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084">
          <p15:clr>
            <a:srgbClr val="A4A3A4"/>
          </p15:clr>
        </p15:guide>
        <p15:guide id="4" orient="horz" pos="2950">
          <p15:clr>
            <a:srgbClr val="A4A3A4"/>
          </p15:clr>
        </p15:guide>
        <p15:guide id="5" pos="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15"/>
    <p:restoredTop sz="94674"/>
  </p:normalViewPr>
  <p:slideViewPr>
    <p:cSldViewPr snapToGrid="0">
      <p:cViewPr>
        <p:scale>
          <a:sx n="60" d="100"/>
          <a:sy n="60" d="100"/>
        </p:scale>
        <p:origin x="1680" y="-1085"/>
      </p:cViewPr>
      <p:guideLst>
        <p:guide orient="horz" pos="2880"/>
        <p:guide pos="2160"/>
        <p:guide orient="horz" pos="6084"/>
        <p:guide orient="horz" pos="2950"/>
        <p:guide pos="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7436" y="2156885"/>
            <a:ext cx="6637527" cy="1188720"/>
          </a:xfrm>
          <a:prstGeom prst="rect">
            <a:avLst/>
          </a:prstGeom>
        </p:spPr>
        <p:txBody>
          <a:bodyPr lIns="0" tIns="0" rIns="0" bIns="0"/>
          <a:lstStyle>
            <a:lvl1pPr>
              <a:defRPr sz="4500" b="1" i="0">
                <a:solidFill>
                  <a:schemeClr val="bg1"/>
                </a:solidFill>
                <a:latin typeface="Amplitude"/>
                <a:cs typeface="Amplitu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7436" y="2156885"/>
            <a:ext cx="6637527" cy="1188720"/>
          </a:xfrm>
          <a:prstGeom prst="rect">
            <a:avLst/>
          </a:prstGeom>
        </p:spPr>
        <p:txBody>
          <a:bodyPr lIns="0" tIns="0" rIns="0" bIns="0"/>
          <a:lstStyle>
            <a:lvl1pPr>
              <a:defRPr sz="4500" b="1" i="0">
                <a:solidFill>
                  <a:schemeClr val="bg1"/>
                </a:solidFill>
                <a:latin typeface="Amplitude"/>
                <a:cs typeface="Amplitu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7436" y="2156885"/>
            <a:ext cx="6637527" cy="1188720"/>
          </a:xfrm>
          <a:prstGeom prst="rect">
            <a:avLst/>
          </a:prstGeom>
        </p:spPr>
        <p:txBody>
          <a:bodyPr lIns="0" tIns="0" rIns="0" bIns="0"/>
          <a:lstStyle>
            <a:lvl1pPr>
              <a:defRPr sz="4500" b="1" i="0">
                <a:solidFill>
                  <a:schemeClr val="bg1"/>
                </a:solidFill>
                <a:latin typeface="Amplitude"/>
                <a:cs typeface="Amplitu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28600" y="1216152"/>
            <a:ext cx="7315200" cy="34701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28600" y="228600"/>
            <a:ext cx="7315200" cy="988060"/>
          </a:xfrm>
          <a:custGeom>
            <a:avLst/>
            <a:gdLst/>
            <a:ahLst/>
            <a:cxnLst/>
            <a:rect l="l" t="t" r="r" b="b"/>
            <a:pathLst>
              <a:path w="7315200" h="988060">
                <a:moveTo>
                  <a:pt x="0" y="987551"/>
                </a:moveTo>
                <a:lnTo>
                  <a:pt x="7315200" y="987551"/>
                </a:lnTo>
                <a:lnTo>
                  <a:pt x="7315200" y="0"/>
                </a:lnTo>
                <a:lnTo>
                  <a:pt x="0" y="0"/>
                </a:lnTo>
                <a:lnTo>
                  <a:pt x="0" y="987551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9" name="object 9"/>
          <p:cNvSpPr/>
          <p:nvPr userDrawn="1"/>
        </p:nvSpPr>
        <p:spPr>
          <a:xfrm>
            <a:off x="5552447" y="655687"/>
            <a:ext cx="1223251" cy="24879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852085"/>
            <a:ext cx="5108448" cy="17983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12" Type="http://schemas.microsoft.com/office/2007/relationships/hdphoto" Target="../media/hdphoto5.wdp"/><Relationship Id="rId2" Type="http://schemas.openxmlformats.org/officeDocument/2006/relationships/hyperlink" Target="http://tinyurl.com/y6z85jea" TargetMode="Externa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11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244310" y="4867655"/>
            <a:ext cx="4210590" cy="41597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8300"/>
              </a:lnSpc>
              <a:spcAft>
                <a:spcPts val="1200"/>
              </a:spcAft>
            </a:pP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Estamos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buscando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estudantes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de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todos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cursos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e backgrounds para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juntarem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-se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ao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nosso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time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diverso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e global. </a:t>
            </a:r>
          </a:p>
          <a:p>
            <a:pPr marL="12700" marR="5080" algn="just">
              <a:lnSpc>
                <a:spcPct val="108300"/>
              </a:lnSpc>
              <a:spcAft>
                <a:spcPts val="1200"/>
              </a:spcAft>
            </a:pP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Como um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líder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do Mercado Financeiro, o JP Morgan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vai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muito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além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do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gestão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de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recursos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financeiros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.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Nós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criamos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soluções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criativas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para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auxiliar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pessoas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,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empresas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,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instituições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e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governos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a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lidar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com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desafios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financeiros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e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corporativos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.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Por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isso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precisamos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de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mentes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e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pessoas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diferentes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,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como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você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. </a:t>
            </a:r>
          </a:p>
          <a:p>
            <a:pPr marL="12700" marR="5080" algn="just">
              <a:lnSpc>
                <a:spcPct val="108300"/>
              </a:lnSpc>
              <a:spcAft>
                <a:spcPts val="1200"/>
              </a:spcAft>
            </a:pP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Aqui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,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você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terá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oportunidade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de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inovar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,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aprender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e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impactar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positivamente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nossos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clientes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e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comunidades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.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Oferecemos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estágio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em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mais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de 20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áreas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para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você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aprender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sobre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o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mercado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e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também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sobre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o JP Morgan. </a:t>
            </a:r>
          </a:p>
          <a:p>
            <a:pPr marL="12700" marR="5080" algn="just">
              <a:lnSpc>
                <a:spcPct val="108300"/>
              </a:lnSpc>
            </a:pP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Pré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requisitos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para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participação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:</a:t>
            </a:r>
          </a:p>
          <a:p>
            <a:pPr marL="184150" marR="5080" indent="-171450" algn="just">
              <a:lnSpc>
                <a:spcPct val="108300"/>
              </a:lnSpc>
              <a:buFont typeface="Arial" panose="020B0604020202020204" pitchFamily="34" charset="0"/>
              <a:buChar char="•"/>
            </a:pP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Graduação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em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b="1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Julho</a:t>
            </a:r>
            <a:r>
              <a:rPr lang="en-US" sz="1100" b="1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/2022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ou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posterior</a:t>
            </a:r>
          </a:p>
          <a:p>
            <a:pPr marL="184150" marR="5080" indent="-171450" algn="just">
              <a:lnSpc>
                <a:spcPct val="108300"/>
              </a:lnSpc>
              <a:buFont typeface="Arial" panose="020B0604020202020204" pitchFamily="34" charset="0"/>
              <a:buChar char="•"/>
            </a:pPr>
            <a:r>
              <a:rPr lang="en-US" sz="1100" kern="0" dirty="0" err="1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Inglês</a:t>
            </a:r>
            <a:r>
              <a:rPr lang="en-US" sz="1100" kern="0" dirty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avançado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/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fluente</a:t>
            </a:r>
            <a:endParaRPr lang="en-US" sz="1100" kern="0" dirty="0" smtClean="0">
              <a:solidFill>
                <a:srgbClr val="231F20"/>
              </a:solidFill>
              <a:latin typeface="Amplitude"/>
              <a:ea typeface="Arial" charset="0"/>
              <a:cs typeface="Arial" charset="0"/>
            </a:endParaRPr>
          </a:p>
          <a:p>
            <a:pPr marL="184150" marR="5080" indent="-171450" algn="just">
              <a:lnSpc>
                <a:spcPct val="1083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100" kern="0" dirty="0" err="1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Disponibilidade</a:t>
            </a:r>
            <a:r>
              <a:rPr lang="en-US" sz="1100" kern="0" dirty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para </a:t>
            </a:r>
            <a:r>
              <a:rPr lang="en-US" sz="1100" kern="0" dirty="0" err="1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estagiar</a:t>
            </a:r>
            <a:r>
              <a:rPr lang="en-US" sz="1100" kern="0" dirty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em</a:t>
            </a:r>
            <a:r>
              <a:rPr lang="en-US" sz="1100" kern="0" dirty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São Paulo</a:t>
            </a:r>
          </a:p>
          <a:p>
            <a:pPr marL="12700" marR="5080">
              <a:lnSpc>
                <a:spcPct val="108300"/>
              </a:lnSpc>
              <a:spcAft>
                <a:spcPts val="1200"/>
              </a:spcAft>
            </a:pPr>
            <a:r>
              <a:rPr lang="en-US" sz="1400" b="1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Candidata</a:t>
            </a:r>
            <a:r>
              <a:rPr lang="en-US" sz="1400" b="1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-se </a:t>
            </a:r>
            <a:r>
              <a:rPr lang="en-US" sz="1400" b="1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através</a:t>
            </a:r>
            <a:r>
              <a:rPr lang="en-US" sz="1400" b="1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do </a:t>
            </a:r>
            <a:r>
              <a:rPr lang="en-US" sz="1400" b="1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nosso</a:t>
            </a:r>
            <a:r>
              <a:rPr lang="en-US" sz="1400" b="1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400" b="1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link: </a:t>
            </a:r>
            <a:r>
              <a:rPr lang="en-US" sz="1400" u="sng" dirty="0" smtClean="0">
                <a:latin typeface="Amplitude"/>
                <a:hlinkClick r:id="rId2"/>
              </a:rPr>
              <a:t>http</a:t>
            </a:r>
            <a:r>
              <a:rPr lang="en-US" sz="1400" u="sng" dirty="0">
                <a:latin typeface="Amplitude"/>
                <a:hlinkClick r:id="rId2"/>
              </a:rPr>
              <a:t>://</a:t>
            </a:r>
            <a:r>
              <a:rPr lang="en-US" sz="1400" u="sng" dirty="0" smtClean="0">
                <a:latin typeface="Amplitude"/>
                <a:hlinkClick r:id="rId2"/>
              </a:rPr>
              <a:t>tinyurl.com/y6z85jea</a:t>
            </a:r>
            <a:endParaRPr lang="en-US" sz="1400" b="1" kern="0" dirty="0" smtClean="0">
              <a:solidFill>
                <a:srgbClr val="231F20"/>
              </a:solidFill>
              <a:latin typeface="Amplitude"/>
              <a:ea typeface="Arial" charset="0"/>
              <a:cs typeface="Arial" charset="0"/>
            </a:endParaRPr>
          </a:p>
          <a:p>
            <a:pPr marL="12700" marR="5080" algn="just">
              <a:lnSpc>
                <a:spcPct val="108300"/>
              </a:lnSpc>
              <a:spcAft>
                <a:spcPts val="1200"/>
              </a:spcAft>
            </a:pP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Estamos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ansiosos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para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te</a:t>
            </a:r>
            <a:r>
              <a:rPr lang="en-US" sz="1100" kern="0" dirty="0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 </a:t>
            </a:r>
            <a:r>
              <a:rPr lang="en-US" sz="1100" kern="0" dirty="0" err="1" smtClean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conhecer</a:t>
            </a:r>
            <a:r>
              <a:rPr lang="en-US" sz="1100" kern="0" dirty="0">
                <a:solidFill>
                  <a:srgbClr val="231F20"/>
                </a:solidFill>
                <a:latin typeface="Amplitude"/>
                <a:ea typeface="Arial" charset="0"/>
                <a:cs typeface="Arial" charset="0"/>
              </a:rPr>
              <a:t>!</a:t>
            </a:r>
            <a:endParaRPr lang="en-US" sz="1100" kern="0" dirty="0" smtClean="0">
              <a:latin typeface="Amplitude"/>
              <a:ea typeface="Arial" charset="0"/>
              <a:cs typeface="Arial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217" y="4867655"/>
            <a:ext cx="3394541" cy="14619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3800"/>
              </a:lnSpc>
            </a:pPr>
            <a:r>
              <a:rPr lang="en-US" sz="3300" b="1" spc="-114" dirty="0" smtClean="0">
                <a:latin typeface="Amplitude-Medium"/>
                <a:cs typeface="Amplitude-Medium"/>
              </a:rPr>
              <a:t>JP </a:t>
            </a:r>
            <a:r>
              <a:rPr lang="en-US" sz="3300" b="1" spc="-114" dirty="0">
                <a:latin typeface="Amplitude-Medium"/>
                <a:cs typeface="Amplitude-Medium"/>
              </a:rPr>
              <a:t>Morgan</a:t>
            </a:r>
            <a:endParaRPr lang="en-US" sz="3300" b="1" dirty="0">
              <a:latin typeface="Amplitude-Medium"/>
              <a:cs typeface="Amplitude-Medium"/>
            </a:endParaRPr>
          </a:p>
          <a:p>
            <a:pPr marL="12700" marR="5080" algn="ctr">
              <a:lnSpc>
                <a:spcPts val="3800"/>
              </a:lnSpc>
            </a:pPr>
            <a:r>
              <a:rPr lang="en-US" sz="2000" spc="-114" dirty="0" err="1" smtClean="0">
                <a:cs typeface="Amplitude-Medium"/>
              </a:rPr>
              <a:t>Programa</a:t>
            </a:r>
            <a:r>
              <a:rPr lang="en-US" sz="2000" spc="-114" dirty="0" smtClean="0">
                <a:cs typeface="Amplitude-Medium"/>
              </a:rPr>
              <a:t> de </a:t>
            </a:r>
            <a:r>
              <a:rPr lang="en-US" sz="2000" spc="-114" dirty="0" err="1" smtClean="0">
                <a:cs typeface="Amplitude-Medium"/>
              </a:rPr>
              <a:t>Estágio</a:t>
            </a:r>
            <a:r>
              <a:rPr lang="en-US" sz="2000" spc="-114" dirty="0">
                <a:cs typeface="Amplitude-Medium"/>
              </a:rPr>
              <a:t> </a:t>
            </a:r>
            <a:endParaRPr lang="en-US" sz="2000" spc="-114" dirty="0" smtClean="0">
              <a:cs typeface="Amplitude-Medium"/>
            </a:endParaRPr>
          </a:p>
          <a:p>
            <a:pPr marL="12700" marR="5080" algn="ctr">
              <a:lnSpc>
                <a:spcPts val="3800"/>
              </a:lnSpc>
            </a:pPr>
            <a:r>
              <a:rPr lang="en-US" sz="2000" spc="-114" dirty="0" smtClean="0">
                <a:cs typeface="Amplitude-Medium"/>
              </a:rPr>
              <a:t> </a:t>
            </a:r>
            <a:r>
              <a:rPr lang="en-US" sz="2000" spc="-114" dirty="0" err="1" smtClean="0">
                <a:cs typeface="Amplitude-Medium"/>
              </a:rPr>
              <a:t>Turma</a:t>
            </a:r>
            <a:r>
              <a:rPr lang="en-US" sz="2000" spc="-114" dirty="0" smtClean="0">
                <a:cs typeface="Amplitude-Medium"/>
              </a:rPr>
              <a:t> </a:t>
            </a:r>
            <a:r>
              <a:rPr lang="en-US" sz="2000" spc="-114" dirty="0" err="1" smtClean="0">
                <a:cs typeface="Amplitude-Medium"/>
              </a:rPr>
              <a:t>Novembro</a:t>
            </a:r>
            <a:r>
              <a:rPr lang="en-US" sz="2000" spc="-114" dirty="0" smtClean="0">
                <a:cs typeface="Amplitude-Medium"/>
              </a:rPr>
              <a:t> </a:t>
            </a:r>
            <a:r>
              <a:rPr lang="en-US" sz="2000" spc="-114" dirty="0" smtClean="0">
                <a:cs typeface="Amplitude-Medium"/>
              </a:rPr>
              <a:t>2020</a:t>
            </a:r>
            <a:endParaRPr lang="en-US" sz="2000" spc="-114" dirty="0" smtClean="0">
              <a:cs typeface="Amplitude-Medium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4168" y="9535239"/>
            <a:ext cx="5752084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800" dirty="0" smtClean="0">
                <a:solidFill>
                  <a:srgbClr val="231F20"/>
                </a:solidFill>
                <a:latin typeface="Arial" charset="0"/>
                <a:ea typeface="Arial" charset="0"/>
                <a:cs typeface="Arial" charset="0"/>
              </a:rPr>
              <a:t>©20</a:t>
            </a:r>
            <a:r>
              <a:rPr lang="pt-BR" sz="800" dirty="0" smtClean="0">
                <a:solidFill>
                  <a:srgbClr val="231F20"/>
                </a:solidFill>
                <a:latin typeface="Arial" charset="0"/>
                <a:ea typeface="Arial" charset="0"/>
                <a:cs typeface="Arial" charset="0"/>
              </a:rPr>
              <a:t>20</a:t>
            </a:r>
            <a:r>
              <a:rPr sz="800" dirty="0" smtClean="0">
                <a:solidFill>
                  <a:srgbClr val="231F2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sz="800" dirty="0">
                <a:solidFill>
                  <a:srgbClr val="231F20"/>
                </a:solidFill>
                <a:latin typeface="Arial" charset="0"/>
                <a:ea typeface="Arial" charset="0"/>
                <a:cs typeface="Arial" charset="0"/>
              </a:rPr>
              <a:t>JPMorgan Chase &amp; Co. J.P. Morgan is an equal opportunity and affirmative action employer Disability/Veteran.</a:t>
            </a:r>
            <a:endParaRPr sz="8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595730" y="9187068"/>
            <a:ext cx="1802574" cy="228600"/>
            <a:chOff x="595730" y="8458201"/>
            <a:chExt cx="1802574" cy="228600"/>
          </a:xfrm>
        </p:grpSpPr>
        <p:grpSp>
          <p:nvGrpSpPr>
            <p:cNvPr id="35" name="Group 34"/>
            <p:cNvGrpSpPr/>
            <p:nvPr/>
          </p:nvGrpSpPr>
          <p:grpSpPr>
            <a:xfrm>
              <a:off x="595730" y="8458201"/>
              <a:ext cx="228600" cy="228600"/>
              <a:chOff x="506066" y="5672259"/>
              <a:chExt cx="166109" cy="166109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xmlns="" id="{F2DBFD22-87F4-8245-B822-38ED78F1AAA4}"/>
                  </a:ext>
                </a:extLst>
              </p:cNvPr>
              <p:cNvSpPr/>
              <p:nvPr/>
            </p:nvSpPr>
            <p:spPr>
              <a:xfrm>
                <a:off x="506066" y="5672259"/>
                <a:ext cx="166109" cy="166109"/>
              </a:xfrm>
              <a:prstGeom prst="ellipse">
                <a:avLst/>
              </a:prstGeom>
              <a:solidFill>
                <a:srgbClr val="7578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9" name="Picture 48">
                <a:extLst>
                  <a:ext uri="{FF2B5EF4-FFF2-40B4-BE49-F238E27FC236}">
                    <a16:creationId xmlns:a16="http://schemas.microsoft.com/office/drawing/2014/main" xmlns="" id="{1284A9F4-3CAC-A242-A521-8BAE38717C1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rightnessContrast bright="100000"/>
                        </a14:imgEffect>
                      </a14:imgLayer>
                    </a14:imgProps>
                  </a:ext>
                </a:extLst>
              </a:blip>
              <a:srcRect l="31496" t="17300" r="31496" b="17300"/>
              <a:stretch/>
            </p:blipFill>
            <p:spPr>
              <a:xfrm>
                <a:off x="556982" y="5701561"/>
                <a:ext cx="58967" cy="104205"/>
              </a:xfrm>
              <a:prstGeom prst="rect">
                <a:avLst/>
              </a:prstGeom>
            </p:spPr>
          </p:pic>
        </p:grpSp>
        <p:grpSp>
          <p:nvGrpSpPr>
            <p:cNvPr id="36" name="Group 35"/>
            <p:cNvGrpSpPr/>
            <p:nvPr/>
          </p:nvGrpSpPr>
          <p:grpSpPr>
            <a:xfrm>
              <a:off x="1370864" y="8458201"/>
              <a:ext cx="228600" cy="228600"/>
              <a:chOff x="791833" y="5672259"/>
              <a:chExt cx="166109" cy="166109"/>
            </a:xfrm>
          </p:grpSpPr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xmlns="" id="{91811DDC-E43D-D942-96D5-27E8580931BC}"/>
                  </a:ext>
                </a:extLst>
              </p:cNvPr>
              <p:cNvSpPr/>
              <p:nvPr/>
            </p:nvSpPr>
            <p:spPr>
              <a:xfrm>
                <a:off x="791833" y="5672259"/>
                <a:ext cx="166109" cy="166109"/>
              </a:xfrm>
              <a:prstGeom prst="ellipse">
                <a:avLst/>
              </a:prstGeom>
              <a:solidFill>
                <a:srgbClr val="7578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7" name="Picture 46">
                <a:extLst>
                  <a:ext uri="{FF2B5EF4-FFF2-40B4-BE49-F238E27FC236}">
                    <a16:creationId xmlns:a16="http://schemas.microsoft.com/office/drawing/2014/main" xmlns="" id="{BD239C4F-7F19-9149-BA2B-7697DB247B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rightnessContrast bright="100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829973" y="5708256"/>
                <a:ext cx="96535" cy="96535"/>
              </a:xfrm>
              <a:prstGeom prst="rect">
                <a:avLst/>
              </a:prstGeom>
            </p:spPr>
          </p:pic>
        </p:grpSp>
        <p:grpSp>
          <p:nvGrpSpPr>
            <p:cNvPr id="37" name="Group 36"/>
            <p:cNvGrpSpPr/>
            <p:nvPr/>
          </p:nvGrpSpPr>
          <p:grpSpPr>
            <a:xfrm>
              <a:off x="1768266" y="8458201"/>
              <a:ext cx="228600" cy="228600"/>
              <a:chOff x="1077600" y="5672259"/>
              <a:chExt cx="166109" cy="166109"/>
            </a:xfrm>
          </p:grpSpPr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3CD8258-0154-714E-969C-6CCE4D00207C}"/>
                  </a:ext>
                </a:extLst>
              </p:cNvPr>
              <p:cNvSpPr/>
              <p:nvPr/>
            </p:nvSpPr>
            <p:spPr>
              <a:xfrm>
                <a:off x="1077600" y="5672259"/>
                <a:ext cx="166109" cy="166109"/>
              </a:xfrm>
              <a:prstGeom prst="ellipse">
                <a:avLst/>
              </a:prstGeom>
              <a:solidFill>
                <a:srgbClr val="7578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5" name="Picture 44">
                <a:extLst>
                  <a:ext uri="{FF2B5EF4-FFF2-40B4-BE49-F238E27FC236}">
                    <a16:creationId xmlns:a16="http://schemas.microsoft.com/office/drawing/2014/main" xmlns="" id="{4A27861F-1580-E144-9F74-717588D808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rightnessContrast bright="100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1092074" y="5686733"/>
                <a:ext cx="137160" cy="137160"/>
              </a:xfrm>
              <a:prstGeom prst="rect">
                <a:avLst/>
              </a:prstGeom>
            </p:spPr>
          </p:pic>
        </p:grpSp>
        <p:grpSp>
          <p:nvGrpSpPr>
            <p:cNvPr id="38" name="Group 37"/>
            <p:cNvGrpSpPr/>
            <p:nvPr/>
          </p:nvGrpSpPr>
          <p:grpSpPr>
            <a:xfrm>
              <a:off x="2169704" y="8458201"/>
              <a:ext cx="228600" cy="228600"/>
              <a:chOff x="1363367" y="5672259"/>
              <a:chExt cx="166109" cy="166109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xmlns="" id="{588FFF7D-F255-634C-8F6A-9B402E1928A9}"/>
                  </a:ext>
                </a:extLst>
              </p:cNvPr>
              <p:cNvSpPr/>
              <p:nvPr/>
            </p:nvSpPr>
            <p:spPr>
              <a:xfrm>
                <a:off x="1363367" y="5672259"/>
                <a:ext cx="166109" cy="166109"/>
              </a:xfrm>
              <a:prstGeom prst="ellipse">
                <a:avLst/>
              </a:prstGeom>
              <a:solidFill>
                <a:srgbClr val="7578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3" name="Picture 42">
                <a:extLst>
                  <a:ext uri="{FF2B5EF4-FFF2-40B4-BE49-F238E27FC236}">
                    <a16:creationId xmlns:a16="http://schemas.microsoft.com/office/drawing/2014/main" xmlns="" id="{499CDB76-0FB6-5747-91B1-18AA55F16E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rightnessContrast bright="100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 flipV="1">
                <a:off x="1397847" y="5706140"/>
                <a:ext cx="96451" cy="96451"/>
              </a:xfrm>
              <a:prstGeom prst="rect">
                <a:avLst/>
              </a:prstGeom>
            </p:spPr>
          </p:pic>
        </p:grpSp>
        <p:grpSp>
          <p:nvGrpSpPr>
            <p:cNvPr id="39" name="Group 38"/>
            <p:cNvGrpSpPr/>
            <p:nvPr/>
          </p:nvGrpSpPr>
          <p:grpSpPr>
            <a:xfrm>
              <a:off x="989329" y="8458201"/>
              <a:ext cx="228600" cy="228600"/>
              <a:chOff x="1649134" y="5672259"/>
              <a:chExt cx="166109" cy="166109"/>
            </a:xfrm>
          </p:grpSpPr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xmlns="" id="{C7F8A906-CCBA-B947-8C84-D2FCE96F3FFD}"/>
                  </a:ext>
                </a:extLst>
              </p:cNvPr>
              <p:cNvSpPr/>
              <p:nvPr/>
            </p:nvSpPr>
            <p:spPr>
              <a:xfrm>
                <a:off x="1649134" y="5672259"/>
                <a:ext cx="166109" cy="166109"/>
              </a:xfrm>
              <a:prstGeom prst="ellipse">
                <a:avLst/>
              </a:prstGeom>
              <a:solidFill>
                <a:srgbClr val="7578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1" name="Picture 40">
                <a:extLst>
                  <a:ext uri="{FF2B5EF4-FFF2-40B4-BE49-F238E27FC236}">
                    <a16:creationId xmlns:a16="http://schemas.microsoft.com/office/drawing/2014/main" xmlns="" id="{BAE6FE31-9251-F74B-BCC7-94E1BF4CD4C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1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rightnessContrast bright="100000"/>
                        </a14:imgEffect>
                      </a14:imgLayer>
                    </a14:imgProps>
                  </a:ext>
                </a:extLst>
              </a:blip>
              <a:srcRect l="13825" t="13825" r="13825" b="13825"/>
              <a:stretch/>
            </p:blipFill>
            <p:spPr>
              <a:xfrm>
                <a:off x="1681786" y="5701787"/>
                <a:ext cx="100804" cy="100804"/>
              </a:xfrm>
              <a:prstGeom prst="rect">
                <a:avLst/>
              </a:prstGeom>
            </p:spPr>
          </p:pic>
        </p:grp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15765" y="6510979"/>
            <a:ext cx="2133600" cy="1943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8F600CDCB3844DAEED5DB1ABBEFF88" ma:contentTypeVersion="0" ma:contentTypeDescription="Create a new document." ma:contentTypeScope="" ma:versionID="df0ff8f0f7a2e43a37df88e4cf93ef4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1CD7B41-D40F-4B77-A814-116EA8C467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7AAEE5-C375-4345-B4BA-B7ED428138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40165AE-966D-4807-9338-A98EB1008F28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</TotalTime>
  <Words>169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Amplitude</vt:lpstr>
      <vt:lpstr>Amplitude-Medium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jpm_brand raising_ad.indd</dc:title>
  <dc:creator>Diegues, Bruna</dc:creator>
  <cp:lastModifiedBy>Kim, Luisa</cp:lastModifiedBy>
  <cp:revision>13</cp:revision>
  <cp:lastPrinted>2018-02-06T22:05:46Z</cp:lastPrinted>
  <dcterms:created xsi:type="dcterms:W3CDTF">2018-02-06T17:00:01Z</dcterms:created>
  <dcterms:modified xsi:type="dcterms:W3CDTF">2020-08-10T17:40:15Z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2018-02-06T00:00:00Z</vt:filetime>
  </property>
  <property fmtid="{D5CDD505-2E9C-101B-9397-08002B2CF9AE}" pid="3" name="Creator">
    <vt:lpwstr>Adobe InDesign CC 2017 (Macintosh)</vt:lpwstr>
  </property>
  <property fmtid="{D5CDD505-2E9C-101B-9397-08002B2CF9AE}" pid="4" name="LastSaved">
    <vt:filetime>2018-02-06T00:00:00Z</vt:filetime>
  </property>
  <property fmtid="{D5CDD505-2E9C-101B-9397-08002B2CF9AE}" pid="5" name="ContentTypeId">
    <vt:lpwstr>0x010100358F600CDCB3844DAEED5DB1ABBEFF88</vt:lpwstr>
  </property>
</Properties>
</file>