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FE558B3-4AF2-4469-8CAA-A5E916802F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ASSISTÊNCIA TÉCNICA ACADÊMICA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4C208FC-DAC6-4BFE-824B-3F5FD1B1CA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AFAD4-8991-4DFB-B73E-470FC3579F4A}" type="datetimeFigureOut">
              <a:rPr lang="pt-BR" smtClean="0"/>
              <a:t>14/04/2021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1F4CC1A-80DB-4BD2-96C5-6DAB977431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EE54EF1-13FF-49C8-90CD-D9797C6809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EE8B3-83B9-4CF0-99AE-DC4AF6A583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875813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ASSISTÊNCIA TÉCNICA ACADÊMICA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D823E-3383-4C92-9712-659CAB99A337}" type="datetimeFigureOut">
              <a:rPr lang="pt-BR" smtClean="0"/>
              <a:t>14/04/2021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0CAE4-29F7-4422-8F5D-0DCA4C7C5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00690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1D588-278F-478F-9813-DA2598D2F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4DAC11-5372-4FCE-9323-63DFE9D37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588B04-5E1A-4B46-B474-0C7A48198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D2F8-3C6C-4793-9AD1-1085EDE2F402}" type="datetime1">
              <a:rPr lang="pt-BR" smtClean="0"/>
              <a:t>14/04/2021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B48438-96AF-4282-9B53-079EADA7E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5F04D9-A2E0-4531-9AB4-D45A220B6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067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96A910-E5DB-4899-8EC5-5F3D3F21D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2BE6B7-481D-435A-BB4C-1F6D32BDE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9799C1-45CC-449D-B07D-4FD51D0A2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3E72A-3889-4003-8A84-2395972A81DD}" type="datetime1">
              <a:rPr lang="pt-BR" smtClean="0"/>
              <a:t>14/04/2021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C8A1FE-E4BE-435C-9263-53FDC4768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995B60-8A2A-447F-A9B1-C3FB04FFC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58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0FE2FE-0E1F-4EAD-840E-38D283C5B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F9F655-BA72-45D7-A6B6-358E77A7A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7EE64B-BC72-496C-B35A-616104EF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E6F8-440A-488D-A10A-C3D09B7B4EFC}" type="datetime1">
              <a:rPr lang="pt-BR" smtClean="0"/>
              <a:t>14/04/2021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76C18F-1DD8-40AD-814E-30FFEC187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DC3570-1538-4783-B855-1C16336D6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56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836C1E-512F-42AD-8E15-37F2EF9DE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604DB5-FFE8-4173-8546-55713B37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FB2954-517F-4585-BAC1-D57AF1E12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A800-D456-494D-B716-9BB29D343698}" type="datetime1">
              <a:rPr lang="pt-BR" smtClean="0"/>
              <a:t>14/04/2021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8E9B17-5B53-4665-B8B1-87CDE5C89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18B4A8-75EA-40BF-A889-B2108E39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54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A133F-E938-481D-AA61-8CEE55F72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9F61528-D59B-4CBB-9B31-E5FE418D6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221708-F4E5-4C08-BDEC-88313AFC0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D936-2028-4C31-AFE3-03DB3818D34B}" type="datetime1">
              <a:rPr lang="pt-BR" smtClean="0"/>
              <a:t>14/04/2021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EA530E-A581-42ED-846C-CF16C36C8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23ACCA-1AC1-466B-A710-5388C3F24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74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14D3B-E68C-4800-8E16-71ADFE29A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2FAE10-B715-4911-A834-09F9A0712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6DFEBE6-27E2-49E1-A5FB-449B750E1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4A0620-98D0-41F2-8AEC-DD11CA00F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0696-BC96-4DCC-8B4A-0C53301C49CA}" type="datetime1">
              <a:rPr lang="pt-BR" smtClean="0"/>
              <a:t>14/04/2021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3CA8113-8602-461C-89EF-C865AF31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9B06802-7B0C-4013-B1AA-A113B226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56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29625B-A201-47B7-973D-88FC92565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A66F71-FACA-4F6E-AAF3-C783FDE2F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AD236B8-FFCE-4ACA-ABC2-60937F7D6B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411BFBC-679E-4827-B92D-A12394571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41F063B-7C31-4C76-A3EE-4A7612F37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C9A0EFF-98C7-4405-BE81-139D8BB90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1FF39-E111-48C8-B92E-800DDFA1747D}" type="datetime1">
              <a:rPr lang="pt-BR" smtClean="0"/>
              <a:t>14/04/2021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CE1A7C5-1788-4EDF-BB0D-B23EB4ED6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08F7249-B6C7-4CB4-BC58-76AF52AB1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09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9FE584-80E2-4F4F-A9A1-69914BDB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2732715-01BA-4749-9B8D-0D68D21C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0EC1-D3ED-4A86-B22B-2AE10892421C}" type="datetime1">
              <a:rPr lang="pt-BR" smtClean="0"/>
              <a:t>14/04/2021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66B84BA-DCDF-4B35-A06B-CFF9F925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BFFC79A-DE97-490A-9D3B-83C0ADE6D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17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60F3ED2-5BE3-46C7-970B-996B0F22E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1B60-04BF-40FA-81A4-08EEB4EFDA4F}" type="datetime1">
              <a:rPr lang="pt-BR" smtClean="0"/>
              <a:t>14/04/2021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1A8A3A9-9EC0-454B-B551-06E7E36FC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5E0B45C-D012-49D6-9A42-B2D3699DE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80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35C569-261F-400D-9D57-6FE33AB1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1DCCBA-21FD-43FA-9672-112D9413D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BDB7AE8-A240-4152-B362-074A0A585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CB5F629-E579-4A64-94BC-704A797D2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62D3-121C-4E62-B276-E298009B47D3}" type="datetime1">
              <a:rPr lang="pt-BR" smtClean="0"/>
              <a:t>14/04/2021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A802CD-CD35-4042-83AB-4722C8B0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FB7883-C7B6-4046-AF99-5DD28F69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1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EA618A-2998-4829-B8FB-5C74CB809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46830C4-FDBA-44D3-BA43-277FC52020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F60D408-B2D6-4380-9973-621B0D9AD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72EFEB4-E28E-49ED-9EE1-2049650B9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EC6-CA32-4B0C-AD50-B1080011A950}" type="datetime1">
              <a:rPr lang="pt-BR" smtClean="0"/>
              <a:t>14/04/2021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73E63B-6862-44B1-8B59-F6803BB46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874F901-3378-4CDB-927B-6B0603F9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67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18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A4018E7-3737-4E2A-AEAF-F7ECEE3A3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9FE23C0-3905-4F8E-882E-957435271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39D7F7-5BB5-4492-BC40-36B0468A71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091A3-284A-4CE4-BC6C-6102DD8BE4FD}" type="datetime1">
              <a:rPr lang="pt-BR" smtClean="0"/>
              <a:t>14/04/2021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90952E-D84C-46AF-8583-4E1E297D01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17A033-F6E4-4DA2-BE90-3CDE5A9043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26816-60F3-458F-975A-AEE278E03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0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F2A20317-2F50-4442-BF1A-0113D15CA4D1}"/>
              </a:ext>
            </a:extLst>
          </p:cNvPr>
          <p:cNvSpPr/>
          <p:nvPr/>
        </p:nvSpPr>
        <p:spPr>
          <a:xfrm>
            <a:off x="993962" y="700385"/>
            <a:ext cx="1020407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ASSISTÊNCIA TÉCNICA ACADÊMICA</a:t>
            </a:r>
          </a:p>
          <a:p>
            <a:pPr algn="ctr"/>
            <a:r>
              <a:rPr lang="pt-B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EPUSP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92E7156-9E51-4B8B-B1CA-F0FA9A02E039}"/>
              </a:ext>
            </a:extLst>
          </p:cNvPr>
          <p:cNvSpPr txBox="1"/>
          <p:nvPr/>
        </p:nvSpPr>
        <p:spPr>
          <a:xfrm>
            <a:off x="609600" y="2778561"/>
            <a:ext cx="6667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Responsável: Márcia Costa</a:t>
            </a:r>
          </a:p>
          <a:p>
            <a:r>
              <a:rPr lang="pt-BR" dirty="0"/>
              <a:t>Contato: assist.academica.poli@usp.br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E6431AA-1D52-4926-8901-147EF273A0BE}"/>
              </a:ext>
            </a:extLst>
          </p:cNvPr>
          <p:cNvSpPr txBox="1"/>
          <p:nvPr/>
        </p:nvSpPr>
        <p:spPr>
          <a:xfrm>
            <a:off x="609600" y="3853278"/>
            <a:ext cx="89820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/>
              <a:t>Serviço de Apoio Educacional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/>
              <a:t>Serviço de Graduação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/>
              <a:t>Seção de Alunos – Ciclo Básico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/>
              <a:t>Serviço de Estágios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/>
              <a:t>Seção de Expedição de Diplomas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/>
              <a:t>Serviço de Pós-Graduação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/>
              <a:t>Serviço de Órgãos Colegiados e Concursos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5573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243AFB-0D19-40FF-82E5-D3720D461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3149"/>
            <a:ext cx="10515600" cy="1325563"/>
          </a:xfrm>
        </p:spPr>
        <p:txBody>
          <a:bodyPr/>
          <a:lstStyle/>
          <a:p>
            <a:pPr algn="ctr"/>
            <a:r>
              <a:rPr lang="pt-BR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SERVIÇO DE GRADUAÇÃO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1C2A34-21AF-4257-B7E6-E7C126727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444"/>
            <a:ext cx="10926452" cy="50589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dirty="0"/>
              <a:t> </a:t>
            </a:r>
            <a:r>
              <a:rPr lang="pt-BR" sz="2000" b="1" dirty="0"/>
              <a:t>Opção de curso:</a:t>
            </a:r>
          </a:p>
          <a:p>
            <a:pPr marL="0" indent="0">
              <a:buNone/>
            </a:pPr>
            <a:r>
              <a:rPr lang="pt-BR" sz="2000" dirty="0"/>
              <a:t>É o processo de escolha da ênfase para alunos que ingressaram nas grandes áreas.</a:t>
            </a:r>
          </a:p>
          <a:p>
            <a:pPr marL="0" indent="0">
              <a:buNone/>
            </a:pPr>
            <a:r>
              <a:rPr lang="pt-BR" sz="2000" b="1" dirty="0"/>
              <a:t>Ciclo Básico Engenharia Elétrica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 Ênfase em Automação e Controle;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Ênfase em Telecomunicações;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Ênfase em Eletrônica e Sistemas Computacionais;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Ênfase em Energia e Automação Elétricas;</a:t>
            </a:r>
          </a:p>
          <a:p>
            <a:pPr marL="0" indent="0">
              <a:buNone/>
            </a:pPr>
            <a:r>
              <a:rPr lang="pt-BR" sz="2000" b="1" dirty="0"/>
              <a:t>Ciclo Básico – Materiais/Metalúrgica/Nuclear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Engenharia de Materiais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Engenharia Metalúrgica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2000" dirty="0"/>
              <a:t>Engenharia Nuclear</a:t>
            </a:r>
          </a:p>
        </p:txBody>
      </p:sp>
    </p:spTree>
    <p:extLst>
      <p:ext uri="{BB962C8B-B14F-4D97-AF65-F5344CB8AC3E}">
        <p14:creationId xmlns:p14="http://schemas.microsoft.com/office/powerpoint/2010/main" val="219523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E4CFF7-2BED-4100-A7E9-C719BC191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SERVIÇO DE GRADUAÇÃO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C2AA1-BB2E-41BE-9BCD-1DF112CAB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7876"/>
            <a:ext cx="10515600" cy="1325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sz="2000" b="1" dirty="0"/>
              <a:t>Escolha dos Módulos Acadêmicos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000" dirty="0"/>
              <a:t>Esse processo é feito ao final do 4º ano, permitindo que você flexibilize sua Grade Curricular e sua formação em Engenharia. </a:t>
            </a:r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q"/>
            </a:pP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5C73A70A-23B2-4151-9DD0-C46028E9E777}"/>
              </a:ext>
            </a:extLst>
          </p:cNvPr>
          <p:cNvSpPr/>
          <p:nvPr/>
        </p:nvSpPr>
        <p:spPr>
          <a:xfrm>
            <a:off x="762785" y="3422693"/>
            <a:ext cx="49071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VOCÊ SABIA?</a:t>
            </a:r>
            <a:endParaRPr lang="pt-B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E46B41AF-75D1-434C-A3C8-A4463F6D9C2F}"/>
              </a:ext>
            </a:extLst>
          </p:cNvPr>
          <p:cNvSpPr txBox="1">
            <a:spLocks/>
          </p:cNvSpPr>
          <p:nvPr/>
        </p:nvSpPr>
        <p:spPr>
          <a:xfrm>
            <a:off x="838200" y="46175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000" dirty="0">
                <a:latin typeface="Cavolini" panose="03000502040302020204" pitchFamily="66" charset="0"/>
                <a:cs typeface="Cavolini" panose="03000502040302020204" pitchFamily="66" charset="0"/>
              </a:rPr>
              <a:t>A POLI hoje oferece 45 diferentes Módulos Acadêmicos.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>
                <a:latin typeface="Cavolini" panose="03000502040302020204" pitchFamily="66" charset="0"/>
                <a:cs typeface="Cavolini" panose="03000502040302020204" pitchFamily="66" charset="0"/>
              </a:rPr>
              <a:t>São 45 possibilidades de flexibilizar seu currículo de Engenheiro!!!</a:t>
            </a:r>
          </a:p>
          <a:p>
            <a:pPr>
              <a:buFont typeface="Wingdings" panose="05000000000000000000" pitchFamily="2" charset="2"/>
              <a:buChar char="q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477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8AA29A-65BE-410D-8D40-D2218EB86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SERVIÇO DE GRADUAÇÃO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9A4D92-8592-40FD-968E-A28A00320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pt-BR" sz="2000" dirty="0"/>
              <a:t> </a:t>
            </a:r>
            <a:r>
              <a:rPr lang="pt-BR" sz="2000" b="1" dirty="0"/>
              <a:t>Transferência Interna Poli</a:t>
            </a:r>
            <a:endParaRPr lang="pt-BR" sz="20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000" dirty="0"/>
              <a:t>É o processo de Transferência entre os cursos da Poli. Ele acontece geralmente duas vezes ao ano, mas os ingressantes só podem participar ao final do seu 1º ano.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C5EC27B-4965-44CC-AF89-73E8C8CFC6FE}"/>
              </a:ext>
            </a:extLst>
          </p:cNvPr>
          <p:cNvSpPr/>
          <p:nvPr/>
        </p:nvSpPr>
        <p:spPr>
          <a:xfrm>
            <a:off x="753358" y="3519760"/>
            <a:ext cx="49071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VOCÊ SABIA?</a:t>
            </a:r>
            <a:endParaRPr lang="pt-B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449C905C-0C09-49E6-BF78-5450AC0D20B9}"/>
              </a:ext>
            </a:extLst>
          </p:cNvPr>
          <p:cNvSpPr txBox="1">
            <a:spLocks/>
          </p:cNvSpPr>
          <p:nvPr/>
        </p:nvSpPr>
        <p:spPr>
          <a:xfrm>
            <a:off x="838200" y="4617529"/>
            <a:ext cx="10515600" cy="92333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t-BR" sz="2000" dirty="0">
                <a:latin typeface="Cavolini" panose="03000502040302020204" pitchFamily="66" charset="0"/>
                <a:cs typeface="Cavolini" panose="03000502040302020204" pitchFamily="66" charset="0"/>
              </a:rPr>
              <a:t>Os cursos mais procurados atualmente são: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t-BR" sz="2000" dirty="0">
                <a:latin typeface="Cavolini" panose="03000502040302020204" pitchFamily="66" charset="0"/>
                <a:cs typeface="Cavolini" panose="03000502040302020204" pitchFamily="66" charset="0"/>
              </a:rPr>
              <a:t>Engenharia de Produção, Engenharia de Computação e Engenharia Mecatrônica.</a:t>
            </a:r>
            <a:endParaRPr lang="pt-BR" sz="2000" b="1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516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D67946-3728-4795-858D-AD1C01091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 ATAC e o SVGRAD desejam que vocês sejam muito bem vindos remotamente (por enquanto) e o principal de tudo... SEJAM FELIZES!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t-BR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Obrigada!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000" dirty="0"/>
              <a:t>Assistência Acadêmica: assist.academica.poli@usp.br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000" dirty="0"/>
              <a:t>Serviço de Graduação: secao.alunos@poli.usp.br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t-BR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256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CD0830C9-35F0-4C46-928D-040DA0D1944D}"/>
              </a:ext>
            </a:extLst>
          </p:cNvPr>
          <p:cNvSpPr/>
          <p:nvPr/>
        </p:nvSpPr>
        <p:spPr>
          <a:xfrm>
            <a:off x="1935332" y="700385"/>
            <a:ext cx="83716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GRADUAÇÃO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FE68686-B2FC-4428-8FE9-FE3DB09C3A3F}"/>
              </a:ext>
            </a:extLst>
          </p:cNvPr>
          <p:cNvSpPr txBox="1"/>
          <p:nvPr/>
        </p:nvSpPr>
        <p:spPr>
          <a:xfrm>
            <a:off x="1597981" y="2059619"/>
            <a:ext cx="89960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b="1" dirty="0"/>
              <a:t>Secretarias de Graduação dos Departamentos</a:t>
            </a:r>
          </a:p>
          <a:p>
            <a:pPr algn="just"/>
            <a:r>
              <a:rPr lang="pt-BR" dirty="0"/>
              <a:t>São responsáveis pelas particularidades de cada curso: cadastro de turma, disponibilidade de vagas, suporte a docentes e alunos e tramitação de requerimentos de alunos no Departamento;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b="1" dirty="0"/>
              <a:t>Coordenações de Curso (</a:t>
            </a:r>
            <a:r>
              <a:rPr lang="pt-BR" b="1" dirty="0" err="1"/>
              <a:t>CoC</a:t>
            </a:r>
            <a:r>
              <a:rPr lang="pt-BR" b="1" dirty="0"/>
              <a:t>)</a:t>
            </a:r>
          </a:p>
          <a:p>
            <a:pPr algn="just"/>
            <a:r>
              <a:rPr lang="pt-BR" dirty="0"/>
              <a:t>É um colegiado de docentes e representantes discentes que são responsáveis por gerenciar e propor melhorias para o curso. Elaboram a estrutura curricular do curso e administram as demandas de seus alunos;</a:t>
            </a:r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b="1" dirty="0"/>
              <a:t>Comissão de Graduação (CG)</a:t>
            </a:r>
          </a:p>
          <a:p>
            <a:pPr algn="just"/>
            <a:r>
              <a:rPr lang="pt-BR" dirty="0"/>
              <a:t>É o colegiado responsável por toda a Graduação da EPUSP. É composto por um docente representante de cada departamento, pela Coordenação do Ciclo Básico (CCB), pela Coordenação dos cursos Quadrimestrais (CCQ) e pela representação discente.</a:t>
            </a:r>
          </a:p>
        </p:txBody>
      </p:sp>
    </p:spTree>
    <p:extLst>
      <p:ext uri="{BB962C8B-B14F-4D97-AF65-F5344CB8AC3E}">
        <p14:creationId xmlns:p14="http://schemas.microsoft.com/office/powerpoint/2010/main" val="20621480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87295C10-1A18-4A7B-96C0-3C9D470B0E37}"/>
              </a:ext>
            </a:extLst>
          </p:cNvPr>
          <p:cNvSpPr/>
          <p:nvPr/>
        </p:nvSpPr>
        <p:spPr>
          <a:xfrm>
            <a:off x="1935332" y="700385"/>
            <a:ext cx="83716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SERVIÇO DE GRADUAÇÃO</a:t>
            </a:r>
          </a:p>
        </p:txBody>
      </p:sp>
      <p:pic>
        <p:nvPicPr>
          <p:cNvPr id="7" name="Imagem 6" descr="Interface gráfica do usuário, Texto, Email&#10;&#10;Descrição gerada automaticamente">
            <a:extLst>
              <a:ext uri="{FF2B5EF4-FFF2-40B4-BE49-F238E27FC236}">
                <a16:creationId xmlns:a16="http://schemas.microsoft.com/office/drawing/2014/main" id="{BE9DDE34-6BA6-41EA-9492-FF069682E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40" y="1623715"/>
            <a:ext cx="8852419" cy="517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3D66F95-767A-48E5-8B10-A71A194B0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SERVIÇO DE GRADUAÇÃO</a:t>
            </a:r>
          </a:p>
        </p:txBody>
      </p:sp>
      <p:pic>
        <p:nvPicPr>
          <p:cNvPr id="6" name="Imagem 5" descr="Interface gráfica do usuário, Texto, Aplicativo, Email&#10;&#10;Descrição gerada automaticamente">
            <a:extLst>
              <a:ext uri="{FF2B5EF4-FFF2-40B4-BE49-F238E27FC236}">
                <a16:creationId xmlns:a16="http://schemas.microsoft.com/office/drawing/2014/main" id="{17CB3153-A647-4D36-BA50-D901A53A19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52" y="1521723"/>
            <a:ext cx="10292815" cy="462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84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B287138-3F7E-4454-924D-A2FA02BDB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SERVIÇO DE GRADUAÇÃO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0A3EC27-3AE2-46D5-9A07-F012F5ECDEE5}"/>
              </a:ext>
            </a:extLst>
          </p:cNvPr>
          <p:cNvSpPr txBox="1"/>
          <p:nvPr/>
        </p:nvSpPr>
        <p:spPr>
          <a:xfrm>
            <a:off x="944215" y="1690688"/>
            <a:ext cx="10409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/>
              <a:t>E-mail USP</a:t>
            </a:r>
          </a:p>
          <a:p>
            <a:pPr algn="just"/>
            <a:r>
              <a:rPr lang="pt-BR" dirty="0"/>
              <a:t>Será seu meio de comunicação oficial com a Poli. Esteja atento sempre aos comunicados recebidos e qualquer comunicação deve ser feita por meio deste e-mail. Lembre-se sempre de quando enviar um e-mail informar também seu nome completo e nº USP.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6AF8A55-A660-400E-85A1-42FA9959ED69}"/>
              </a:ext>
            </a:extLst>
          </p:cNvPr>
          <p:cNvSpPr txBox="1"/>
          <p:nvPr/>
        </p:nvSpPr>
        <p:spPr>
          <a:xfrm>
            <a:off x="944214" y="3016251"/>
            <a:ext cx="103396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/>
              <a:t>Regimento Geral da USP</a:t>
            </a:r>
          </a:p>
          <a:p>
            <a:pPr algn="just"/>
            <a:r>
              <a:rPr lang="pt-BR" dirty="0"/>
              <a:t>É o Regulamento da USP, onde constam todas as regras. É de suma importância que você tenha conhecimento dos seus direitos e deveres dentro da Universidade.</a:t>
            </a:r>
          </a:p>
          <a:p>
            <a:pPr algn="just"/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Artigo 75 do Regimento Geral </a:t>
            </a:r>
          </a:p>
          <a:p>
            <a:pPr algn="just"/>
            <a:r>
              <a:rPr lang="pt-BR" dirty="0"/>
              <a:t>São situações de cancelamentos de matrícula por ato administrativo (automaticamente);</a:t>
            </a:r>
          </a:p>
          <a:p>
            <a:pPr algn="just"/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Artigo 76 do Regimento Geral</a:t>
            </a:r>
          </a:p>
          <a:p>
            <a:pPr algn="just"/>
            <a:r>
              <a:rPr lang="pt-BR" dirty="0"/>
              <a:t>São situações em que o aluno tem sua matrícula sob supervisão da coordenação de seu curso e da CG;</a:t>
            </a:r>
          </a:p>
          <a:p>
            <a:pPr algn="just"/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pt-BR" dirty="0"/>
              <a:t>Artigo 80 do Regimento Geral</a:t>
            </a:r>
          </a:p>
          <a:p>
            <a:pPr algn="just"/>
            <a:r>
              <a:rPr lang="pt-BR" dirty="0"/>
              <a:t>São situações que permitem a ele retornar a Universidade, caso tenha sua matrícula cancelada por ato administrativo.</a:t>
            </a:r>
          </a:p>
        </p:txBody>
      </p:sp>
    </p:spTree>
    <p:extLst>
      <p:ext uri="{BB962C8B-B14F-4D97-AF65-F5344CB8AC3E}">
        <p14:creationId xmlns:p14="http://schemas.microsoft.com/office/powerpoint/2010/main" val="284613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5DF2AE-51D0-4EC4-8348-C3E64ECFD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916"/>
            <a:ext cx="10515600" cy="1325563"/>
          </a:xfrm>
        </p:spPr>
        <p:txBody>
          <a:bodyPr/>
          <a:lstStyle/>
          <a:p>
            <a:pPr algn="ctr"/>
            <a:r>
              <a:rPr lang="pt-BR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SERVIÇO DE GRADUAÇÃO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D6333C-1E74-4D5E-96D4-F5C3CF85C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7118"/>
            <a:ext cx="10515600" cy="329214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Cavolini" panose="020B0502040204020203" pitchFamily="66" charset="0"/>
                <a:cs typeface="Cavolini" panose="020B0502040204020203" pitchFamily="66" charset="0"/>
              </a:rPr>
              <a:t> A Poli é a 3ª maior Unidade da USP. Em números estamos atrás apenas da FFLCH e da EACH. </a:t>
            </a:r>
          </a:p>
          <a:p>
            <a:pPr marL="0" indent="0">
              <a:buNone/>
            </a:pPr>
            <a:endParaRPr lang="pt-BR" sz="2000" dirty="0">
              <a:latin typeface="Cavolini" panose="020B0502040204020203" pitchFamily="66" charset="0"/>
              <a:cs typeface="Cavolini" panose="020B0502040204020203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BR" sz="2000" dirty="0">
                <a:latin typeface="Cavolini" panose="020B0502040204020203" pitchFamily="66" charset="0"/>
                <a:cs typeface="Cavolini" panose="020B0502040204020203" pitchFamily="66" charset="0"/>
              </a:rPr>
              <a:t> A Poli hoje tem 5441 alunos de Graduação. </a:t>
            </a:r>
          </a:p>
          <a:p>
            <a:pPr marL="0" indent="0">
              <a:buNone/>
            </a:pPr>
            <a:endParaRPr lang="pt-BR" sz="2000" dirty="0">
              <a:latin typeface="Cavolini" panose="020B0502040204020203" pitchFamily="66" charset="0"/>
              <a:cs typeface="Cavolini" panose="020B0502040204020203" pitchFamily="66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Cavolini" panose="020B0502040204020203" pitchFamily="66" charset="0"/>
                <a:cs typeface="Cavolini" panose="020B0502040204020203" pitchFamily="66" charset="0"/>
              </a:rPr>
              <a:t> A equipe do Serviço de Graduação da Poli hoje é composta por 5 funcionários, que se dividem por cursos e atividades para atender todos os alunos.</a:t>
            </a:r>
          </a:p>
          <a:p>
            <a:pPr marL="0" indent="0">
              <a:buNone/>
            </a:pPr>
            <a:endParaRPr lang="pt-BR" sz="2000" dirty="0"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CEC8BBC-ECAF-4AAF-8D46-5B0A6DB0D222}"/>
              </a:ext>
            </a:extLst>
          </p:cNvPr>
          <p:cNvSpPr/>
          <p:nvPr/>
        </p:nvSpPr>
        <p:spPr>
          <a:xfrm>
            <a:off x="838200" y="1561479"/>
            <a:ext cx="49071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VOCÊ SABIA?</a:t>
            </a:r>
            <a:endParaRPr lang="pt-B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106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5BFDB-B26B-4D58-BD9E-701045EF8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SERVIÇO DE GRADUAÇÃO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DF4F51-299B-42C0-8220-B1980DCDE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4732" cy="435133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z="2000" b="1" dirty="0"/>
              <a:t>Dúvidas sobre Matrícula</a:t>
            </a:r>
          </a:p>
          <a:p>
            <a:pPr marL="0" indent="0">
              <a:buNone/>
            </a:pPr>
            <a:r>
              <a:rPr lang="pt-BR" sz="2000" dirty="0"/>
              <a:t>Todo o processo é feito no Sistema Júpiter, mas qualquer dúvida entre em contato no período vigente.</a:t>
            </a:r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000" b="1" dirty="0"/>
              <a:t> Emissão de documentos</a:t>
            </a:r>
          </a:p>
          <a:p>
            <a:pPr marL="0" indent="0" algn="just">
              <a:buNone/>
            </a:pPr>
            <a:r>
              <a:rPr lang="pt-BR" sz="2000" dirty="0"/>
              <a:t>Alguns documentos podem ser emitidos diretamente pelo Sistema com código de autenticidade (Histórico Escolar e Atestado de Matrícula).</a:t>
            </a:r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000" b="1" dirty="0"/>
              <a:t> Aproveitamento de disciplinas</a:t>
            </a:r>
          </a:p>
          <a:p>
            <a:pPr marL="0" indent="0" algn="just">
              <a:buNone/>
            </a:pPr>
            <a:r>
              <a:rPr lang="pt-BR" sz="2000" dirty="0"/>
              <a:t>É o aproveitamento de disciplinas cursadas em outras Instituições. O requerimento deve ser feito com o SVGRAD, e você precisará entregar também ementa oficial da disciplina que você cursou e cópia do seu histórico escolar (comprovando que foi aprovado). A análise é feita pelo docente/departamento responsável pela disciplina. </a:t>
            </a:r>
          </a:p>
        </p:txBody>
      </p:sp>
    </p:spTree>
    <p:extLst>
      <p:ext uri="{BB962C8B-B14F-4D97-AF65-F5344CB8AC3E}">
        <p14:creationId xmlns:p14="http://schemas.microsoft.com/office/powerpoint/2010/main" val="73176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0B393-F802-4061-B952-23E4A13C7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SERVIÇO DE GRADUAÇÃO</a:t>
            </a:r>
            <a:endParaRPr lang="pt-BR" dirty="0"/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27D029A4-4657-4EAD-AC7E-27B41ED7C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1991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z="2000" b="1" dirty="0"/>
              <a:t>Cartões BUSP, EMTU e SPTrans</a:t>
            </a:r>
          </a:p>
          <a:p>
            <a:pPr marL="0" indent="0" algn="just">
              <a:buNone/>
            </a:pPr>
            <a:r>
              <a:rPr lang="pt-BR" sz="2000" dirty="0"/>
              <a:t>Todas as informações sobre os pedidos desses cartões foram enviados à vocês durante o período de matrícula pela PRG. </a:t>
            </a:r>
            <a:r>
              <a:rPr lang="pt-BR" sz="2000" b="1" dirty="0"/>
              <a:t>Fique atento a essas informações! </a:t>
            </a:r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000" b="1" dirty="0"/>
              <a:t> Carteirinha USP e-card</a:t>
            </a:r>
          </a:p>
          <a:p>
            <a:pPr marL="0" indent="0" algn="just">
              <a:buNone/>
            </a:pPr>
            <a:r>
              <a:rPr lang="pt-BR" sz="2000" dirty="0"/>
              <a:t>É um aplicativo que pode ser usado no lugar do cartão USP para fins de identificação, de acesso aos restaurantes e bibliotecas. Nos restaurantes você utiliza o </a:t>
            </a:r>
            <a:r>
              <a:rPr lang="pt-BR" sz="2000" dirty="0" err="1"/>
              <a:t>QRCode</a:t>
            </a:r>
            <a:r>
              <a:rPr lang="pt-BR" sz="2000" dirty="0"/>
              <a:t> que já fará o débito diretamente dos seus créditos. </a:t>
            </a:r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2000" b="1" dirty="0"/>
              <a:t> Carteirinha USP Definitiva</a:t>
            </a:r>
          </a:p>
          <a:p>
            <a:pPr marL="0" indent="0">
              <a:buNone/>
            </a:pPr>
            <a:r>
              <a:rPr lang="pt-BR" sz="2000" dirty="0"/>
              <a:t>Você solicita também pelo Sistema Júpiter Web. </a:t>
            </a:r>
          </a:p>
          <a:p>
            <a:pPr marL="0" indent="0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b="1" dirty="0"/>
              <a:t>IMPORTANTE: Em virtude da pandemia, o Serviço de Graduação não realiza atendimentos presenciais, então a entrega de qualquer carteirinha ou documento está temporariamente suspensa!</a:t>
            </a:r>
          </a:p>
        </p:txBody>
      </p:sp>
    </p:spTree>
    <p:extLst>
      <p:ext uri="{BB962C8B-B14F-4D97-AF65-F5344CB8AC3E}">
        <p14:creationId xmlns:p14="http://schemas.microsoft.com/office/powerpoint/2010/main" val="120968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F02F0-FAB8-4A16-80CB-E90A4BE08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SERVIÇO DE GRADUAÇÃO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4460FAA-05CA-4209-993A-A7CCDA14C908}"/>
              </a:ext>
            </a:extLst>
          </p:cNvPr>
          <p:cNvSpPr txBox="1"/>
          <p:nvPr/>
        </p:nvSpPr>
        <p:spPr>
          <a:xfrm>
            <a:off x="1093433" y="1690688"/>
            <a:ext cx="10005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Todos os requerimentos que estão em andamento são registrados na intranet da Poli na opção de Andamento de Requerimentos e o acesso é feito com a sua senha única USP.</a:t>
            </a:r>
          </a:p>
        </p:txBody>
      </p:sp>
      <p:pic>
        <p:nvPicPr>
          <p:cNvPr id="8" name="Imagem 7" descr="Tela de computador com texto preto sobre fundo branco&#10;&#10;Descrição gerada automaticamente">
            <a:extLst>
              <a:ext uri="{FF2B5EF4-FFF2-40B4-BE49-F238E27FC236}">
                <a16:creationId xmlns:a16="http://schemas.microsoft.com/office/drawing/2014/main" id="{9FF292E1-D616-4BA3-9FBF-47E9B68BE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549" y="2661562"/>
            <a:ext cx="7724775" cy="395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8103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886</Words>
  <Application>Microsoft Office PowerPoint</Application>
  <PresentationFormat>Widescreen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Cavolini</vt:lpstr>
      <vt:lpstr>Wingdings</vt:lpstr>
      <vt:lpstr>Tema do Office</vt:lpstr>
      <vt:lpstr>Apresentação do PowerPoint</vt:lpstr>
      <vt:lpstr>Apresentação do PowerPoint</vt:lpstr>
      <vt:lpstr>Apresentação do PowerPoint</vt:lpstr>
      <vt:lpstr>SERVIÇO DE GRADUAÇÃO</vt:lpstr>
      <vt:lpstr>SERVIÇO DE GRADUAÇÃO</vt:lpstr>
      <vt:lpstr>SERVIÇO DE GRADUAÇÃO</vt:lpstr>
      <vt:lpstr>SERVIÇO DE GRADUAÇÃO</vt:lpstr>
      <vt:lpstr>SERVIÇO DE GRADUAÇÃO</vt:lpstr>
      <vt:lpstr>SERVIÇO DE GRADUAÇÃO</vt:lpstr>
      <vt:lpstr>SERVIÇO DE GRADUAÇÃO</vt:lpstr>
      <vt:lpstr>SERVIÇO DE GRADUAÇÃO</vt:lpstr>
      <vt:lpstr>SERVIÇO DE GRADUAÇÃO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Renata Amorim</dc:creator>
  <cp:lastModifiedBy>Renata Amorim</cp:lastModifiedBy>
  <cp:revision>35</cp:revision>
  <dcterms:created xsi:type="dcterms:W3CDTF">2021-04-09T16:22:45Z</dcterms:created>
  <dcterms:modified xsi:type="dcterms:W3CDTF">2021-04-14T12:22:17Z</dcterms:modified>
</cp:coreProperties>
</file>