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257" r:id="rId2"/>
    <p:sldId id="352" r:id="rId3"/>
    <p:sldId id="353" r:id="rId4"/>
    <p:sldId id="259" r:id="rId5"/>
    <p:sldId id="261" r:id="rId6"/>
    <p:sldId id="350" r:id="rId7"/>
    <p:sldId id="351" r:id="rId8"/>
    <p:sldId id="330" r:id="rId9"/>
    <p:sldId id="262" r:id="rId10"/>
    <p:sldId id="308" r:id="rId11"/>
    <p:sldId id="309" r:id="rId12"/>
    <p:sldId id="311" r:id="rId13"/>
    <p:sldId id="312" r:id="rId14"/>
    <p:sldId id="314" r:id="rId15"/>
    <p:sldId id="315" r:id="rId16"/>
    <p:sldId id="316" r:id="rId17"/>
    <p:sldId id="318" r:id="rId18"/>
    <p:sldId id="322" r:id="rId19"/>
    <p:sldId id="263" r:id="rId20"/>
    <p:sldId id="301" r:id="rId21"/>
    <p:sldId id="264" r:id="rId22"/>
    <p:sldId id="275" r:id="rId23"/>
    <p:sldId id="327" r:id="rId24"/>
    <p:sldId id="326" r:id="rId25"/>
    <p:sldId id="324" r:id="rId26"/>
    <p:sldId id="325" r:id="rId27"/>
    <p:sldId id="321" r:id="rId28"/>
    <p:sldId id="286" r:id="rId29"/>
    <p:sldId id="287" r:id="rId30"/>
    <p:sldId id="288" r:id="rId31"/>
    <p:sldId id="277" r:id="rId32"/>
    <p:sldId id="300" r:id="rId33"/>
    <p:sldId id="320" r:id="rId34"/>
    <p:sldId id="268" r:id="rId35"/>
    <p:sldId id="265" r:id="rId36"/>
    <p:sldId id="328" r:id="rId37"/>
    <p:sldId id="279" r:id="rId38"/>
    <p:sldId id="266" r:id="rId39"/>
    <p:sldId id="302" r:id="rId40"/>
    <p:sldId id="267" r:id="rId41"/>
    <p:sldId id="319" r:id="rId42"/>
    <p:sldId id="285" r:id="rId43"/>
    <p:sldId id="293" r:id="rId44"/>
    <p:sldId id="297" r:id="rId45"/>
    <p:sldId id="298" r:id="rId46"/>
    <p:sldId id="299" r:id="rId47"/>
    <p:sldId id="303" r:id="rId48"/>
    <p:sldId id="304" r:id="rId49"/>
    <p:sldId id="305" r:id="rId50"/>
    <p:sldId id="307" r:id="rId51"/>
    <p:sldId id="306" r:id="rId52"/>
    <p:sldId id="331" r:id="rId53"/>
    <p:sldId id="336" r:id="rId54"/>
    <p:sldId id="337" r:id="rId55"/>
    <p:sldId id="332" r:id="rId56"/>
    <p:sldId id="344" r:id="rId57"/>
    <p:sldId id="345" r:id="rId58"/>
    <p:sldId id="346" r:id="rId59"/>
    <p:sldId id="347" r:id="rId60"/>
    <p:sldId id="349" r:id="rId61"/>
    <p:sldId id="348" r:id="rId62"/>
    <p:sldId id="354" r:id="rId63"/>
    <p:sldId id="355" r:id="rId64"/>
    <p:sldId id="356" r:id="rId65"/>
    <p:sldId id="358" r:id="rId66"/>
    <p:sldId id="357" r:id="rId67"/>
    <p:sldId id="359" r:id="rId68"/>
    <p:sldId id="360" r:id="rId69"/>
    <p:sldId id="256" r:id="rId70"/>
  </p:sldIdLst>
  <p:sldSz cx="9144000" cy="6858000" type="screen4x3"/>
  <p:notesSz cx="6761163" cy="99425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33CC"/>
    <a:srgbClr val="99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92" autoAdjust="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11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4D00C-02E0-4683-AFCB-A6FD948D204D}" type="datetimeFigureOut">
              <a:rPr lang="pt-BR" smtClean="0"/>
              <a:t>17/02/2022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FD56B-D919-4C09-8EB0-30DB3336BA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1570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D2A0F-B512-4350-86C0-1475F6AF3806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B9F2D-A691-4F9D-A987-53324E255AA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5950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111</a:t>
            </a: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633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B5183-E77F-464A-A625-B99ECC3DBCD9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5474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7B9F2D-A691-4F9D-A987-53324E255AA2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442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7B9F2D-A691-4F9D-A987-53324E255AA2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290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7B9F2D-A691-4F9D-A987-53324E255AA2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9623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3D173A-4723-E047-AD51-DFE46D36E414}" type="slidenum">
              <a:rPr lang="pt-BR"/>
              <a:pPr>
                <a:defRPr/>
              </a:pPr>
              <a:t>28</a:t>
            </a:fld>
            <a:endParaRPr lang="pt-BR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8076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3D173A-4723-E047-AD51-DFE46D36E414}" type="slidenum">
              <a:rPr lang="pt-BR"/>
              <a:pPr>
                <a:defRPr/>
              </a:pPr>
              <a:t>29</a:t>
            </a:fld>
            <a:endParaRPr lang="pt-BR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9550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3D173A-4723-E047-AD51-DFE46D36E414}" type="slidenum">
              <a:rPr lang="pt-BR"/>
              <a:pPr>
                <a:defRPr/>
              </a:pPr>
              <a:t>30</a:t>
            </a:fld>
            <a:endParaRPr lang="pt-BR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9064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7B9F2D-A691-4F9D-A987-53324E255AA2}" type="slidenum">
              <a:rPr lang="pt-BR" smtClean="0"/>
              <a:pPr/>
              <a:t>45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890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7D2C-59F3-4C06-93FF-26114E7C2DDB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5EE6-AA77-4AA4-8113-48AC8DB9CA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7D2C-59F3-4C06-93FF-26114E7C2DDB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5EE6-AA77-4AA4-8113-48AC8DB9CA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7D2C-59F3-4C06-93FF-26114E7C2DDB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5EE6-AA77-4AA4-8113-48AC8DB9CA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7D2C-59F3-4C06-93FF-26114E7C2DDB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5EE6-AA77-4AA4-8113-48AC8DB9CA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7D2C-59F3-4C06-93FF-26114E7C2DDB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5EE6-AA77-4AA4-8113-48AC8DB9CA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7D2C-59F3-4C06-93FF-26114E7C2DDB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5EE6-AA77-4AA4-8113-48AC8DB9CA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7D2C-59F3-4C06-93FF-26114E7C2DDB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5EE6-AA77-4AA4-8113-48AC8DB9CA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7D2C-59F3-4C06-93FF-26114E7C2DDB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5EE6-AA77-4AA4-8113-48AC8DB9CA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7D2C-59F3-4C06-93FF-26114E7C2DDB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5EE6-AA77-4AA4-8113-48AC8DB9CA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7D2C-59F3-4C06-93FF-26114E7C2DDB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5EE6-AA77-4AA4-8113-48AC8DB9CA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7D2C-59F3-4C06-93FF-26114E7C2DDB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5EE6-AA77-4AA4-8113-48AC8DB9CA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67D2C-59F3-4C06-93FF-26114E7C2DDB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55EE6-AA77-4AA4-8113-48AC8DB9CA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WordArt 8"/>
          <p:cNvSpPr>
            <a:spLocks noChangeArrowheads="1" noChangeShapeType="1" noTextEdit="1"/>
          </p:cNvSpPr>
          <p:nvPr/>
        </p:nvSpPr>
        <p:spPr bwMode="auto">
          <a:xfrm>
            <a:off x="4429124" y="647933"/>
            <a:ext cx="3335933" cy="836851"/>
          </a:xfrm>
          <a:prstGeom prst="rect">
            <a:avLst/>
          </a:prstGeom>
        </p:spPr>
        <p:txBody>
          <a:bodyPr wrap="none" lIns="151498" tIns="75749" rIns="151498" bIns="75749" fromWordArt="1">
            <a:prstTxWarp prst="textPlain">
              <a:avLst>
                <a:gd name="adj" fmla="val 50310"/>
              </a:avLst>
            </a:prstTxWarp>
          </a:bodyPr>
          <a:lstStyle/>
          <a:p>
            <a:r>
              <a:rPr lang="pt-BR" sz="7300" kern="10" dirty="0" err="1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chemeClr val="bg1"/>
                  </a:outerShdw>
                </a:effectLst>
                <a:latin typeface="Arial Black"/>
              </a:rPr>
              <a:t>CRInt</a:t>
            </a:r>
            <a:endParaRPr lang="pt-BR" sz="7300" kern="10" dirty="0">
              <a:ln w="12700">
                <a:solidFill>
                  <a:srgbClr val="EAEAEA"/>
                </a:solidFill>
                <a:miter lim="800000"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chemeClr val="bg1"/>
                </a:outerShdw>
              </a:effectLst>
              <a:latin typeface="Arial Black"/>
            </a:endParaRPr>
          </a:p>
        </p:txBody>
      </p:sp>
      <p:sp>
        <p:nvSpPr>
          <p:cNvPr id="13315" name="CaixaDeTexto 4"/>
          <p:cNvSpPr txBox="1">
            <a:spLocks noChangeArrowheads="1"/>
          </p:cNvSpPr>
          <p:nvPr/>
        </p:nvSpPr>
        <p:spPr bwMode="auto">
          <a:xfrm>
            <a:off x="3571868" y="1620999"/>
            <a:ext cx="5357850" cy="583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1498" tIns="75749" rIns="151498" bIns="75749">
            <a:spAutoFit/>
          </a:bodyPr>
          <a:lstStyle/>
          <a:p>
            <a:r>
              <a:rPr lang="pt-BR" sz="2800" dirty="0" err="1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Comiss</a:t>
            </a:r>
            <a:r>
              <a:rPr lang="pt-PT" sz="28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ão de Relações Internacionais</a:t>
            </a:r>
            <a:endParaRPr lang="pt-BR" sz="2800" dirty="0">
              <a:solidFill>
                <a:srgbClr val="FF0000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14348" y="3441194"/>
            <a:ext cx="78600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Edital de Aproveitamento de Estudos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3888938" y="4509120"/>
            <a:ext cx="13260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>
                <a:solidFill>
                  <a:srgbClr val="FF0000"/>
                </a:solidFill>
              </a:rPr>
              <a:t>2022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788024" y="2329716"/>
            <a:ext cx="2728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crint.poli@usp.br</a:t>
            </a:r>
          </a:p>
        </p:txBody>
      </p:sp>
      <p:pic>
        <p:nvPicPr>
          <p:cNvPr id="9" name="Imagem 3" descr="Oficial150 Poli peq.jpg">
            <a:extLst>
              <a:ext uri="{FF2B5EF4-FFF2-40B4-BE49-F238E27FC236}">
                <a16:creationId xmlns:a16="http://schemas.microsoft.com/office/drawing/2014/main" id="{245CAC11-73D5-447B-86F8-B5939D09B0C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648" y="122466"/>
            <a:ext cx="1730464" cy="2092088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87624" y="260648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Entrar no site da Poli – http://www.poli.usp.br/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99592" y="1124744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Em acesso rápido: Intranet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33F112C-2BB4-49B9-A40A-DD6FF7A78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7069" y="1700808"/>
            <a:ext cx="63912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F35B7C57-008A-44BA-B6DA-9C40BDE60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924944"/>
            <a:ext cx="6912768" cy="3811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4650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8601" y="44711"/>
            <a:ext cx="2520280" cy="46180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BR" sz="2800" dirty="0"/>
              <a:t>Fazer o </a:t>
            </a:r>
            <a:r>
              <a:rPr lang="pt-BR" sz="2800" dirty="0" err="1"/>
              <a:t>login</a:t>
            </a:r>
            <a:endParaRPr lang="pt-BR" sz="2800" dirty="0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0F924BB7-4D72-4FFF-ACDA-81D7DCE47850}"/>
              </a:ext>
            </a:extLst>
          </p:cNvPr>
          <p:cNvSpPr txBox="1">
            <a:spLocks/>
          </p:cNvSpPr>
          <p:nvPr/>
        </p:nvSpPr>
        <p:spPr>
          <a:xfrm>
            <a:off x="1606562" y="4496591"/>
            <a:ext cx="4896544" cy="60112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500" dirty="0"/>
              <a:t>Após fazer o login, acessar: Sistemas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705C6B3-D5A3-461C-954E-A4517E3D64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218" y="548680"/>
            <a:ext cx="5139046" cy="381642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F43397E1-0C52-45C4-A636-3E41F8C4DA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157192"/>
            <a:ext cx="8747009" cy="170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781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4968552" cy="63408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t-BR" sz="2400" dirty="0"/>
              <a:t>Em Sistemas acessar o sistema </a:t>
            </a:r>
            <a:r>
              <a:rPr lang="pt-BR" sz="2400" dirty="0" err="1"/>
              <a:t>Agata</a:t>
            </a:r>
            <a:endParaRPr lang="pt-BR" sz="2400" dirty="0"/>
          </a:p>
        </p:txBody>
      </p:sp>
      <p:pic>
        <p:nvPicPr>
          <p:cNvPr id="7" name="Picture 2" descr="C:\Users\6314067\Documents\Sistemas_intranet.bmp">
            <a:extLst>
              <a:ext uri="{FF2B5EF4-FFF2-40B4-BE49-F238E27FC236}">
                <a16:creationId xmlns:a16="http://schemas.microsoft.com/office/drawing/2014/main" id="{713EFFAB-5099-4652-88EA-2FB88FB055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8229600" cy="3651314"/>
          </a:xfrm>
          <a:prstGeom prst="rect">
            <a:avLst/>
          </a:prstGeom>
          <a:noFill/>
        </p:spPr>
      </p:pic>
      <p:grpSp>
        <p:nvGrpSpPr>
          <p:cNvPr id="10" name="Agrupar 9">
            <a:extLst>
              <a:ext uri="{FF2B5EF4-FFF2-40B4-BE49-F238E27FC236}">
                <a16:creationId xmlns:a16="http://schemas.microsoft.com/office/drawing/2014/main" id="{BB396D10-AEB0-42A5-918A-5251BC471628}"/>
              </a:ext>
            </a:extLst>
          </p:cNvPr>
          <p:cNvGrpSpPr/>
          <p:nvPr/>
        </p:nvGrpSpPr>
        <p:grpSpPr>
          <a:xfrm>
            <a:off x="1224826" y="3510115"/>
            <a:ext cx="3674472" cy="2749834"/>
            <a:chOff x="1224826" y="3510115"/>
            <a:chExt cx="3674472" cy="2749834"/>
          </a:xfrm>
        </p:grpSpPr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A2C0E6AE-FB93-4744-A37F-049F6750EE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03848" y="4574024"/>
              <a:ext cx="1695450" cy="1685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Seta: para a Direita 5">
              <a:extLst>
                <a:ext uri="{FF2B5EF4-FFF2-40B4-BE49-F238E27FC236}">
                  <a16:creationId xmlns:a16="http://schemas.microsoft.com/office/drawing/2014/main" id="{202247EF-6F7B-46F1-87C4-E56389D808B6}"/>
                </a:ext>
              </a:extLst>
            </p:cNvPr>
            <p:cNvSpPr/>
            <p:nvPr/>
          </p:nvSpPr>
          <p:spPr>
            <a:xfrm rot="2694841">
              <a:off x="1224826" y="3510115"/>
              <a:ext cx="2786155" cy="23711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33746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5C3CBFF3-50D5-443C-B38F-CDBD0846C372}"/>
              </a:ext>
            </a:extLst>
          </p:cNvPr>
          <p:cNvSpPr txBox="1"/>
          <p:nvPr/>
        </p:nvSpPr>
        <p:spPr>
          <a:xfrm>
            <a:off x="1043608" y="5076171"/>
            <a:ext cx="3097518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400" dirty="0"/>
              <a:t>Aparecerá suas informações pessoais e estes subformulários: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DF7FE2F-076E-4DF6-8485-2698C7B581AF}"/>
              </a:ext>
            </a:extLst>
          </p:cNvPr>
          <p:cNvSpPr txBox="1"/>
          <p:nvPr/>
        </p:nvSpPr>
        <p:spPr>
          <a:xfrm>
            <a:off x="1475656" y="46365"/>
            <a:ext cx="597368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400" dirty="0"/>
              <a:t>No sistema Ágata escolher o programa de AE 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7B164148-2141-4F97-94DC-569CA91CF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7572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80774DD8-88F0-4651-816D-9761FAA92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226" y="1556792"/>
            <a:ext cx="72961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>
            <a:extLst>
              <a:ext uri="{FF2B5EF4-FFF2-40B4-BE49-F238E27FC236}">
                <a16:creationId xmlns:a16="http://schemas.microsoft.com/office/drawing/2014/main" id="{3FD6F59C-A4EA-4D53-9EA9-C48D0DE3E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1010" y="3068960"/>
            <a:ext cx="69913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A3326ADF-E478-4A68-B190-2DC42C9BE4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62119" y="4509120"/>
            <a:ext cx="4464496" cy="2057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0786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043608" y="332656"/>
            <a:ext cx="640871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400" dirty="0"/>
              <a:t>Preencher todos os itens solicitados abaixo: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35FE2EC-8F00-43D2-9A36-70CF88E1FA34}"/>
              </a:ext>
            </a:extLst>
          </p:cNvPr>
          <p:cNvSpPr txBox="1"/>
          <p:nvPr/>
        </p:nvSpPr>
        <p:spPr>
          <a:xfrm>
            <a:off x="1259632" y="4941168"/>
            <a:ext cx="609493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/>
              <a:t>Curriculum Vitae;</a:t>
            </a:r>
          </a:p>
          <a:p>
            <a:r>
              <a:rPr lang="pt-BR" sz="2000" dirty="0"/>
              <a:t>Projeto Profissional;</a:t>
            </a:r>
          </a:p>
          <a:p>
            <a:r>
              <a:rPr lang="pt-BR" sz="2000" dirty="0"/>
              <a:t>Listar todas as disciplinas cursadas como optativas livres;</a:t>
            </a:r>
          </a:p>
          <a:p>
            <a:r>
              <a:rPr lang="pt-BR" sz="2000" dirty="0"/>
              <a:t>Iniciação Científica;</a:t>
            </a:r>
          </a:p>
          <a:p>
            <a:r>
              <a:rPr lang="pt-BR" sz="2000" dirty="0"/>
              <a:t>Certificado / Atestado de proficiência linguística;</a:t>
            </a:r>
          </a:p>
          <a:p>
            <a:r>
              <a:rPr lang="pt-BR" sz="2000" dirty="0"/>
              <a:t>Participação em outro processo seletivo.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13886AA7-8015-40ED-A0D3-185D770D3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216" y="764704"/>
            <a:ext cx="849224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8A6797AE-2C91-425C-88E4-CDD9EA7A03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24" y="2132856"/>
            <a:ext cx="8204216" cy="285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30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7584" y="332656"/>
            <a:ext cx="7056784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400" dirty="0"/>
              <a:t>Indicar Proficiência Linguística: é necessário acessar o ícone de todos os idiomas e colocar uma resposta para poder passar para outra etapa, como no exemplo.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E3C94AA-6971-45AA-8215-F410D1A07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709737"/>
            <a:ext cx="7776863" cy="4016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0264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60648"/>
            <a:ext cx="475252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400" dirty="0"/>
              <a:t>Indicar Preferência das Opções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5953F9E-6B70-4814-ABFA-D44A8E46D4A3}"/>
              </a:ext>
            </a:extLst>
          </p:cNvPr>
          <p:cNvSpPr txBox="1"/>
          <p:nvPr/>
        </p:nvSpPr>
        <p:spPr>
          <a:xfrm>
            <a:off x="539552" y="4093622"/>
            <a:ext cx="7200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t-BR" sz="2400" dirty="0"/>
              <a:t>Indique se está participando de outro processo seletivo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FBB6B550-38F1-4840-BD18-03F0DB848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24868"/>
            <a:ext cx="8686928" cy="299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B88D014-CB9B-4AB6-95D9-ED82040E62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4555287"/>
            <a:ext cx="8151804" cy="215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232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11560" y="1733907"/>
            <a:ext cx="7848872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400" dirty="0"/>
              <a:t>Após concluir o processo clicar em Comprovante para visualizar sua inscrição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D433397-7A70-4645-A68B-671A24FF5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2936"/>
            <a:ext cx="9108504" cy="112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3476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58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/>
              <a:t>IMPORTANTE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305" y="900227"/>
            <a:ext cx="8286808" cy="17145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dirty="0"/>
              <a:t>No </a:t>
            </a:r>
            <a:r>
              <a:rPr lang="pt-BR" b="1" dirty="0">
                <a:solidFill>
                  <a:srgbClr val="FF0000"/>
                </a:solidFill>
              </a:rPr>
              <a:t>CV (Curriculum vitae) </a:t>
            </a:r>
            <a:r>
              <a:rPr lang="pt-BR" dirty="0"/>
              <a:t>você deve colocar todos os fatos e ações que você fez espontaneamente.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3BE273E-DD4F-4FD1-B062-3BD2948F97C5}"/>
              </a:ext>
            </a:extLst>
          </p:cNvPr>
          <p:cNvSpPr txBox="1"/>
          <p:nvPr/>
        </p:nvSpPr>
        <p:spPr>
          <a:xfrm>
            <a:off x="388305" y="2661836"/>
            <a:ext cx="80032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2800" dirty="0"/>
              <a:t>A </a:t>
            </a:r>
            <a:r>
              <a:rPr lang="pt-BR" sz="2800" b="1" dirty="0"/>
              <a:t>INICIAÇÃO CIENTÍFICA </a:t>
            </a:r>
            <a:r>
              <a:rPr lang="pt-BR" sz="2800" dirty="0"/>
              <a:t>tem um campo próprio, onde você deve colocar a agência de financiamento, tema, orientador e vigência;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5F0DCEB-45BF-4630-B05B-03A3433C1CFD}"/>
              </a:ext>
            </a:extLst>
          </p:cNvPr>
          <p:cNvSpPr txBox="1"/>
          <p:nvPr/>
        </p:nvSpPr>
        <p:spPr>
          <a:xfrm>
            <a:off x="3851920" y="5473005"/>
            <a:ext cx="424532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highlight>
                  <a:srgbClr val="FFFF00"/>
                </a:highlight>
              </a:rPr>
              <a:t>Coloque TODAS as IC: </a:t>
            </a:r>
          </a:p>
          <a:p>
            <a:pPr marL="457200" indent="-457200">
              <a:buFontTx/>
              <a:buChar char="-"/>
            </a:pPr>
            <a:r>
              <a:rPr lang="pt-BR" sz="2800" dirty="0"/>
              <a:t>atuais ou já terminadas;</a:t>
            </a:r>
          </a:p>
          <a:p>
            <a:pPr marL="457200" indent="-457200">
              <a:buFontTx/>
              <a:buChar char="-"/>
            </a:pPr>
            <a:r>
              <a:rPr lang="pt-BR" sz="2800" dirty="0"/>
              <a:t>com bolsa ou sem bolsa!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40126C5-F952-4D22-A533-3A738D6FD26A}"/>
              </a:ext>
            </a:extLst>
          </p:cNvPr>
          <p:cNvSpPr txBox="1"/>
          <p:nvPr/>
        </p:nvSpPr>
        <p:spPr>
          <a:xfrm>
            <a:off x="388305" y="4196164"/>
            <a:ext cx="8408102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2400" b="1" dirty="0">
                <a:solidFill>
                  <a:schemeClr val="bg1"/>
                </a:solidFill>
              </a:rPr>
              <a:t>NOVIDADE:</a:t>
            </a:r>
            <a:r>
              <a:rPr lang="pt-BR" sz="2400" dirty="0">
                <a:solidFill>
                  <a:schemeClr val="bg1"/>
                </a:solidFill>
              </a:rPr>
              <a:t> Pedir para o seu orientador colocar um parecer, sobre o seu trabalho de IC, em um formulário indicado pela </a:t>
            </a:r>
            <a:r>
              <a:rPr lang="pt-BR" sz="2400" dirty="0" err="1">
                <a:solidFill>
                  <a:schemeClr val="bg1"/>
                </a:solidFill>
              </a:rPr>
              <a:t>CRInt</a:t>
            </a:r>
            <a:r>
              <a:rPr lang="pt-BR" sz="24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8394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305" y="476672"/>
            <a:ext cx="8286808" cy="17145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3600" dirty="0"/>
              <a:t>No </a:t>
            </a:r>
            <a:r>
              <a:rPr lang="pt-BR" sz="3600" b="1" dirty="0">
                <a:solidFill>
                  <a:srgbClr val="FF0000"/>
                </a:solidFill>
              </a:rPr>
              <a:t>CV (Curriculum vitae) </a:t>
            </a:r>
            <a:r>
              <a:rPr lang="pt-BR" sz="3600" dirty="0"/>
              <a:t>você deve colocar todos os fatos e situações importantes que </a:t>
            </a:r>
            <a:r>
              <a:rPr lang="pt-BR" sz="3600" b="1" dirty="0">
                <a:solidFill>
                  <a:srgbClr val="0033CC"/>
                </a:solidFill>
              </a:rPr>
              <a:t>não estão </a:t>
            </a:r>
            <a:r>
              <a:rPr lang="pt-BR" sz="3600" dirty="0"/>
              <a:t>no Histórico Escolar:</a:t>
            </a:r>
          </a:p>
          <a:p>
            <a:pPr>
              <a:buNone/>
            </a:pPr>
            <a:endParaRPr lang="pt-BR" sz="3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57284" y="2996952"/>
            <a:ext cx="6948850" cy="350865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2800" dirty="0"/>
              <a:t>- Atividades culturais, esportivas e acadêmicas relevantes: Baja, </a:t>
            </a:r>
            <a:r>
              <a:rPr lang="pt-BR" sz="2800" dirty="0" err="1"/>
              <a:t>iPoli</a:t>
            </a:r>
            <a:r>
              <a:rPr lang="pt-BR" sz="2800" dirty="0"/>
              <a:t>, CEC, piano, futsal, </a:t>
            </a:r>
            <a:r>
              <a:rPr lang="pt-BR" sz="2800" dirty="0">
                <a:solidFill>
                  <a:srgbClr val="0033CC"/>
                </a:solidFill>
              </a:rPr>
              <a:t>com ano e tempo de atividade</a:t>
            </a:r>
            <a:r>
              <a:rPr lang="pt-BR" sz="2800" dirty="0"/>
              <a:t> ...</a:t>
            </a:r>
          </a:p>
          <a:p>
            <a:pPr>
              <a:buFontTx/>
              <a:buChar char="-"/>
            </a:pPr>
            <a:r>
              <a:rPr lang="pt-BR" sz="2800" dirty="0"/>
              <a:t> Prêmios em Olimpíadas;</a:t>
            </a:r>
          </a:p>
          <a:p>
            <a:pPr>
              <a:buFontTx/>
              <a:buChar char="-"/>
            </a:pPr>
            <a:r>
              <a:rPr lang="pt-BR" sz="2800" dirty="0"/>
              <a:t> Bolsas recebidas no colegial;</a:t>
            </a:r>
          </a:p>
          <a:p>
            <a:pPr>
              <a:buFontTx/>
              <a:buChar char="-"/>
            </a:pPr>
            <a:r>
              <a:rPr lang="pt-BR" sz="2800" dirty="0"/>
              <a:t> Voluntariado;</a:t>
            </a:r>
          </a:p>
          <a:p>
            <a:pPr>
              <a:buFontTx/>
              <a:buChar char="-"/>
            </a:pPr>
            <a:r>
              <a:rPr lang="pt-BR" sz="2800" dirty="0"/>
              <a:t> </a:t>
            </a:r>
            <a:r>
              <a:rPr lang="pt-BR" sz="2600" dirty="0"/>
              <a:t>Relacionar cursos e certificados de proficiências em línguas,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dirty="0"/>
              <a:t>IMPORTANTE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1640" y="2276872"/>
            <a:ext cx="6715172" cy="38884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4800" dirty="0"/>
              <a:t>As inscrições estão abertas até </a:t>
            </a:r>
            <a:br>
              <a:rPr lang="pt-BR" sz="4800" dirty="0"/>
            </a:br>
            <a:r>
              <a:rPr lang="pt-BR" sz="4800" b="1" dirty="0"/>
              <a:t>23 de fevereiro </a:t>
            </a:r>
            <a:br>
              <a:rPr lang="pt-BR" sz="4800" dirty="0"/>
            </a:br>
            <a:r>
              <a:rPr lang="pt-BR" sz="4800" dirty="0"/>
              <a:t>(Quarta) </a:t>
            </a:r>
            <a:br>
              <a:rPr lang="pt-BR" sz="4800" dirty="0"/>
            </a:br>
            <a:r>
              <a:rPr lang="pt-BR" sz="4800" dirty="0"/>
              <a:t>ao </a:t>
            </a:r>
            <a:r>
              <a:rPr lang="pt-BR" sz="4800" b="1" dirty="0">
                <a:solidFill>
                  <a:srgbClr val="FF0000"/>
                </a:solidFill>
              </a:rPr>
              <a:t>meio-dia!</a:t>
            </a:r>
          </a:p>
        </p:txBody>
      </p:sp>
    </p:spTree>
    <p:extLst>
      <p:ext uri="{BB962C8B-B14F-4D97-AF65-F5344CB8AC3E}">
        <p14:creationId xmlns:p14="http://schemas.microsoft.com/office/powerpoint/2010/main" val="2502120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27584" y="1340768"/>
            <a:ext cx="80324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/>
              <a:t>Mencione no CV caso você tenha uma </a:t>
            </a:r>
          </a:p>
          <a:p>
            <a:r>
              <a:rPr lang="pt-BR" sz="3000" b="1" dirty="0">
                <a:highlight>
                  <a:srgbClr val="FFFF00"/>
                </a:highlight>
              </a:rPr>
              <a:t>cidadania europeia</a:t>
            </a:r>
            <a:r>
              <a:rPr lang="pt-BR" sz="3000" dirty="0"/>
              <a:t>, para efeito de informação.</a:t>
            </a:r>
          </a:p>
          <a:p>
            <a:endParaRPr lang="pt-BR" sz="3000" dirty="0"/>
          </a:p>
          <a:p>
            <a:r>
              <a:rPr lang="pt-BR" sz="3000" b="1" dirty="0"/>
              <a:t>Isto não ajuda nem atrapalha o processo seletivo.</a:t>
            </a:r>
          </a:p>
          <a:p>
            <a:r>
              <a:rPr lang="pt-BR" sz="3000" dirty="0"/>
              <a:t>A vantagem é não ter a necessidade de solicitar o visto.</a:t>
            </a:r>
          </a:p>
        </p:txBody>
      </p:sp>
    </p:spTree>
    <p:extLst>
      <p:ext uri="{BB962C8B-B14F-4D97-AF65-F5344CB8AC3E}">
        <p14:creationId xmlns:p14="http://schemas.microsoft.com/office/powerpoint/2010/main" val="9118736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61781"/>
            <a:ext cx="8229600" cy="85010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dirty="0"/>
              <a:t>IMPORTANTE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0956" y="980728"/>
            <a:ext cx="8715404" cy="14401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dirty="0"/>
              <a:t>No </a:t>
            </a:r>
            <a:r>
              <a:rPr lang="pt-BR" b="1" dirty="0">
                <a:solidFill>
                  <a:srgbClr val="FF0000"/>
                </a:solidFill>
              </a:rPr>
              <a:t>Plano Profissional (PP) </a:t>
            </a:r>
            <a:r>
              <a:rPr lang="pt-BR" dirty="0"/>
              <a:t>você relatar os motivos das escolhas das opções: </a:t>
            </a:r>
          </a:p>
          <a:p>
            <a:pPr>
              <a:buNone/>
            </a:pPr>
            <a:r>
              <a:rPr lang="pt-BR" sz="2800" b="1" dirty="0">
                <a:solidFill>
                  <a:srgbClr val="FF0000"/>
                </a:solidFill>
              </a:rPr>
              <a:t>Por que escolheu fazer </a:t>
            </a:r>
            <a:r>
              <a:rPr lang="pt-BR" sz="2800" b="1" dirty="0">
                <a:solidFill>
                  <a:srgbClr val="FF0000"/>
                </a:solidFill>
                <a:highlight>
                  <a:srgbClr val="FF0000"/>
                </a:highlight>
              </a:rPr>
              <a:t> </a:t>
            </a:r>
            <a:r>
              <a:rPr lang="pt-BR" sz="2800" b="1" dirty="0">
                <a:solidFill>
                  <a:schemeClr val="bg1"/>
                </a:solidFill>
                <a:highlight>
                  <a:srgbClr val="FF0000"/>
                </a:highlight>
              </a:rPr>
              <a:t>estas disciplinas </a:t>
            </a:r>
            <a:r>
              <a:rPr lang="pt-BR" sz="2800" b="1" dirty="0">
                <a:solidFill>
                  <a:schemeClr val="bg1"/>
                </a:solidFill>
                <a:highlight>
                  <a:srgbClr val="000080"/>
                </a:highlight>
              </a:rPr>
              <a:t> nesta escola </a:t>
            </a:r>
            <a:r>
              <a:rPr lang="pt-BR" sz="2800" b="1" dirty="0">
                <a:solidFill>
                  <a:srgbClr val="FF0000"/>
                </a:solidFill>
              </a:rPr>
              <a:t>?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249289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highlight>
                  <a:srgbClr val="800000"/>
                </a:highlight>
              </a:rPr>
              <a:t>Destacar a 1ª opção </a:t>
            </a:r>
            <a:r>
              <a:rPr lang="pt-BR" sz="2000" dirty="0"/>
              <a:t>(mais ou menos </a:t>
            </a:r>
            <a:r>
              <a:rPr lang="pt-BR" sz="2000" b="1" dirty="0"/>
              <a:t>50% do texto do PP</a:t>
            </a:r>
            <a:r>
              <a:rPr lang="pt-BR" sz="2000" dirty="0"/>
              <a:t>. </a:t>
            </a:r>
          </a:p>
          <a:p>
            <a:pPr marL="457200" indent="-457200">
              <a:buFontTx/>
              <a:buChar char="-"/>
            </a:pPr>
            <a:r>
              <a:rPr lang="pt-BR" sz="2000" dirty="0"/>
              <a:t>Mencionar as principais disciplinas pretendidas no exterior)</a:t>
            </a:r>
            <a:r>
              <a:rPr lang="pt-BR" sz="2800" dirty="0"/>
              <a:t>;</a:t>
            </a:r>
          </a:p>
          <a:p>
            <a:pPr marL="457200" indent="-457200">
              <a:buFontTx/>
              <a:buChar char="-"/>
            </a:pPr>
            <a:endParaRPr lang="pt-BR" sz="1200" dirty="0"/>
          </a:p>
          <a:p>
            <a:pPr>
              <a:buFontTx/>
              <a:buChar char="-"/>
            </a:pPr>
            <a:r>
              <a:rPr lang="pt-BR" sz="2800" dirty="0"/>
              <a:t> Escrever sobre TODAS as opções;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B2022D7-E467-4F83-8510-52C843EB6481}"/>
              </a:ext>
            </a:extLst>
          </p:cNvPr>
          <p:cNvSpPr txBox="1"/>
          <p:nvPr/>
        </p:nvSpPr>
        <p:spPr>
          <a:xfrm>
            <a:off x="251520" y="4202201"/>
            <a:ext cx="82774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pt-BR" sz="2800" dirty="0"/>
              <a:t>  </a:t>
            </a:r>
            <a:r>
              <a:rPr lang="pt-BR" sz="2800" b="1" dirty="0"/>
              <a:t>Não gaste muito texto escrevendo</a:t>
            </a:r>
            <a:r>
              <a:rPr lang="pt-BR" sz="2800" dirty="0"/>
              <a:t> que o intercâmbio internacional será importante para a sua carreira: </a:t>
            </a:r>
          </a:p>
          <a:p>
            <a:r>
              <a:rPr lang="pt-BR" sz="2800" dirty="0">
                <a:solidFill>
                  <a:srgbClr val="0066FF"/>
                </a:solidFill>
              </a:rPr>
              <a:t>nós sabemos isto!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BD8360E-71FF-4849-AA9A-743A932A00C6}"/>
              </a:ext>
            </a:extLst>
          </p:cNvPr>
          <p:cNvSpPr txBox="1"/>
          <p:nvPr/>
        </p:nvSpPr>
        <p:spPr>
          <a:xfrm>
            <a:off x="683066" y="5726842"/>
            <a:ext cx="7571184" cy="95410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pt-BR" sz="2800" dirty="0">
                <a:solidFill>
                  <a:schemeClr val="bg1"/>
                </a:solidFill>
              </a:rPr>
              <a:t> Concentre-se em apresentar motivos acadêmicos, PROFISSIONAIS e econômicos para as </a:t>
            </a:r>
            <a:r>
              <a:rPr lang="pt-BR" sz="2800" b="1" dirty="0">
                <a:solidFill>
                  <a:schemeClr val="bg1"/>
                </a:solidFill>
              </a:rPr>
              <a:t>escolhas</a:t>
            </a:r>
            <a:r>
              <a:rPr lang="pt-BR" sz="2800" dirty="0">
                <a:solidFill>
                  <a:schemeClr val="bg1"/>
                </a:solidFill>
              </a:rPr>
              <a:t>!!!!!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id="{49067E5D-B754-4A29-B21E-8D66961726DA}"/>
              </a:ext>
            </a:extLst>
          </p:cNvPr>
          <p:cNvGrpSpPr/>
          <p:nvPr/>
        </p:nvGrpSpPr>
        <p:grpSpPr>
          <a:xfrm>
            <a:off x="539552" y="2767661"/>
            <a:ext cx="8568952" cy="4054426"/>
            <a:chOff x="539552" y="2767661"/>
            <a:chExt cx="8568952" cy="4054426"/>
          </a:xfrm>
        </p:grpSpPr>
        <p:grpSp>
          <p:nvGrpSpPr>
            <p:cNvPr id="17" name="Agrupar 16">
              <a:extLst>
                <a:ext uri="{FF2B5EF4-FFF2-40B4-BE49-F238E27FC236}">
                  <a16:creationId xmlns:a16="http://schemas.microsoft.com/office/drawing/2014/main" id="{6135DFC7-CEAD-497F-9B1B-A4D261AE13E3}"/>
                </a:ext>
              </a:extLst>
            </p:cNvPr>
            <p:cNvGrpSpPr/>
            <p:nvPr/>
          </p:nvGrpSpPr>
          <p:grpSpPr>
            <a:xfrm>
              <a:off x="539552" y="2767661"/>
              <a:ext cx="8568952" cy="3415646"/>
              <a:chOff x="467544" y="3040702"/>
              <a:chExt cx="8568952" cy="3415646"/>
            </a:xfrm>
          </p:grpSpPr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E85CBC5-FEDE-446D-B4DD-515B99A6ABFA}"/>
                  </a:ext>
                </a:extLst>
              </p:cNvPr>
              <p:cNvSpPr/>
              <p:nvPr/>
            </p:nvSpPr>
            <p:spPr>
              <a:xfrm>
                <a:off x="467544" y="4576368"/>
                <a:ext cx="6840760" cy="73614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B895071B-7344-4F8A-A801-7FE368FF20A1}"/>
                  </a:ext>
                </a:extLst>
              </p:cNvPr>
              <p:cNvSpPr/>
              <p:nvPr/>
            </p:nvSpPr>
            <p:spPr>
              <a:xfrm>
                <a:off x="5508104" y="3040702"/>
                <a:ext cx="3528392" cy="73614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EFC9C138-454B-4B4F-B0E8-C432BB978E2B}"/>
                  </a:ext>
                </a:extLst>
              </p:cNvPr>
              <p:cNvSpPr/>
              <p:nvPr/>
            </p:nvSpPr>
            <p:spPr>
              <a:xfrm>
                <a:off x="7308304" y="3776845"/>
                <a:ext cx="1296144" cy="205707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3" name="CaixaDeTexto 12">
                <a:extLst>
                  <a:ext uri="{FF2B5EF4-FFF2-40B4-BE49-F238E27FC236}">
                    <a16:creationId xmlns:a16="http://schemas.microsoft.com/office/drawing/2014/main" id="{964223AD-7680-429C-8C13-0A92AEFC82DE}"/>
                  </a:ext>
                </a:extLst>
              </p:cNvPr>
              <p:cNvSpPr txBox="1"/>
              <p:nvPr/>
            </p:nvSpPr>
            <p:spPr>
              <a:xfrm>
                <a:off x="1331640" y="5502241"/>
                <a:ext cx="7272877" cy="95410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pt-BR" sz="2800" dirty="0"/>
                  <a:t>Converse com os respectivos coordenadores do seu curso para saber se isto é possível.</a:t>
                </a:r>
              </a:p>
            </p:txBody>
          </p:sp>
        </p:grp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B92BB083-D475-4ACB-AB53-BDBFC874AF96}"/>
                </a:ext>
              </a:extLst>
            </p:cNvPr>
            <p:cNvSpPr/>
            <p:nvPr/>
          </p:nvSpPr>
          <p:spPr>
            <a:xfrm>
              <a:off x="683568" y="6237312"/>
              <a:ext cx="832197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3200" b="1" dirty="0">
                  <a:solidFill>
                    <a:srgbClr val="FF0000"/>
                  </a:solidFill>
                </a:rPr>
                <a:t>Não há uma regra ou norma para toda a escola. </a:t>
              </a:r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61781"/>
            <a:ext cx="8229600" cy="85010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dirty="0"/>
              <a:t>O que posso fazer durante o AE: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7F83135-49F0-44AD-A80D-1BB72A26252C}"/>
              </a:ext>
            </a:extLst>
          </p:cNvPr>
          <p:cNvSpPr txBox="1"/>
          <p:nvPr/>
        </p:nvSpPr>
        <p:spPr>
          <a:xfrm>
            <a:off x="539552" y="1364575"/>
            <a:ext cx="806496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/>
              <a:t>Você pode aproveitar o intercâmbio:</a:t>
            </a:r>
            <a:r>
              <a:rPr lang="pt-BR" sz="4000" b="1" dirty="0">
                <a:solidFill>
                  <a:srgbClr val="FF0000"/>
                </a:solidFill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pt-BR" sz="4000" b="1" dirty="0">
                <a:solidFill>
                  <a:srgbClr val="FF0000"/>
                </a:solidFill>
              </a:rPr>
              <a:t>cursando disciplinas;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AA935EE-447F-4611-B13F-25E3613E47A8}"/>
              </a:ext>
            </a:extLst>
          </p:cNvPr>
          <p:cNvSpPr txBox="1"/>
          <p:nvPr/>
        </p:nvSpPr>
        <p:spPr>
          <a:xfrm>
            <a:off x="467544" y="2767661"/>
            <a:ext cx="87724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sz="4000" b="1" dirty="0"/>
              <a:t>cursando disciplinas </a:t>
            </a:r>
            <a:r>
              <a:rPr lang="pt-BR" sz="4000" b="1" dirty="0">
                <a:solidFill>
                  <a:srgbClr val="FF0000"/>
                </a:solidFill>
              </a:rPr>
              <a:t>e fazendo estágio;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57EDA74-3F8C-4C0C-B55C-CD0295DC1BA6}"/>
              </a:ext>
            </a:extLst>
          </p:cNvPr>
          <p:cNvSpPr txBox="1"/>
          <p:nvPr/>
        </p:nvSpPr>
        <p:spPr>
          <a:xfrm>
            <a:off x="483070" y="3645024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sz="4000" b="1" dirty="0"/>
              <a:t>cursando disciplinas </a:t>
            </a:r>
            <a:r>
              <a:rPr lang="pt-BR" sz="4000" b="1" dirty="0">
                <a:solidFill>
                  <a:srgbClr val="FF0000"/>
                </a:solidFill>
              </a:rPr>
              <a:t>e </a:t>
            </a:r>
          </a:p>
          <a:p>
            <a:r>
              <a:rPr lang="pt-BR" sz="4000" b="1" dirty="0">
                <a:solidFill>
                  <a:srgbClr val="FF0000"/>
                </a:solidFill>
              </a:rPr>
              <a:t>fazendo todo ou parte do TCC!</a:t>
            </a:r>
          </a:p>
        </p:txBody>
      </p:sp>
    </p:spTree>
    <p:extLst>
      <p:ext uri="{BB962C8B-B14F-4D97-AF65-F5344CB8AC3E}">
        <p14:creationId xmlns:p14="http://schemas.microsoft.com/office/powerpoint/2010/main" val="266317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61781"/>
            <a:ext cx="8229600" cy="85010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dirty="0"/>
              <a:t>Quanto à escolha das disciplinas: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7F83135-49F0-44AD-A80D-1BB72A26252C}"/>
              </a:ext>
            </a:extLst>
          </p:cNvPr>
          <p:cNvSpPr txBox="1"/>
          <p:nvPr/>
        </p:nvSpPr>
        <p:spPr>
          <a:xfrm>
            <a:off x="621719" y="1196752"/>
            <a:ext cx="8076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Você pode aproveitar as disciplinas no exterior de 3 maneiras: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9D23974-365D-441D-8011-93997C6482B1}"/>
              </a:ext>
            </a:extLst>
          </p:cNvPr>
          <p:cNvSpPr txBox="1"/>
          <p:nvPr/>
        </p:nvSpPr>
        <p:spPr>
          <a:xfrm>
            <a:off x="236677" y="1843282"/>
            <a:ext cx="8670643" cy="523220"/>
          </a:xfrm>
          <a:prstGeom prst="rect">
            <a:avLst/>
          </a:prstGeom>
          <a:solidFill>
            <a:srgbClr val="66FF33"/>
          </a:solidFill>
        </p:spPr>
        <p:txBody>
          <a:bodyPr wrap="none" rtlCol="0">
            <a:spAutoFit/>
          </a:bodyPr>
          <a:lstStyle/>
          <a:p>
            <a:r>
              <a:rPr lang="pt-BR" sz="2800" dirty="0"/>
              <a:t>1) Substituindo uma disciplina da grade curricular da POLI.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A69A167-9D27-4B5E-ACBA-5BE2EC126316}"/>
              </a:ext>
            </a:extLst>
          </p:cNvPr>
          <p:cNvSpPr txBox="1"/>
          <p:nvPr/>
        </p:nvSpPr>
        <p:spPr>
          <a:xfrm>
            <a:off x="471245" y="2769890"/>
            <a:ext cx="84360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No retorno à POLI você faz um</a:t>
            </a:r>
            <a:r>
              <a:rPr lang="pt-BR" sz="2800" dirty="0">
                <a:solidFill>
                  <a:schemeClr val="bg1"/>
                </a:solidFill>
                <a:highlight>
                  <a:srgbClr val="000080"/>
                </a:highlight>
              </a:rPr>
              <a:t> requerimento 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/>
              <a:t>no Serviço de Graduação solicitando qual disciplina quer substituir;</a:t>
            </a:r>
          </a:p>
          <a:p>
            <a:endParaRPr lang="pt-BR" sz="2800" dirty="0"/>
          </a:p>
          <a:p>
            <a:r>
              <a:rPr lang="pt-BR" sz="2800" dirty="0"/>
              <a:t>A disciplina do exterior precisa ter 75% coincidência com a disciplina da POLI.</a:t>
            </a:r>
          </a:p>
          <a:p>
            <a:endParaRPr lang="pt-BR" sz="2800" dirty="0"/>
          </a:p>
          <a:p>
            <a:r>
              <a:rPr lang="pt-BR" sz="2800" dirty="0"/>
              <a:t>Quem concede a “Substituição de Créditos” é o Professor responsável pela disciplina na POLI.</a:t>
            </a:r>
          </a:p>
        </p:txBody>
      </p:sp>
    </p:spTree>
    <p:extLst>
      <p:ext uri="{BB962C8B-B14F-4D97-AF65-F5344CB8AC3E}">
        <p14:creationId xmlns:p14="http://schemas.microsoft.com/office/powerpoint/2010/main" val="413805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61781"/>
            <a:ext cx="8229600" cy="85010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dirty="0"/>
              <a:t>Quanto à escolha das disciplinas: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7F83135-49F0-44AD-A80D-1BB72A26252C}"/>
              </a:ext>
            </a:extLst>
          </p:cNvPr>
          <p:cNvSpPr txBox="1"/>
          <p:nvPr/>
        </p:nvSpPr>
        <p:spPr>
          <a:xfrm>
            <a:off x="621719" y="1196752"/>
            <a:ext cx="8076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Você pode aproveitar as disciplinas no exterior de 3 maneiras: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9D23974-365D-441D-8011-93997C6482B1}"/>
              </a:ext>
            </a:extLst>
          </p:cNvPr>
          <p:cNvSpPr txBox="1"/>
          <p:nvPr/>
        </p:nvSpPr>
        <p:spPr>
          <a:xfrm>
            <a:off x="236677" y="1843282"/>
            <a:ext cx="8670643" cy="523220"/>
          </a:xfrm>
          <a:prstGeom prst="rect">
            <a:avLst/>
          </a:prstGeom>
          <a:solidFill>
            <a:srgbClr val="66FF33"/>
          </a:solidFill>
        </p:spPr>
        <p:txBody>
          <a:bodyPr wrap="none" rtlCol="0">
            <a:spAutoFit/>
          </a:bodyPr>
          <a:lstStyle/>
          <a:p>
            <a:r>
              <a:rPr lang="pt-BR" sz="2800" dirty="0"/>
              <a:t>1) Substituindo uma disciplina da grade curricular da POLI.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5FBB7AF-9CF4-4331-96EC-22ACD93F517C}"/>
              </a:ext>
            </a:extLst>
          </p:cNvPr>
          <p:cNvSpPr txBox="1"/>
          <p:nvPr/>
        </p:nvSpPr>
        <p:spPr>
          <a:xfrm>
            <a:off x="249084" y="2412171"/>
            <a:ext cx="8894916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Recomenda-se que o candidato converse com o coordenador do curso sobre a escolha das disciplinas;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9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Qualquer professor do seu curso poderá ajudá-lo a discernir qual disciplina deva ser feita no exterior;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/>
              <a:t>Nenhum professor </a:t>
            </a:r>
            <a:r>
              <a:rPr lang="pt-BR" sz="2800" b="1" u="sng" dirty="0"/>
              <a:t>poderá garantir </a:t>
            </a:r>
            <a:r>
              <a:rPr lang="pt-BR" sz="2800" b="1" i="1" u="sng" dirty="0"/>
              <a:t>a priori</a:t>
            </a:r>
            <a:r>
              <a:rPr lang="pt-BR" sz="2800" b="1" u="sng" dirty="0"/>
              <a:t> </a:t>
            </a:r>
            <a:r>
              <a:rPr lang="pt-BR" sz="2800" dirty="0"/>
              <a:t>que uma determinada disciplina será aprovada para substituir uma disciplina da POLI. Mas poderá ajudá-lo a ver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bg1"/>
                </a:solidFill>
                <a:highlight>
                  <a:srgbClr val="000080"/>
                </a:highlight>
              </a:rPr>
              <a:t>quais disciplinas do exterior tem grande possibilidade </a:t>
            </a:r>
            <a:r>
              <a:rPr lang="pt-BR" sz="2800" dirty="0"/>
              <a:t>de serem aprovadas para substituir uma disciplina da POLI;</a:t>
            </a:r>
          </a:p>
        </p:txBody>
      </p:sp>
    </p:spTree>
    <p:extLst>
      <p:ext uri="{BB962C8B-B14F-4D97-AF65-F5344CB8AC3E}">
        <p14:creationId xmlns:p14="http://schemas.microsoft.com/office/powerpoint/2010/main" val="37095119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61781"/>
            <a:ext cx="8229600" cy="85010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dirty="0"/>
              <a:t>Quanto à escolha das disciplinas: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7F83135-49F0-44AD-A80D-1BB72A26252C}"/>
              </a:ext>
            </a:extLst>
          </p:cNvPr>
          <p:cNvSpPr txBox="1"/>
          <p:nvPr/>
        </p:nvSpPr>
        <p:spPr>
          <a:xfrm>
            <a:off x="621719" y="1196752"/>
            <a:ext cx="8076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Você pode aproveitar as disciplinas no exterior de 3 maneiras: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9D23974-365D-441D-8011-93997C6482B1}"/>
              </a:ext>
            </a:extLst>
          </p:cNvPr>
          <p:cNvSpPr txBox="1"/>
          <p:nvPr/>
        </p:nvSpPr>
        <p:spPr>
          <a:xfrm>
            <a:off x="236677" y="1843282"/>
            <a:ext cx="8452378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2800" dirty="0"/>
              <a:t>2) Utilizando os créditos de Optativas LIVRES disponíveis.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A69A167-9D27-4B5E-ACBA-5BE2EC126316}"/>
              </a:ext>
            </a:extLst>
          </p:cNvPr>
          <p:cNvSpPr txBox="1"/>
          <p:nvPr/>
        </p:nvSpPr>
        <p:spPr>
          <a:xfrm>
            <a:off x="471245" y="2769890"/>
            <a:ext cx="813320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No retorno à POLI você faz um </a:t>
            </a:r>
            <a:r>
              <a:rPr lang="pt-BR" sz="2800" dirty="0">
                <a:solidFill>
                  <a:schemeClr val="bg1"/>
                </a:solidFill>
                <a:highlight>
                  <a:srgbClr val="000080"/>
                </a:highlight>
              </a:rPr>
              <a:t> requerimento  </a:t>
            </a:r>
            <a:r>
              <a:rPr lang="pt-BR" sz="2800" dirty="0"/>
              <a:t>na Seção de Alunos solicitando qual disciplina, feita no exterior, você quer utilizar como crédito de </a:t>
            </a:r>
            <a:r>
              <a:rPr lang="pt-BR" sz="2800" dirty="0">
                <a:highlight>
                  <a:srgbClr val="FFFF00"/>
                </a:highlight>
              </a:rPr>
              <a:t>Optativa Livre </a:t>
            </a:r>
            <a:r>
              <a:rPr lang="pt-BR" sz="2800" dirty="0"/>
              <a:t>;</a:t>
            </a:r>
          </a:p>
          <a:p>
            <a:endParaRPr lang="pt-BR" sz="2800" dirty="0"/>
          </a:p>
          <a:p>
            <a:r>
              <a:rPr lang="pt-BR" sz="2800" dirty="0"/>
              <a:t>O coordenador do seu curso concede a utilização dos créditos livres.</a:t>
            </a:r>
          </a:p>
        </p:txBody>
      </p:sp>
    </p:spTree>
    <p:extLst>
      <p:ext uri="{BB962C8B-B14F-4D97-AF65-F5344CB8AC3E}">
        <p14:creationId xmlns:p14="http://schemas.microsoft.com/office/powerpoint/2010/main" val="172561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569" y="223335"/>
            <a:ext cx="8229600" cy="67821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3200" b="1" dirty="0"/>
              <a:t>Quanto à escolha das disciplinas: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7F83135-49F0-44AD-A80D-1BB72A26252C}"/>
              </a:ext>
            </a:extLst>
          </p:cNvPr>
          <p:cNvSpPr txBox="1"/>
          <p:nvPr/>
        </p:nvSpPr>
        <p:spPr>
          <a:xfrm>
            <a:off x="621719" y="1196752"/>
            <a:ext cx="8076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Você pode aproveitar as disciplinas no exterior de 3 maneiras: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9D23974-365D-441D-8011-93997C6482B1}"/>
              </a:ext>
            </a:extLst>
          </p:cNvPr>
          <p:cNvSpPr txBox="1"/>
          <p:nvPr/>
        </p:nvSpPr>
        <p:spPr>
          <a:xfrm>
            <a:off x="236677" y="1843282"/>
            <a:ext cx="811568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800" dirty="0"/>
              <a:t>3) Incluindo as disciplinas no Histórico Escolar da POLI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A69A167-9D27-4B5E-ACBA-5BE2EC126316}"/>
              </a:ext>
            </a:extLst>
          </p:cNvPr>
          <p:cNvSpPr txBox="1"/>
          <p:nvPr/>
        </p:nvSpPr>
        <p:spPr>
          <a:xfrm>
            <a:off x="449162" y="2551367"/>
            <a:ext cx="8421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No retorno à POLI você deve </a:t>
            </a:r>
            <a:r>
              <a:rPr lang="pt-BR" sz="2800" b="1" dirty="0">
                <a:solidFill>
                  <a:srgbClr val="FF0000"/>
                </a:solidFill>
              </a:rPr>
              <a:t>SEMPRE</a:t>
            </a:r>
            <a:r>
              <a:rPr lang="pt-BR" sz="2800" dirty="0"/>
              <a:t> entregar </a:t>
            </a:r>
            <a:br>
              <a:rPr lang="pt-BR" sz="2800" dirty="0"/>
            </a:br>
            <a:r>
              <a:rPr lang="pt-BR" sz="2800" dirty="0"/>
              <a:t>o Histórico Escolar da Escola do exterior no Serviço de Graduação.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C2F6DCA-3EA1-403B-A0E3-93BF70CCC951}"/>
              </a:ext>
            </a:extLst>
          </p:cNvPr>
          <p:cNvSpPr txBox="1"/>
          <p:nvPr/>
        </p:nvSpPr>
        <p:spPr>
          <a:xfrm>
            <a:off x="428258" y="4121027"/>
            <a:ext cx="8421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Todas as disciplinas aprovadas no exterior, e que não se encaixam nos itens 1 e 2,</a:t>
            </a:r>
          </a:p>
          <a:p>
            <a:r>
              <a:rPr lang="pt-BR" sz="2800" dirty="0">
                <a:highlight>
                  <a:srgbClr val="000080"/>
                </a:highlight>
              </a:rPr>
              <a:t> </a:t>
            </a:r>
            <a:r>
              <a:rPr lang="pt-BR" sz="2800" dirty="0">
                <a:solidFill>
                  <a:schemeClr val="bg1"/>
                </a:solidFill>
                <a:highlight>
                  <a:srgbClr val="000080"/>
                </a:highlight>
              </a:rPr>
              <a:t>serão incluídas </a:t>
            </a:r>
            <a:r>
              <a:rPr lang="pt-BR" sz="2800" dirty="0"/>
              <a:t>no seu Histórico Escolar.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AE00402-E283-407D-A1FA-510ABF53A38A}"/>
              </a:ext>
            </a:extLst>
          </p:cNvPr>
          <p:cNvSpPr txBox="1"/>
          <p:nvPr/>
        </p:nvSpPr>
        <p:spPr>
          <a:xfrm>
            <a:off x="457200" y="5801225"/>
            <a:ext cx="84212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Ou seja, tudo que você obteve no exterior vai de um jeito ou de outro para o seu Histórico Escolar.</a:t>
            </a:r>
          </a:p>
        </p:txBody>
      </p:sp>
    </p:spTree>
    <p:extLst>
      <p:ext uri="{BB962C8B-B14F-4D97-AF65-F5344CB8AC3E}">
        <p14:creationId xmlns:p14="http://schemas.microsoft.com/office/powerpoint/2010/main" val="408808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F8C849-867D-47C8-931E-4EB064444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t-BR" sz="3200" b="1" dirty="0"/>
              <a:t>Posso escolher qualquer disciplina no exterior?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FFBC493-4B0B-49C4-85ED-49B974AFA0F5}"/>
              </a:ext>
            </a:extLst>
          </p:cNvPr>
          <p:cNvSpPr txBox="1"/>
          <p:nvPr/>
        </p:nvSpPr>
        <p:spPr>
          <a:xfrm>
            <a:off x="457200" y="1559459"/>
            <a:ext cx="8229600" cy="13849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As disciplinas deverão ser preferencialmente do Master/</a:t>
            </a:r>
            <a:r>
              <a:rPr lang="pt-BR" sz="2800" dirty="0" err="1"/>
              <a:t>Laurea</a:t>
            </a:r>
            <a:r>
              <a:rPr lang="pt-BR" sz="2800" dirty="0"/>
              <a:t> </a:t>
            </a:r>
            <a:r>
              <a:rPr lang="pt-BR" sz="2800" dirty="0" err="1"/>
              <a:t>Magistrale</a:t>
            </a:r>
            <a:r>
              <a:rPr lang="pt-BR" sz="2800" dirty="0"/>
              <a:t>/Mestrado, ou seja, dos </a:t>
            </a:r>
            <a:br>
              <a:rPr lang="pt-BR" sz="2800" dirty="0"/>
            </a:br>
            <a:r>
              <a:rPr lang="pt-BR" sz="2800" b="1" dirty="0"/>
              <a:t>2º Ciclos </a:t>
            </a:r>
            <a:r>
              <a:rPr lang="pt-BR" sz="2800" dirty="0"/>
              <a:t>de estudos (semestres amarelos)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FA032C1-2175-4647-804B-5386C376D185}"/>
              </a:ext>
            </a:extLst>
          </p:cNvPr>
          <p:cNvSpPr txBox="1"/>
          <p:nvPr/>
        </p:nvSpPr>
        <p:spPr>
          <a:xfrm>
            <a:off x="457200" y="3350721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Eventualmente você poderá escolher disciplinas do </a:t>
            </a:r>
            <a:br>
              <a:rPr lang="pt-BR" sz="2800" dirty="0"/>
            </a:br>
            <a:r>
              <a:rPr lang="pt-BR" sz="2800" b="1" dirty="0"/>
              <a:t>1º. Ciclo </a:t>
            </a:r>
            <a:r>
              <a:rPr lang="pt-BR" sz="2800" dirty="0"/>
              <a:t>ou </a:t>
            </a:r>
            <a:r>
              <a:rPr lang="pt-BR" sz="2800" dirty="0" err="1"/>
              <a:t>Bachelor</a:t>
            </a:r>
            <a:r>
              <a:rPr lang="pt-BR" sz="2800" dirty="0"/>
              <a:t> / </a:t>
            </a:r>
            <a:br>
              <a:rPr lang="pt-BR" sz="2800" dirty="0"/>
            </a:br>
            <a:r>
              <a:rPr lang="pt-BR" sz="2800" dirty="0" err="1"/>
              <a:t>Laurea</a:t>
            </a:r>
            <a:r>
              <a:rPr lang="pt-BR" sz="2800" dirty="0"/>
              <a:t> </a:t>
            </a:r>
            <a:r>
              <a:rPr lang="pt-BR" sz="2800" dirty="0" err="1"/>
              <a:t>Triennale</a:t>
            </a:r>
            <a:r>
              <a:rPr lang="pt-BR" sz="2800" dirty="0"/>
              <a:t> /Bacharelado (semestres marrons)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B759A34-08E7-42F3-AA4B-253E37187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719962"/>
              </p:ext>
            </p:extLst>
          </p:nvPr>
        </p:nvGraphicFramePr>
        <p:xfrm>
          <a:off x="899592" y="5085184"/>
          <a:ext cx="6444867" cy="1414047"/>
        </p:xfrm>
        <a:graphic>
          <a:graphicData uri="http://schemas.openxmlformats.org/drawingml/2006/table">
            <a:tbl>
              <a:tblPr/>
              <a:tblGrid>
                <a:gridCol w="320233">
                  <a:extLst>
                    <a:ext uri="{9D8B030D-6E8A-4147-A177-3AD203B41FA5}">
                      <a16:colId xmlns:a16="http://schemas.microsoft.com/office/drawing/2014/main" val="2063834959"/>
                    </a:ext>
                  </a:extLst>
                </a:gridCol>
                <a:gridCol w="1521109">
                  <a:extLst>
                    <a:ext uri="{9D8B030D-6E8A-4147-A177-3AD203B41FA5}">
                      <a16:colId xmlns:a16="http://schemas.microsoft.com/office/drawing/2014/main" val="1721891111"/>
                    </a:ext>
                  </a:extLst>
                </a:gridCol>
                <a:gridCol w="261720">
                  <a:extLst>
                    <a:ext uri="{9D8B030D-6E8A-4147-A177-3AD203B41FA5}">
                      <a16:colId xmlns:a16="http://schemas.microsoft.com/office/drawing/2014/main" val="3499568388"/>
                    </a:ext>
                  </a:extLst>
                </a:gridCol>
                <a:gridCol w="868361">
                  <a:extLst>
                    <a:ext uri="{9D8B030D-6E8A-4147-A177-3AD203B41FA5}">
                      <a16:colId xmlns:a16="http://schemas.microsoft.com/office/drawing/2014/main" val="1915276807"/>
                    </a:ext>
                  </a:extLst>
                </a:gridCol>
                <a:gridCol w="868361">
                  <a:extLst>
                    <a:ext uri="{9D8B030D-6E8A-4147-A177-3AD203B41FA5}">
                      <a16:colId xmlns:a16="http://schemas.microsoft.com/office/drawing/2014/main" val="1876408487"/>
                    </a:ext>
                  </a:extLst>
                </a:gridCol>
                <a:gridCol w="868361">
                  <a:extLst>
                    <a:ext uri="{9D8B030D-6E8A-4147-A177-3AD203B41FA5}">
                      <a16:colId xmlns:a16="http://schemas.microsoft.com/office/drawing/2014/main" val="865520202"/>
                    </a:ext>
                  </a:extLst>
                </a:gridCol>
                <a:gridCol w="868361">
                  <a:extLst>
                    <a:ext uri="{9D8B030D-6E8A-4147-A177-3AD203B41FA5}">
                      <a16:colId xmlns:a16="http://schemas.microsoft.com/office/drawing/2014/main" val="1677226379"/>
                    </a:ext>
                  </a:extLst>
                </a:gridCol>
                <a:gridCol w="868361">
                  <a:extLst>
                    <a:ext uri="{9D8B030D-6E8A-4147-A177-3AD203B41FA5}">
                      <a16:colId xmlns:a16="http://schemas.microsoft.com/office/drawing/2014/main" val="1493449897"/>
                    </a:ext>
                  </a:extLst>
                </a:gridCol>
              </a:tblGrid>
              <a:tr h="673002">
                <a:tc>
                  <a:txBody>
                    <a:bodyPr/>
                    <a:lstStyle/>
                    <a:p>
                      <a:pPr algn="ctr" fontAlgn="ctr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França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82224"/>
                  </a:ext>
                </a:extLst>
              </a:tr>
              <a:tr h="67300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Outros países europeus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CC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208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72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8230" y="6448251"/>
            <a:ext cx="2133600" cy="365125"/>
          </a:xfrm>
        </p:spPr>
        <p:txBody>
          <a:bodyPr/>
          <a:lstStyle/>
          <a:p>
            <a:pPr>
              <a:defRPr/>
            </a:pPr>
            <a:fld id="{9FFDDE1E-79B8-4104-AD28-729980FD966D}" type="datetime1">
              <a:rPr lang="pt-BR" smtClean="0"/>
              <a:pPr>
                <a:defRPr/>
              </a:pPr>
              <a:t>17/02/2022</a:t>
            </a:fld>
            <a:r>
              <a:rPr lang="pt-BR" dirty="0"/>
              <a:t>  </a:t>
            </a:r>
            <a:fld id="{6A2FCB82-386A-4847-8D80-C800A2696D19}" type="slidenum">
              <a:rPr lang="pt-BR"/>
              <a:pPr>
                <a:defRPr/>
              </a:pPr>
              <a:t>28</a:t>
            </a:fld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215030" y="2057202"/>
          <a:ext cx="6577838" cy="3658175"/>
        </p:xfrm>
        <a:graphic>
          <a:graphicData uri="http://schemas.openxmlformats.org/drawingml/2006/table">
            <a:tbl>
              <a:tblPr/>
              <a:tblGrid>
                <a:gridCol w="781042">
                  <a:extLst>
                    <a:ext uri="{9D8B030D-6E8A-4147-A177-3AD203B41FA5}">
                      <a16:colId xmlns:a16="http://schemas.microsoft.com/office/drawing/2014/main" val="2063834959"/>
                    </a:ext>
                  </a:extLst>
                </a:gridCol>
                <a:gridCol w="781042">
                  <a:extLst>
                    <a:ext uri="{9D8B030D-6E8A-4147-A177-3AD203B41FA5}">
                      <a16:colId xmlns:a16="http://schemas.microsoft.com/office/drawing/2014/main" val="1721891111"/>
                    </a:ext>
                  </a:extLst>
                </a:gridCol>
                <a:gridCol w="329502">
                  <a:extLst>
                    <a:ext uri="{9D8B030D-6E8A-4147-A177-3AD203B41FA5}">
                      <a16:colId xmlns:a16="http://schemas.microsoft.com/office/drawing/2014/main" val="3499568388"/>
                    </a:ext>
                  </a:extLst>
                </a:gridCol>
                <a:gridCol w="781042">
                  <a:extLst>
                    <a:ext uri="{9D8B030D-6E8A-4147-A177-3AD203B41FA5}">
                      <a16:colId xmlns:a16="http://schemas.microsoft.com/office/drawing/2014/main" val="1915276807"/>
                    </a:ext>
                  </a:extLst>
                </a:gridCol>
                <a:gridCol w="781042">
                  <a:extLst>
                    <a:ext uri="{9D8B030D-6E8A-4147-A177-3AD203B41FA5}">
                      <a16:colId xmlns:a16="http://schemas.microsoft.com/office/drawing/2014/main" val="1876408487"/>
                    </a:ext>
                  </a:extLst>
                </a:gridCol>
                <a:gridCol w="781042">
                  <a:extLst>
                    <a:ext uri="{9D8B030D-6E8A-4147-A177-3AD203B41FA5}">
                      <a16:colId xmlns:a16="http://schemas.microsoft.com/office/drawing/2014/main" val="865520202"/>
                    </a:ext>
                  </a:extLst>
                </a:gridCol>
                <a:gridCol w="781042">
                  <a:extLst>
                    <a:ext uri="{9D8B030D-6E8A-4147-A177-3AD203B41FA5}">
                      <a16:colId xmlns:a16="http://schemas.microsoft.com/office/drawing/2014/main" val="1677226379"/>
                    </a:ext>
                  </a:extLst>
                </a:gridCol>
                <a:gridCol w="781042">
                  <a:extLst>
                    <a:ext uri="{9D8B030D-6E8A-4147-A177-3AD203B41FA5}">
                      <a16:colId xmlns:a16="http://schemas.microsoft.com/office/drawing/2014/main" val="1493449897"/>
                    </a:ext>
                  </a:extLst>
                </a:gridCol>
                <a:gridCol w="781042">
                  <a:extLst>
                    <a:ext uri="{9D8B030D-6E8A-4147-A177-3AD203B41FA5}">
                      <a16:colId xmlns:a16="http://schemas.microsoft.com/office/drawing/2014/main" val="1612635721"/>
                    </a:ext>
                  </a:extLst>
                </a:gridCol>
              </a:tblGrid>
              <a:tr h="264961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620375"/>
                  </a:ext>
                </a:extLst>
              </a:tr>
              <a:tr h="264961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404271"/>
                  </a:ext>
                </a:extLst>
              </a:tr>
              <a:tr h="673002"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82224"/>
                  </a:ext>
                </a:extLst>
              </a:tr>
              <a:tr h="67300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EXTERIOR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CC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208418"/>
                  </a:ext>
                </a:extLst>
              </a:tr>
              <a:tr h="264961"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0405470"/>
                  </a:ext>
                </a:extLst>
              </a:tr>
              <a:tr h="673002"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943771"/>
                  </a:ext>
                </a:extLst>
              </a:tr>
              <a:tr h="67300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EXTERIOR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CC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311955"/>
                  </a:ext>
                </a:extLst>
              </a:tr>
            </a:tbl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269776" y="975162"/>
            <a:ext cx="8604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Anteriormente, o semestre feito no exterior acrescentava o período de intercâmbio ao tempo de formação.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438206" y="5971242"/>
            <a:ext cx="5870098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</a:rPr>
              <a:t>A EC3 permite outra situação também: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6AF4A348-17D5-492D-9D4C-582F03A4E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7467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pt-BR" sz="3200" b="1" dirty="0"/>
              <a:t>Quanto ao acréscimo de tempo para se formar:</a:t>
            </a:r>
          </a:p>
        </p:txBody>
      </p:sp>
    </p:spTree>
    <p:extLst>
      <p:ext uri="{BB962C8B-B14F-4D97-AF65-F5344CB8AC3E}">
        <p14:creationId xmlns:p14="http://schemas.microsoft.com/office/powerpoint/2010/main" val="351025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773831"/>
            <a:ext cx="8803616" cy="1469869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t-BR" sz="2800" dirty="0">
                <a:cs typeface="+mj-cs"/>
              </a:rPr>
              <a:t>Você tem pelo menos </a:t>
            </a:r>
            <a:r>
              <a:rPr lang="pt-BR" sz="2800" dirty="0">
                <a:highlight>
                  <a:srgbClr val="FFFF00"/>
                </a:highlight>
                <a:cs typeface="+mj-cs"/>
              </a:rPr>
              <a:t>16</a:t>
            </a:r>
            <a:r>
              <a:rPr lang="pt-BR" sz="2800" dirty="0">
                <a:cs typeface="+mj-cs"/>
              </a:rPr>
              <a:t> créditos de </a:t>
            </a:r>
            <a:r>
              <a:rPr lang="pt-BR" sz="2800" dirty="0">
                <a:highlight>
                  <a:srgbClr val="FFFF00"/>
                </a:highlight>
                <a:cs typeface="+mj-cs"/>
              </a:rPr>
              <a:t>Optativas Livres</a:t>
            </a:r>
            <a:r>
              <a:rPr lang="pt-BR" sz="2800" dirty="0">
                <a:cs typeface="+mj-cs"/>
              </a:rPr>
              <a:t> no 4º e 5º </a:t>
            </a:r>
            <a:r>
              <a:rPr lang="pt-BR" sz="2800" dirty="0"/>
              <a:t>a</a:t>
            </a:r>
            <a:r>
              <a:rPr lang="pt-BR" sz="2800" dirty="0">
                <a:cs typeface="+mj-cs"/>
              </a:rPr>
              <a:t>no! Com estes créditos você pode colocar qualquer disciplina do exterior do seu interesse.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726E3-BD05-4592-B9A4-C4C51FC81EB3}" type="datetime1">
              <a:rPr lang="pt-BR" smtClean="0"/>
              <a:pPr>
                <a:defRPr/>
              </a:pPr>
              <a:t>17/02/2022</a:t>
            </a:fld>
            <a:r>
              <a:rPr lang="pt-BR"/>
              <a:t>  </a:t>
            </a:r>
            <a:fld id="{6A2FCB82-386A-4847-8D80-C800A2696D19}" type="slidenum">
              <a:rPr lang="pt-BR"/>
              <a:pPr>
                <a:defRPr/>
              </a:pPr>
              <a:t>29</a:t>
            </a:fld>
            <a:endParaRPr lang="pt-BR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2386E683-2F50-4359-B7AC-B8BB1E46FFF6}"/>
              </a:ext>
            </a:extLst>
          </p:cNvPr>
          <p:cNvSpPr txBox="1">
            <a:spLocks/>
          </p:cNvSpPr>
          <p:nvPr/>
        </p:nvSpPr>
        <p:spPr>
          <a:xfrm>
            <a:off x="0" y="44624"/>
            <a:ext cx="9144000" cy="6746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/>
              <a:t>Quanto ao acréscimo de tempo para se formar:</a:t>
            </a:r>
          </a:p>
        </p:txBody>
      </p:sp>
      <p:pic>
        <p:nvPicPr>
          <p:cNvPr id="7" name="Picture 14">
            <a:extLst>
              <a:ext uri="{FF2B5EF4-FFF2-40B4-BE49-F238E27FC236}">
                <a16:creationId xmlns:a16="http://schemas.microsoft.com/office/drawing/2014/main" id="{9C92877C-AC00-4CCF-9B09-A1DD5927D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208" y="2215670"/>
            <a:ext cx="9127144" cy="4642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8620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dirty="0"/>
              <a:t>IMPORTANTE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4414" y="1556792"/>
            <a:ext cx="6715172" cy="158417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4800" dirty="0"/>
              <a:t>O Edital AE 2022 oferece </a:t>
            </a:r>
            <a:r>
              <a:rPr lang="pt-BR" sz="4800" b="1" dirty="0"/>
              <a:t>211 </a:t>
            </a:r>
            <a:r>
              <a:rPr lang="pt-BR" sz="4800" dirty="0"/>
              <a:t>vagas!</a:t>
            </a:r>
            <a:endParaRPr lang="pt-BR" sz="48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49361416-9776-4509-AD88-06989DB28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045544"/>
              </p:ext>
            </p:extLst>
          </p:nvPr>
        </p:nvGraphicFramePr>
        <p:xfrm>
          <a:off x="736273" y="3717033"/>
          <a:ext cx="7174009" cy="2317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1984">
                  <a:extLst>
                    <a:ext uri="{9D8B030D-6E8A-4147-A177-3AD203B41FA5}">
                      <a16:colId xmlns:a16="http://schemas.microsoft.com/office/drawing/2014/main" val="798297243"/>
                    </a:ext>
                  </a:extLst>
                </a:gridCol>
                <a:gridCol w="1691984">
                  <a:extLst>
                    <a:ext uri="{9D8B030D-6E8A-4147-A177-3AD203B41FA5}">
                      <a16:colId xmlns:a16="http://schemas.microsoft.com/office/drawing/2014/main" val="51453522"/>
                    </a:ext>
                  </a:extLst>
                </a:gridCol>
                <a:gridCol w="2165738">
                  <a:extLst>
                    <a:ext uri="{9D8B030D-6E8A-4147-A177-3AD203B41FA5}">
                      <a16:colId xmlns:a16="http://schemas.microsoft.com/office/drawing/2014/main" val="317541208"/>
                    </a:ext>
                  </a:extLst>
                </a:gridCol>
                <a:gridCol w="1624303">
                  <a:extLst>
                    <a:ext uri="{9D8B030D-6E8A-4147-A177-3AD203B41FA5}">
                      <a16:colId xmlns:a16="http://schemas.microsoft.com/office/drawing/2014/main" val="2911690907"/>
                    </a:ext>
                  </a:extLst>
                </a:gridCol>
              </a:tblGrid>
              <a:tr h="296663">
                <a:tc>
                  <a:txBody>
                    <a:bodyPr/>
                    <a:lstStyle/>
                    <a:p>
                      <a:pPr algn="l" fontAlgn="b"/>
                      <a:endParaRPr lang="pt-B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b="1" i="1" u="none" strike="noStrike" dirty="0">
                          <a:effectLst/>
                        </a:rPr>
                        <a:t>Países</a:t>
                      </a:r>
                      <a:endParaRPr lang="pt-BR" sz="3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i="1" u="none" strike="noStrike" dirty="0">
                          <a:effectLst/>
                        </a:rPr>
                        <a:t>Universidades</a:t>
                      </a:r>
                      <a:endParaRPr lang="pt-BR" sz="2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b="1" i="1" u="none" strike="noStrike" dirty="0">
                          <a:effectLst/>
                        </a:rPr>
                        <a:t>Vagas</a:t>
                      </a:r>
                      <a:endParaRPr lang="pt-BR" sz="3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9121562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pt-BR" sz="3000" u="none" strike="noStrike" dirty="0">
                          <a:effectLst/>
                        </a:rPr>
                        <a:t>Europa</a:t>
                      </a:r>
                      <a:endParaRPr lang="pt-BR" sz="3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u="none" strike="noStrike" dirty="0">
                          <a:effectLst/>
                        </a:rPr>
                        <a:t>10</a:t>
                      </a:r>
                      <a:endParaRPr lang="pt-B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u="none" strike="noStrike" dirty="0">
                          <a:effectLst/>
                        </a:rPr>
                        <a:t>27</a:t>
                      </a:r>
                      <a:endParaRPr lang="pt-B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b="1" u="none" strike="noStrike" dirty="0">
                          <a:effectLst/>
                        </a:rPr>
                        <a:t>163</a:t>
                      </a:r>
                      <a:endParaRPr lang="pt-BR" sz="3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7357886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pt-BR" sz="3000" u="none" strike="noStrike" dirty="0">
                          <a:effectLst/>
                        </a:rPr>
                        <a:t>Am Latina</a:t>
                      </a:r>
                      <a:endParaRPr lang="pt-BR" sz="3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u="none" strike="noStrike" dirty="0">
                          <a:effectLst/>
                        </a:rPr>
                        <a:t>3</a:t>
                      </a:r>
                      <a:endParaRPr lang="pt-B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u="none" strike="noStrike" dirty="0">
                          <a:effectLst/>
                        </a:rPr>
                        <a:t>3</a:t>
                      </a:r>
                      <a:endParaRPr lang="pt-B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b="1" u="none" strike="noStrike" dirty="0">
                          <a:effectLst/>
                        </a:rPr>
                        <a:t>31</a:t>
                      </a:r>
                      <a:endParaRPr lang="pt-BR" sz="3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446982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pt-BR" sz="3000" u="none" strike="noStrike" dirty="0">
                          <a:effectLst/>
                        </a:rPr>
                        <a:t>Ásia</a:t>
                      </a:r>
                      <a:endParaRPr lang="pt-BR" sz="3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u="none" strike="noStrike" dirty="0">
                          <a:effectLst/>
                        </a:rPr>
                        <a:t>2</a:t>
                      </a:r>
                      <a:endParaRPr lang="pt-B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u="none" strike="noStrike" dirty="0">
                          <a:effectLst/>
                        </a:rPr>
                        <a:t>3</a:t>
                      </a:r>
                      <a:endParaRPr lang="pt-B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b="1" u="none" strike="noStrike" dirty="0">
                          <a:effectLst/>
                        </a:rPr>
                        <a:t>17</a:t>
                      </a:r>
                      <a:endParaRPr lang="pt-BR" sz="3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025355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pt-B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b="1" u="none" strike="noStrike" dirty="0">
                          <a:effectLst/>
                        </a:rPr>
                        <a:t>15</a:t>
                      </a:r>
                      <a:endParaRPr lang="pt-BR" sz="3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b="1" u="none" strike="noStrike" dirty="0">
                          <a:effectLst/>
                        </a:rPr>
                        <a:t>33</a:t>
                      </a:r>
                      <a:endParaRPr lang="pt-BR" sz="3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b="1" u="none" strike="noStrike" dirty="0">
                          <a:effectLst/>
                        </a:rPr>
                        <a:t>211</a:t>
                      </a:r>
                      <a:endParaRPr lang="pt-BR" sz="3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768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3540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FDDE1E-79B8-4104-AD28-729980FD966D}" type="datetime1">
              <a:rPr lang="pt-BR" smtClean="0"/>
              <a:pPr>
                <a:defRPr/>
              </a:pPr>
              <a:t>17/02/2022</a:t>
            </a:fld>
            <a:r>
              <a:rPr lang="pt-BR"/>
              <a:t>  </a:t>
            </a:r>
            <a:fld id="{6A2FCB82-386A-4847-8D80-C800A2696D19}" type="slidenum">
              <a:rPr lang="pt-BR"/>
              <a:pPr>
                <a:defRPr/>
              </a:pPr>
              <a:t>30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PSI/EPUSP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539552" y="980728"/>
            <a:ext cx="81544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Você pode cursar no exterior de 4 a 16 créditos de Optativas Livres </a:t>
            </a:r>
            <a:r>
              <a:rPr lang="pt-BR" sz="2800" b="1" dirty="0">
                <a:solidFill>
                  <a:srgbClr val="FF0000"/>
                </a:solidFill>
              </a:rPr>
              <a:t>de modo a não precisar aumentar o tempo de formação... 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5DA93EE3-5B04-4A6B-867A-A9CE8D4E4B58}"/>
              </a:ext>
            </a:extLst>
          </p:cNvPr>
          <p:cNvSpPr txBox="1">
            <a:spLocks/>
          </p:cNvSpPr>
          <p:nvPr/>
        </p:nvSpPr>
        <p:spPr>
          <a:xfrm>
            <a:off x="0" y="44624"/>
            <a:ext cx="9144000" cy="6746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/>
              <a:t>Quanto ao acréscimo de tempo para se formar:</a:t>
            </a:r>
            <a:endParaRPr lang="pt-BR" sz="3200" b="1" dirty="0"/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7148F0F3-9F92-4D8F-84B5-7EAC03B53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190371"/>
              </p:ext>
            </p:extLst>
          </p:nvPr>
        </p:nvGraphicFramePr>
        <p:xfrm>
          <a:off x="1410250" y="2492896"/>
          <a:ext cx="6690144" cy="3722369"/>
        </p:xfrm>
        <a:graphic>
          <a:graphicData uri="http://schemas.openxmlformats.org/drawingml/2006/table">
            <a:tbl>
              <a:tblPr/>
              <a:tblGrid>
                <a:gridCol w="794377">
                  <a:extLst>
                    <a:ext uri="{9D8B030D-6E8A-4147-A177-3AD203B41FA5}">
                      <a16:colId xmlns:a16="http://schemas.microsoft.com/office/drawing/2014/main" val="4161172939"/>
                    </a:ext>
                  </a:extLst>
                </a:gridCol>
                <a:gridCol w="794377">
                  <a:extLst>
                    <a:ext uri="{9D8B030D-6E8A-4147-A177-3AD203B41FA5}">
                      <a16:colId xmlns:a16="http://schemas.microsoft.com/office/drawing/2014/main" val="1165408309"/>
                    </a:ext>
                  </a:extLst>
                </a:gridCol>
                <a:gridCol w="335128">
                  <a:extLst>
                    <a:ext uri="{9D8B030D-6E8A-4147-A177-3AD203B41FA5}">
                      <a16:colId xmlns:a16="http://schemas.microsoft.com/office/drawing/2014/main" val="2934307420"/>
                    </a:ext>
                  </a:extLst>
                </a:gridCol>
                <a:gridCol w="794377">
                  <a:extLst>
                    <a:ext uri="{9D8B030D-6E8A-4147-A177-3AD203B41FA5}">
                      <a16:colId xmlns:a16="http://schemas.microsoft.com/office/drawing/2014/main" val="2719896138"/>
                    </a:ext>
                  </a:extLst>
                </a:gridCol>
                <a:gridCol w="794377">
                  <a:extLst>
                    <a:ext uri="{9D8B030D-6E8A-4147-A177-3AD203B41FA5}">
                      <a16:colId xmlns:a16="http://schemas.microsoft.com/office/drawing/2014/main" val="3935784345"/>
                    </a:ext>
                  </a:extLst>
                </a:gridCol>
                <a:gridCol w="794377">
                  <a:extLst>
                    <a:ext uri="{9D8B030D-6E8A-4147-A177-3AD203B41FA5}">
                      <a16:colId xmlns:a16="http://schemas.microsoft.com/office/drawing/2014/main" val="2043732777"/>
                    </a:ext>
                  </a:extLst>
                </a:gridCol>
                <a:gridCol w="794377">
                  <a:extLst>
                    <a:ext uri="{9D8B030D-6E8A-4147-A177-3AD203B41FA5}">
                      <a16:colId xmlns:a16="http://schemas.microsoft.com/office/drawing/2014/main" val="802353143"/>
                    </a:ext>
                  </a:extLst>
                </a:gridCol>
                <a:gridCol w="794377">
                  <a:extLst>
                    <a:ext uri="{9D8B030D-6E8A-4147-A177-3AD203B41FA5}">
                      <a16:colId xmlns:a16="http://schemas.microsoft.com/office/drawing/2014/main" val="558648714"/>
                    </a:ext>
                  </a:extLst>
                </a:gridCol>
                <a:gridCol w="794377">
                  <a:extLst>
                    <a:ext uri="{9D8B030D-6E8A-4147-A177-3AD203B41FA5}">
                      <a16:colId xmlns:a16="http://schemas.microsoft.com/office/drawing/2014/main" val="2833503838"/>
                    </a:ext>
                  </a:extLst>
                </a:gridCol>
              </a:tblGrid>
              <a:tr h="282855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263501"/>
                  </a:ext>
                </a:extLst>
              </a:tr>
              <a:tr h="28285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9465532"/>
                  </a:ext>
                </a:extLst>
              </a:tr>
              <a:tr h="718451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1352816"/>
                  </a:ext>
                </a:extLst>
              </a:tr>
              <a:tr h="71845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EXTERIOR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092458"/>
                  </a:ext>
                </a:extLst>
              </a:tr>
              <a:tr h="282855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4373552"/>
                  </a:ext>
                </a:extLst>
              </a:tr>
              <a:tr h="718451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527080"/>
                  </a:ext>
                </a:extLst>
              </a:tr>
              <a:tr h="71845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EXTERIOR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5492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9108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4640" y="274638"/>
            <a:ext cx="3394720" cy="850106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CUIDADO!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10956" y="1268760"/>
            <a:ext cx="8715404" cy="31085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Todo aluno da USP deve matricular-se em pelo menos 12 créditos em cada semestre. Seja no Brasil, como no exterior.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Considere um 1 crédito-aula da POLI como sendo 1,25 ECTS.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Portanto, você precisa  </a:t>
            </a:r>
            <a:r>
              <a:rPr lang="pt-BR" sz="2800" dirty="0">
                <a:solidFill>
                  <a:schemeClr val="bg1"/>
                </a:solidFill>
                <a:highlight>
                  <a:srgbClr val="000080"/>
                </a:highlight>
              </a:rPr>
              <a:t> cursar 15 ECTS </a:t>
            </a:r>
            <a:r>
              <a:rPr lang="pt-BR" sz="2800" dirty="0"/>
              <a:t> para obter os 12 créditos-aula da USP;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45C858E-B858-4429-B20D-774A94FCD478}"/>
              </a:ext>
            </a:extLst>
          </p:cNvPr>
          <p:cNvSpPr txBox="1"/>
          <p:nvPr/>
        </p:nvSpPr>
        <p:spPr>
          <a:xfrm>
            <a:off x="110956" y="4869160"/>
            <a:ext cx="8715404" cy="18158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Todo aluno de AE que </a:t>
            </a:r>
            <a:r>
              <a:rPr lang="pt-BR" sz="2800" b="1" dirty="0">
                <a:solidFill>
                  <a:srgbClr val="FF0000"/>
                </a:solidFill>
              </a:rPr>
              <a:t>que for aprovado em menos de 12 créditos/semestre </a:t>
            </a:r>
            <a:r>
              <a:rPr lang="pt-BR" sz="2800" u="sng" dirty="0"/>
              <a:t>ao longo de 2 semestres seguidos</a:t>
            </a:r>
            <a:r>
              <a:rPr lang="pt-BR" sz="2800" dirty="0"/>
              <a:t>, </a:t>
            </a:r>
            <a:r>
              <a:rPr lang="pt-BR" sz="2800" dirty="0">
                <a:solidFill>
                  <a:schemeClr val="bg1"/>
                </a:solidFill>
                <a:highlight>
                  <a:srgbClr val="000080"/>
                </a:highlight>
              </a:rPr>
              <a:t> entrará</a:t>
            </a:r>
            <a:r>
              <a:rPr lang="pt-BR" sz="2800" b="1" dirty="0">
                <a:solidFill>
                  <a:schemeClr val="bg1"/>
                </a:solidFill>
                <a:highlight>
                  <a:srgbClr val="000080"/>
                </a:highlight>
              </a:rPr>
              <a:t> </a:t>
            </a:r>
            <a:r>
              <a:rPr lang="pt-BR" sz="2800" dirty="0"/>
              <a:t> no </a:t>
            </a:r>
            <a:r>
              <a:rPr lang="pt-BR" sz="2800" b="1" dirty="0"/>
              <a:t>artigo 76 </a:t>
            </a:r>
            <a:r>
              <a:rPr lang="pt-BR" sz="2800" dirty="0"/>
              <a:t>da PRG, ao retomar o seu curso na USP;</a:t>
            </a:r>
          </a:p>
        </p:txBody>
      </p:sp>
    </p:spTree>
    <p:extLst>
      <p:ext uri="{BB962C8B-B14F-4D97-AF65-F5344CB8AC3E}">
        <p14:creationId xmlns:p14="http://schemas.microsoft.com/office/powerpoint/2010/main" val="221122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Autofit/>
          </a:bodyPr>
          <a:lstStyle/>
          <a:p>
            <a:r>
              <a:rPr lang="pt-BR" sz="2800" b="1" dirty="0"/>
              <a:t>O que acontece se não tiver nenhuma aprovação?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5336227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r>
              <a:rPr lang="pt-BR" sz="3000" dirty="0"/>
              <a:t> ATENÇÃO: O aluno que retornar de intercâmbio com </a:t>
            </a:r>
            <a:r>
              <a:rPr lang="pt-BR" sz="3000" b="1" dirty="0"/>
              <a:t>0 (zero) crédito </a:t>
            </a:r>
            <a:r>
              <a:rPr lang="pt-BR" sz="3000" dirty="0"/>
              <a:t>de aproveitamento, </a:t>
            </a:r>
            <a:br>
              <a:rPr lang="pt-BR" sz="3000" dirty="0"/>
            </a:br>
            <a:r>
              <a:rPr lang="pt-BR" sz="3000" b="1" dirty="0">
                <a:solidFill>
                  <a:srgbClr val="FF0000"/>
                </a:solidFill>
              </a:rPr>
              <a:t>em 2 semestres consecutivos </a:t>
            </a:r>
            <a:r>
              <a:rPr lang="pt-BR" sz="3000" dirty="0"/>
              <a:t>será incluído no </a:t>
            </a:r>
            <a:r>
              <a:rPr lang="pt-BR" sz="3000" b="1" dirty="0"/>
              <a:t>artigo 75 </a:t>
            </a:r>
            <a:r>
              <a:rPr lang="pt-BR" sz="3000" dirty="0"/>
              <a:t>do Regimento Geral da USP, do qual destacamos os trechos: </a:t>
            </a:r>
          </a:p>
          <a:p>
            <a:endParaRPr lang="pt-BR" sz="1600" dirty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sz="3000" dirty="0"/>
              <a:t>[...] Entende-se por cancelamento de matrícula a cessação total dos vínculos do aluno com a Universidade  [...]  </a:t>
            </a:r>
            <a:br>
              <a:rPr lang="pt-BR" sz="3000" dirty="0"/>
            </a:br>
            <a:r>
              <a:rPr lang="pt-BR" sz="3000" dirty="0"/>
              <a:t>§2º O cancelamento de matrícula por ato administrativo ocorrerá:  [...]  </a:t>
            </a:r>
          </a:p>
          <a:p>
            <a:pPr marL="0" indent="0">
              <a:buNone/>
            </a:pPr>
            <a:r>
              <a:rPr lang="pt-BR" sz="3000" dirty="0">
                <a:solidFill>
                  <a:srgbClr val="FF0000"/>
                </a:solidFill>
              </a:rPr>
              <a:t>IV - se o aluno não obtiver nenhum crédito em dois semestres consecutivos, excetuados os períodos de trancamento total</a:t>
            </a:r>
            <a:r>
              <a:rPr lang="pt-BR" sz="3000" dirty="0"/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15382138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315B2E6-5ADD-458C-B09F-AC0FB11F6E5F}"/>
              </a:ext>
            </a:extLst>
          </p:cNvPr>
          <p:cNvSpPr txBox="1"/>
          <p:nvPr/>
        </p:nvSpPr>
        <p:spPr>
          <a:xfrm>
            <a:off x="1974665" y="548680"/>
            <a:ext cx="5405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O que não é permitido: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97225CB-AA2C-45A9-9715-CBE61F4BBC1A}"/>
              </a:ext>
            </a:extLst>
          </p:cNvPr>
          <p:cNvSpPr txBox="1"/>
          <p:nvPr/>
        </p:nvSpPr>
        <p:spPr>
          <a:xfrm>
            <a:off x="1187624" y="1256566"/>
            <a:ext cx="67687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Trocar de AE para DD durante o intercâmbio!!!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6AA9377-7117-4867-8363-0A760817BA4A}"/>
              </a:ext>
            </a:extLst>
          </p:cNvPr>
          <p:cNvSpPr txBox="1"/>
          <p:nvPr/>
        </p:nvSpPr>
        <p:spPr>
          <a:xfrm>
            <a:off x="1691680" y="4653136"/>
            <a:ext cx="59766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Cada tipo de intercâmbio tem um Processo Seletivo diferente que deverá ser respeitado!</a:t>
            </a:r>
          </a:p>
        </p:txBody>
      </p:sp>
    </p:spTree>
    <p:extLst>
      <p:ext uri="{BB962C8B-B14F-4D97-AF65-F5344CB8AC3E}">
        <p14:creationId xmlns:p14="http://schemas.microsoft.com/office/powerpoint/2010/main" val="17606293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aixaDeTexto 3"/>
          <p:cNvSpPr txBox="1">
            <a:spLocks noChangeArrowheads="1"/>
          </p:cNvSpPr>
          <p:nvPr/>
        </p:nvSpPr>
        <p:spPr bwMode="auto">
          <a:xfrm>
            <a:off x="251520" y="1628775"/>
            <a:ext cx="88924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800" dirty="0"/>
              <a:t>O </a:t>
            </a:r>
            <a:r>
              <a:rPr lang="pt-BR" sz="2800" dirty="0" err="1"/>
              <a:t>ICRInt</a:t>
            </a:r>
            <a:r>
              <a:rPr lang="pt-BR" sz="2800" dirty="0"/>
              <a:t> visa ranquear os alunos que obtiveram os melhores resultados acadêmicos (independente do número de reprovações):</a:t>
            </a:r>
          </a:p>
        </p:txBody>
      </p:sp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051720" y="548680"/>
            <a:ext cx="4896544" cy="7200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4000" dirty="0"/>
              <a:t>Índice </a:t>
            </a:r>
            <a:r>
              <a:rPr lang="pt-BR" sz="4000" dirty="0" err="1"/>
              <a:t>CRInt</a:t>
            </a:r>
            <a:endParaRPr lang="pt-BR" sz="4000" dirty="0"/>
          </a:p>
        </p:txBody>
      </p:sp>
      <p:sp>
        <p:nvSpPr>
          <p:cNvPr id="9221" name="CaixaDeTexto 1"/>
          <p:cNvSpPr txBox="1">
            <a:spLocks noChangeArrowheads="1"/>
          </p:cNvSpPr>
          <p:nvPr/>
        </p:nvSpPr>
        <p:spPr bwMode="auto">
          <a:xfrm>
            <a:off x="1547664" y="3896657"/>
            <a:ext cx="52089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highlight>
                  <a:srgbClr val="FF0000"/>
                </a:highlight>
              </a:rPr>
              <a:t>Índice </a:t>
            </a:r>
            <a:r>
              <a:rPr lang="pt-BR" sz="3600" dirty="0" err="1">
                <a:solidFill>
                  <a:schemeClr val="bg1"/>
                </a:solidFill>
                <a:highlight>
                  <a:srgbClr val="FF0000"/>
                </a:highlight>
              </a:rPr>
              <a:t>CRInt</a:t>
            </a:r>
            <a:r>
              <a:rPr lang="pt-BR" sz="3600" dirty="0">
                <a:solidFill>
                  <a:schemeClr val="bg1"/>
                </a:solidFill>
                <a:highlight>
                  <a:srgbClr val="FF0000"/>
                </a:highlight>
              </a:rPr>
              <a:t> = K0 x K1 x K2 </a:t>
            </a:r>
          </a:p>
        </p:txBody>
      </p:sp>
      <p:sp>
        <p:nvSpPr>
          <p:cNvPr id="9222" name="CaixaDeTexto 6"/>
          <p:cNvSpPr txBox="1">
            <a:spLocks noChangeArrowheads="1"/>
          </p:cNvSpPr>
          <p:nvPr/>
        </p:nvSpPr>
        <p:spPr bwMode="auto">
          <a:xfrm>
            <a:off x="1403350" y="5425875"/>
            <a:ext cx="6264994" cy="830997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400" dirty="0">
                <a:solidFill>
                  <a:srgbClr val="002060"/>
                </a:solidFill>
              </a:rPr>
              <a:t>Este </a:t>
            </a:r>
            <a:r>
              <a:rPr lang="pt-BR" sz="2400" b="1" dirty="0">
                <a:solidFill>
                  <a:srgbClr val="002060"/>
                </a:solidFill>
              </a:rPr>
              <a:t>critério é</a:t>
            </a:r>
            <a:r>
              <a:rPr lang="pt-BR" sz="2400" dirty="0">
                <a:solidFill>
                  <a:srgbClr val="002060"/>
                </a:solidFill>
              </a:rPr>
              <a:t> utilizado para </a:t>
            </a:r>
            <a:r>
              <a:rPr lang="pt-BR" sz="2400" b="1" dirty="0">
                <a:solidFill>
                  <a:srgbClr val="002060"/>
                </a:solidFill>
              </a:rPr>
              <a:t>todos</a:t>
            </a:r>
            <a:r>
              <a:rPr lang="pt-BR" sz="2400" dirty="0">
                <a:solidFill>
                  <a:srgbClr val="002060"/>
                </a:solidFill>
              </a:rPr>
              <a:t> os processos seletivos envolvendo internacionalização</a:t>
            </a:r>
          </a:p>
        </p:txBody>
      </p:sp>
    </p:spTree>
    <p:extLst>
      <p:ext uri="{BB962C8B-B14F-4D97-AF65-F5344CB8AC3E}">
        <p14:creationId xmlns:p14="http://schemas.microsoft.com/office/powerpoint/2010/main" val="392363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/>
              <a:t>IMPORTANTE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987824" y="1196752"/>
            <a:ext cx="3191771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800" dirty="0" err="1">
                <a:solidFill>
                  <a:schemeClr val="bg1"/>
                </a:solidFill>
              </a:rPr>
              <a:t>ICRInt</a:t>
            </a:r>
            <a:r>
              <a:rPr lang="pt-BR" sz="2800" dirty="0">
                <a:solidFill>
                  <a:schemeClr val="bg1"/>
                </a:solidFill>
              </a:rPr>
              <a:t> = K0 * K1 * K2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39552" y="2132856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/>
              <a:t>O índice Índice CRInt leva em conta :</a:t>
            </a:r>
          </a:p>
          <a:p>
            <a:pPr>
              <a:buFont typeface="Wingdings" pitchFamily="2" charset="2"/>
              <a:buChar char="ü"/>
            </a:pPr>
            <a:r>
              <a:rPr lang="pt-PT" sz="2800" dirty="0"/>
              <a:t> a média limpa </a:t>
            </a:r>
            <a:r>
              <a:rPr lang="pt-PT" sz="2400" dirty="0">
                <a:solidFill>
                  <a:srgbClr val="FF0000"/>
                </a:solidFill>
              </a:rPr>
              <a:t>(que reflete o quão bem você passou numa disciplina  quando foi aprovado)</a:t>
            </a:r>
            <a:r>
              <a:rPr lang="pt-PT" sz="2800" dirty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pt-PT" sz="2800" dirty="0"/>
              <a:t> em quantos créditos você matriculou-se até hoje;</a:t>
            </a:r>
          </a:p>
          <a:p>
            <a:pPr>
              <a:buFont typeface="Wingdings" pitchFamily="2" charset="2"/>
              <a:buChar char="ü"/>
            </a:pPr>
            <a:r>
              <a:rPr lang="pt-PT" sz="2800" dirty="0"/>
              <a:t>se você se inscreveu em todos os créditos do período;</a:t>
            </a:r>
          </a:p>
          <a:p>
            <a:pPr>
              <a:buFont typeface="Wingdings" pitchFamily="2" charset="2"/>
              <a:buChar char="ü"/>
            </a:pPr>
            <a:r>
              <a:rPr lang="pt-PT" sz="2800" dirty="0"/>
              <a:t>em quantos créditos você foi aprovado;</a:t>
            </a:r>
          </a:p>
          <a:p>
            <a:pPr>
              <a:buFont typeface="Wingdings" pitchFamily="2" charset="2"/>
              <a:buChar char="ü"/>
            </a:pPr>
            <a:r>
              <a:rPr lang="pt-PT" sz="2800" dirty="0"/>
              <a:t>quantos créditos você trancou;</a:t>
            </a:r>
          </a:p>
          <a:p>
            <a:pPr>
              <a:buFont typeface="Wingdings" pitchFamily="2" charset="2"/>
              <a:buChar char="ü"/>
            </a:pPr>
            <a:r>
              <a:rPr lang="pt-PT" sz="2800" dirty="0"/>
              <a:t> em quantos créditos você foi reprovado;</a:t>
            </a:r>
          </a:p>
          <a:p>
            <a:pPr>
              <a:buFont typeface="Wingdings" pitchFamily="2" charset="2"/>
              <a:buChar char="ü"/>
            </a:pPr>
            <a:r>
              <a:rPr lang="pt-PT" sz="2800" dirty="0"/>
              <a:t> quantas reprovações você já eliminou;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r>
              <a:rPr lang="pt-BR" sz="3600" dirty="0"/>
              <a:t>Na </a:t>
            </a:r>
            <a:r>
              <a:rPr lang="pt-BR" sz="3600" dirty="0">
                <a:highlight>
                  <a:srgbClr val="FFFF00"/>
                </a:highlight>
              </a:rPr>
              <a:t>1ª Etapa </a:t>
            </a:r>
            <a:r>
              <a:rPr lang="pt-BR" sz="3600" dirty="0"/>
              <a:t>do Processo Seletivo </a:t>
            </a:r>
            <a:br>
              <a:rPr lang="pt-BR" sz="3600" dirty="0"/>
            </a:br>
            <a:r>
              <a:rPr lang="pt-BR" sz="3600" dirty="0"/>
              <a:t>leva-se em consideração: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241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3600" dirty="0"/>
              <a:t>		1) O Índice </a:t>
            </a:r>
            <a:r>
              <a:rPr lang="pt-BR" sz="3600" dirty="0" err="1"/>
              <a:t>CRInt</a:t>
            </a:r>
            <a:r>
              <a:rPr lang="pt-BR" sz="3600" dirty="0"/>
              <a:t> (</a:t>
            </a:r>
            <a:r>
              <a:rPr lang="pt-BR" sz="3600" dirty="0" err="1"/>
              <a:t>ICr</a:t>
            </a:r>
            <a:r>
              <a:rPr lang="pt-BR" sz="3600" dirty="0"/>
              <a:t>)</a:t>
            </a:r>
            <a:endParaRPr lang="pt-BR" sz="40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79512" y="2636912"/>
            <a:ext cx="8229600" cy="32201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/>
              <a:t>Na </a:t>
            </a:r>
            <a:r>
              <a:rPr lang="pt-BR" sz="3600" dirty="0">
                <a:highlight>
                  <a:srgbClr val="FFFF00"/>
                </a:highlight>
              </a:rPr>
              <a:t>2ª Etapa </a:t>
            </a:r>
            <a:r>
              <a:rPr lang="pt-BR" sz="3600" dirty="0"/>
              <a:t>do Processo Seletivo </a:t>
            </a:r>
            <a:br>
              <a:rPr lang="pt-BR" sz="3600" dirty="0"/>
            </a:br>
            <a:r>
              <a:rPr lang="pt-BR" sz="3600" dirty="0"/>
              <a:t>soma-se as médias das notas do:  </a:t>
            </a:r>
          </a:p>
          <a:p>
            <a:pPr algn="just"/>
            <a:r>
              <a:rPr lang="pt-BR" sz="3600" dirty="0"/>
              <a:t>		2) Curriculum Vitae (CV); </a:t>
            </a:r>
          </a:p>
          <a:p>
            <a:pPr algn="just"/>
            <a:r>
              <a:rPr lang="pt-BR" sz="3600" dirty="0"/>
              <a:t>		3) Plano Profissional (PP);</a:t>
            </a:r>
          </a:p>
          <a:p>
            <a:pPr algn="just"/>
            <a:r>
              <a:rPr lang="pt-BR" sz="3600" dirty="0"/>
              <a:t>		4) Entrevista (ENT).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6EF5558C-76F7-4596-A106-0A163EA01891}"/>
              </a:ext>
            </a:extLst>
          </p:cNvPr>
          <p:cNvGrpSpPr/>
          <p:nvPr/>
        </p:nvGrpSpPr>
        <p:grpSpPr>
          <a:xfrm>
            <a:off x="6770022" y="1727601"/>
            <a:ext cx="970330" cy="3789631"/>
            <a:chOff x="6588224" y="1727601"/>
            <a:chExt cx="970330" cy="3789631"/>
          </a:xfrm>
        </p:grpSpPr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EE06D543-27D7-4DD8-B719-E97A6C0E9D18}"/>
                </a:ext>
              </a:extLst>
            </p:cNvPr>
            <p:cNvGrpSpPr/>
            <p:nvPr/>
          </p:nvGrpSpPr>
          <p:grpSpPr>
            <a:xfrm>
              <a:off x="6588224" y="1727601"/>
              <a:ext cx="970330" cy="3285575"/>
              <a:chOff x="6588224" y="1727601"/>
              <a:chExt cx="970330" cy="3285575"/>
            </a:xfrm>
          </p:grpSpPr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90BCC658-0D12-45F6-B1EB-1D320A3A086E}"/>
                  </a:ext>
                </a:extLst>
              </p:cNvPr>
              <p:cNvSpPr txBox="1"/>
              <p:nvPr/>
            </p:nvSpPr>
            <p:spPr>
              <a:xfrm>
                <a:off x="6588224" y="1727601"/>
                <a:ext cx="970330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BR" dirty="0">
                    <a:solidFill>
                      <a:schemeClr val="bg1"/>
                    </a:solidFill>
                  </a:rPr>
                  <a:t>Peso 2,0</a:t>
                </a:r>
              </a:p>
            </p:txBody>
          </p:sp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BB6CF83E-88F4-4FBC-80A7-9A694D74E6FA}"/>
                  </a:ext>
                </a:extLst>
              </p:cNvPr>
              <p:cNvSpPr txBox="1"/>
              <p:nvPr/>
            </p:nvSpPr>
            <p:spPr>
              <a:xfrm>
                <a:off x="6588224" y="4139788"/>
                <a:ext cx="79560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BR" dirty="0">
                    <a:solidFill>
                      <a:schemeClr val="bg1"/>
                    </a:solidFill>
                  </a:rPr>
                  <a:t>Peso 1</a:t>
                </a:r>
              </a:p>
            </p:txBody>
          </p:sp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999EF6A1-7625-4671-A79E-077620FDF5AA}"/>
                  </a:ext>
                </a:extLst>
              </p:cNvPr>
              <p:cNvSpPr txBox="1"/>
              <p:nvPr/>
            </p:nvSpPr>
            <p:spPr>
              <a:xfrm>
                <a:off x="6588224" y="4643844"/>
                <a:ext cx="79560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BR" dirty="0">
                    <a:solidFill>
                      <a:schemeClr val="bg1"/>
                    </a:solidFill>
                  </a:rPr>
                  <a:t>Peso 1</a:t>
                </a:r>
              </a:p>
            </p:txBody>
          </p:sp>
        </p:grp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F4E44604-7AB0-4060-915B-895D1DCDDA61}"/>
                </a:ext>
              </a:extLst>
            </p:cNvPr>
            <p:cNvSpPr txBox="1"/>
            <p:nvPr/>
          </p:nvSpPr>
          <p:spPr>
            <a:xfrm>
              <a:off x="6588224" y="5147900"/>
              <a:ext cx="795602" cy="36933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Peso 1</a:t>
              </a:r>
            </a:p>
          </p:txBody>
        </p:sp>
      </p:grp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A51EF6DF-0724-4AE6-B0B6-13744B721EB0}"/>
              </a:ext>
            </a:extLst>
          </p:cNvPr>
          <p:cNvGrpSpPr/>
          <p:nvPr/>
        </p:nvGrpSpPr>
        <p:grpSpPr>
          <a:xfrm>
            <a:off x="214615" y="3980093"/>
            <a:ext cx="1584176" cy="1696834"/>
            <a:chOff x="214615" y="3980093"/>
            <a:chExt cx="1584176" cy="1696834"/>
          </a:xfrm>
        </p:grpSpPr>
        <p:sp>
          <p:nvSpPr>
            <p:cNvPr id="12" name="Estrela: 10 Pontas 11">
              <a:extLst>
                <a:ext uri="{FF2B5EF4-FFF2-40B4-BE49-F238E27FC236}">
                  <a16:creationId xmlns:a16="http://schemas.microsoft.com/office/drawing/2014/main" id="{71E1DD9F-D371-4B8B-AE02-F0B0A30D0602}"/>
                </a:ext>
              </a:extLst>
            </p:cNvPr>
            <p:cNvSpPr/>
            <p:nvPr/>
          </p:nvSpPr>
          <p:spPr>
            <a:xfrm>
              <a:off x="214615" y="3980093"/>
              <a:ext cx="1584176" cy="1696834"/>
            </a:xfrm>
            <a:prstGeom prst="star10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005AC3FD-9E3B-4A97-A6E2-2B390600E345}"/>
                </a:ext>
              </a:extLst>
            </p:cNvPr>
            <p:cNvSpPr txBox="1"/>
            <p:nvPr/>
          </p:nvSpPr>
          <p:spPr>
            <a:xfrm>
              <a:off x="403955" y="4293096"/>
              <a:ext cx="128772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dirty="0">
                  <a:solidFill>
                    <a:srgbClr val="FF0000"/>
                  </a:solidFill>
                </a:rPr>
                <a:t>Analisado</a:t>
              </a:r>
            </a:p>
            <a:p>
              <a:pPr algn="ctr"/>
              <a:r>
                <a:rPr lang="pt-BR" b="1" dirty="0">
                  <a:solidFill>
                    <a:srgbClr val="FF0000"/>
                  </a:solidFill>
                </a:rPr>
                <a:t>por 2 </a:t>
              </a:r>
            </a:p>
            <a:p>
              <a:pPr algn="ctr"/>
              <a:r>
                <a:rPr lang="pt-BR" b="1" dirty="0">
                  <a:solidFill>
                    <a:srgbClr val="FF0000"/>
                  </a:solidFill>
                </a:rPr>
                <a:t>Professores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199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7896" y="980728"/>
            <a:ext cx="8229600" cy="2639743"/>
          </a:xfrm>
        </p:spPr>
        <p:txBody>
          <a:bodyPr>
            <a:noAutofit/>
          </a:bodyPr>
          <a:lstStyle/>
          <a:p>
            <a:r>
              <a:rPr lang="pt-BR" sz="3600" dirty="0"/>
              <a:t>A Média do Processo Seletivo (MPS)</a:t>
            </a:r>
            <a:br>
              <a:rPr lang="pt-BR" sz="3600" dirty="0"/>
            </a:br>
            <a:r>
              <a:rPr lang="pt-BR" sz="3600" dirty="0"/>
              <a:t>utiliza as </a:t>
            </a:r>
            <a:r>
              <a:rPr lang="pt-BR" sz="3600" dirty="0">
                <a:solidFill>
                  <a:srgbClr val="0033CC"/>
                </a:solidFill>
              </a:rPr>
              <a:t>4 notas </a:t>
            </a:r>
            <a:r>
              <a:rPr lang="pt-BR" sz="3600" dirty="0"/>
              <a:t>com </a:t>
            </a:r>
            <a:br>
              <a:rPr lang="pt-BR" sz="3600" dirty="0"/>
            </a:br>
            <a:r>
              <a:rPr lang="pt-BR" sz="3600" dirty="0"/>
              <a:t>os seus respectivos  pesos: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6911" y="4365104"/>
            <a:ext cx="8229600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800" dirty="0">
                <a:solidFill>
                  <a:srgbClr val="0033CC"/>
                </a:solidFill>
              </a:rPr>
              <a:t>MPS</a:t>
            </a:r>
            <a:r>
              <a:rPr lang="pt-BR" sz="4800" dirty="0"/>
              <a:t> = </a:t>
            </a:r>
            <a:r>
              <a:rPr lang="pt-BR" sz="4800" dirty="0">
                <a:solidFill>
                  <a:srgbClr val="FF0000"/>
                </a:solidFill>
              </a:rPr>
              <a:t>2,0*</a:t>
            </a:r>
            <a:r>
              <a:rPr lang="pt-BR" sz="4800" dirty="0" err="1">
                <a:solidFill>
                  <a:srgbClr val="FF0000"/>
                </a:solidFill>
              </a:rPr>
              <a:t>ICr</a:t>
            </a:r>
            <a:r>
              <a:rPr lang="pt-BR" sz="4800" dirty="0"/>
              <a:t> + CV + PP + ENT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6359026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2938" y="223013"/>
            <a:ext cx="4710244" cy="77809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dirty="0"/>
              <a:t>IMPORTANTE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12776"/>
            <a:ext cx="7920880" cy="5785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800" dirty="0"/>
              <a:t>Na entrevista, </a:t>
            </a:r>
            <a:r>
              <a:rPr lang="pt-BR" sz="2800" dirty="0">
                <a:solidFill>
                  <a:srgbClr val="0066FF"/>
                </a:solidFill>
              </a:rPr>
              <a:t>em português</a:t>
            </a:r>
            <a:r>
              <a:rPr lang="pt-BR" sz="2800" dirty="0"/>
              <a:t>, você deve apresentar: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14282" y="2636912"/>
            <a:ext cx="8715404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Cópia(s) simples do(s) certificado(s) de proficiência linguística (DELF, TOEFL, </a:t>
            </a:r>
            <a:r>
              <a:rPr lang="pt-BR" sz="2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OnDaf</a:t>
            </a:r>
            <a:r>
              <a:rPr lang="pt-B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pt-BR" sz="2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etc</a:t>
            </a:r>
            <a:r>
              <a:rPr lang="pt-B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). Na falta do certificado oficial, o candidato poderá apresentar atestado(s) de cursos de línguas (CFI-POLI, Poliglota, Aliança Francesa, </a:t>
            </a:r>
            <a:r>
              <a:rPr lang="pt-BR" sz="2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etc</a:t>
            </a:r>
            <a:r>
              <a:rPr lang="pt-B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O(s) Certificado(s) e Atestado(s) deve(m) atestar o nível de conhecimento </a:t>
            </a:r>
            <a:r>
              <a:rPr lang="pt-BR" sz="2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linguístico</a:t>
            </a:r>
            <a:r>
              <a:rPr lang="pt-B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do candidato. </a:t>
            </a:r>
            <a:endParaRPr lang="pt-BR" sz="3600" dirty="0">
              <a:latin typeface="Arial" pitchFamily="34" charset="0"/>
            </a:endParaRPr>
          </a:p>
        </p:txBody>
      </p:sp>
      <p:grpSp>
        <p:nvGrpSpPr>
          <p:cNvPr id="18" name="Grupo 17"/>
          <p:cNvGrpSpPr/>
          <p:nvPr/>
        </p:nvGrpSpPr>
        <p:grpSpPr>
          <a:xfrm>
            <a:off x="1547664" y="5602996"/>
            <a:ext cx="6709714" cy="980366"/>
            <a:chOff x="1571604" y="5429264"/>
            <a:chExt cx="6709714" cy="980366"/>
          </a:xfrm>
        </p:grpSpPr>
        <p:sp>
          <p:nvSpPr>
            <p:cNvPr id="8" name="CaixaDeTexto 7"/>
            <p:cNvSpPr txBox="1"/>
            <p:nvPr/>
          </p:nvSpPr>
          <p:spPr>
            <a:xfrm>
              <a:off x="1571604" y="5429264"/>
              <a:ext cx="2300886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dirty="0"/>
                <a:t>Certificado de </a:t>
              </a:r>
            </a:p>
            <a:p>
              <a:r>
                <a:rPr lang="pt-BR" sz="2800" dirty="0"/>
                <a:t>Proficiência</a:t>
              </a: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4857752" y="5455523"/>
              <a:ext cx="3423566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dirty="0"/>
                <a:t>Certificado de </a:t>
              </a:r>
            </a:p>
            <a:p>
              <a:r>
                <a:rPr lang="pt-BR" sz="2800" dirty="0"/>
                <a:t>Participação em Curso</a:t>
              </a:r>
            </a:p>
          </p:txBody>
        </p:sp>
        <p:grpSp>
          <p:nvGrpSpPr>
            <p:cNvPr id="17" name="Grupo 16"/>
            <p:cNvGrpSpPr/>
            <p:nvPr/>
          </p:nvGrpSpPr>
          <p:grpSpPr>
            <a:xfrm>
              <a:off x="4000496" y="5643578"/>
              <a:ext cx="571504" cy="428628"/>
              <a:chOff x="4000496" y="5643578"/>
              <a:chExt cx="571504" cy="428628"/>
            </a:xfrm>
          </p:grpSpPr>
          <p:cxnSp>
            <p:nvCxnSpPr>
              <p:cNvPr id="12" name="Conector reto 11"/>
              <p:cNvCxnSpPr/>
              <p:nvPr/>
            </p:nvCxnSpPr>
            <p:spPr>
              <a:xfrm>
                <a:off x="4000496" y="5786454"/>
                <a:ext cx="571504" cy="1588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ector reto 12"/>
              <p:cNvCxnSpPr/>
              <p:nvPr/>
            </p:nvCxnSpPr>
            <p:spPr>
              <a:xfrm>
                <a:off x="4000496" y="5938854"/>
                <a:ext cx="571504" cy="1588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ector reto 13"/>
              <p:cNvCxnSpPr/>
              <p:nvPr/>
            </p:nvCxnSpPr>
            <p:spPr>
              <a:xfrm rot="5400000" flipH="1" flipV="1">
                <a:off x="4067172" y="5719778"/>
                <a:ext cx="428628" cy="276228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428736"/>
            <a:ext cx="8286808" cy="64294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dirty="0"/>
              <a:t>Quanto ao exame de proficiência: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80872" y="2348880"/>
            <a:ext cx="83059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Não temos condições de fornecer as informações a este respeito.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734016" y="3087747"/>
            <a:ext cx="7078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PORTANTO, é responsabilidade do candidato:</a:t>
            </a:r>
          </a:p>
          <a:p>
            <a:pPr marL="342900" indent="-342900">
              <a:buFontTx/>
              <a:buChar char="-"/>
            </a:pPr>
            <a:r>
              <a:rPr lang="pt-BR" sz="2400" dirty="0"/>
              <a:t>Verificar o nível exigido;</a:t>
            </a:r>
          </a:p>
          <a:p>
            <a:pPr marL="342900" indent="-342900">
              <a:buFontTx/>
              <a:buChar char="-"/>
            </a:pPr>
            <a:r>
              <a:rPr lang="pt-BR" sz="2400" dirty="0"/>
              <a:t>Verificar as datas e tipos de exames oferecidos;</a:t>
            </a:r>
          </a:p>
          <a:p>
            <a:pPr marL="342900" indent="-342900">
              <a:buFontTx/>
              <a:buChar char="-"/>
            </a:pPr>
            <a:r>
              <a:rPr lang="pt-BR" sz="2400" dirty="0"/>
              <a:t>A inscrição e obtenção da proficiência.</a:t>
            </a:r>
          </a:p>
        </p:txBody>
      </p:sp>
      <p:grpSp>
        <p:nvGrpSpPr>
          <p:cNvPr id="16" name="Grupo 17">
            <a:extLst>
              <a:ext uri="{FF2B5EF4-FFF2-40B4-BE49-F238E27FC236}">
                <a16:creationId xmlns:a16="http://schemas.microsoft.com/office/drawing/2014/main" id="{8A0D5BA7-A40F-4709-8CCA-D947AA788ECE}"/>
              </a:ext>
            </a:extLst>
          </p:cNvPr>
          <p:cNvGrpSpPr/>
          <p:nvPr/>
        </p:nvGrpSpPr>
        <p:grpSpPr>
          <a:xfrm>
            <a:off x="1547664" y="5602996"/>
            <a:ext cx="6709714" cy="980366"/>
            <a:chOff x="1571604" y="5429264"/>
            <a:chExt cx="6709714" cy="980366"/>
          </a:xfrm>
        </p:grpSpPr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9DB14278-312D-41D6-8B10-93B4FAFA3185}"/>
                </a:ext>
              </a:extLst>
            </p:cNvPr>
            <p:cNvSpPr txBox="1"/>
            <p:nvPr/>
          </p:nvSpPr>
          <p:spPr>
            <a:xfrm>
              <a:off x="1571604" y="5429264"/>
              <a:ext cx="2300886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dirty="0"/>
                <a:t>Certificado de </a:t>
              </a:r>
            </a:p>
            <a:p>
              <a:r>
                <a:rPr lang="pt-BR" sz="2800" dirty="0"/>
                <a:t>Proficiência</a:t>
              </a:r>
            </a:p>
          </p:txBody>
        </p: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3CF6BB75-6C98-411D-8F83-6EF73EB88BF1}"/>
                </a:ext>
              </a:extLst>
            </p:cNvPr>
            <p:cNvSpPr txBox="1"/>
            <p:nvPr/>
          </p:nvSpPr>
          <p:spPr>
            <a:xfrm>
              <a:off x="4857752" y="5455523"/>
              <a:ext cx="3423566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dirty="0"/>
                <a:t>Certificado de </a:t>
              </a:r>
            </a:p>
            <a:p>
              <a:r>
                <a:rPr lang="pt-BR" sz="2800" dirty="0"/>
                <a:t>Participação em Curso</a:t>
              </a:r>
            </a:p>
          </p:txBody>
        </p:sp>
        <p:grpSp>
          <p:nvGrpSpPr>
            <p:cNvPr id="21" name="Grupo 16">
              <a:extLst>
                <a:ext uri="{FF2B5EF4-FFF2-40B4-BE49-F238E27FC236}">
                  <a16:creationId xmlns:a16="http://schemas.microsoft.com/office/drawing/2014/main" id="{89B459E9-4E73-45CF-A1AA-A6B10408299F}"/>
                </a:ext>
              </a:extLst>
            </p:cNvPr>
            <p:cNvGrpSpPr/>
            <p:nvPr/>
          </p:nvGrpSpPr>
          <p:grpSpPr>
            <a:xfrm>
              <a:off x="4000496" y="5643578"/>
              <a:ext cx="571504" cy="428628"/>
              <a:chOff x="4000496" y="5643578"/>
              <a:chExt cx="571504" cy="428628"/>
            </a:xfrm>
          </p:grpSpPr>
          <p:cxnSp>
            <p:nvCxnSpPr>
              <p:cNvPr id="22" name="Conector reto 21">
                <a:extLst>
                  <a:ext uri="{FF2B5EF4-FFF2-40B4-BE49-F238E27FC236}">
                    <a16:creationId xmlns:a16="http://schemas.microsoft.com/office/drawing/2014/main" id="{77244A8B-014E-4D08-85AD-A6599A719ACF}"/>
                  </a:ext>
                </a:extLst>
              </p:cNvPr>
              <p:cNvCxnSpPr/>
              <p:nvPr/>
            </p:nvCxnSpPr>
            <p:spPr>
              <a:xfrm>
                <a:off x="4000496" y="5786454"/>
                <a:ext cx="571504" cy="1588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ector reto 22">
                <a:extLst>
                  <a:ext uri="{FF2B5EF4-FFF2-40B4-BE49-F238E27FC236}">
                    <a16:creationId xmlns:a16="http://schemas.microsoft.com/office/drawing/2014/main" id="{3CE2DFB0-D686-4CFF-9CDA-2321DE7699DC}"/>
                  </a:ext>
                </a:extLst>
              </p:cNvPr>
              <p:cNvCxnSpPr/>
              <p:nvPr/>
            </p:nvCxnSpPr>
            <p:spPr>
              <a:xfrm>
                <a:off x="4000496" y="5938854"/>
                <a:ext cx="571504" cy="1588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ector reto 23">
                <a:extLst>
                  <a:ext uri="{FF2B5EF4-FFF2-40B4-BE49-F238E27FC236}">
                    <a16:creationId xmlns:a16="http://schemas.microsoft.com/office/drawing/2014/main" id="{630FCA14-D8EB-4664-8FDB-A29F25CA34EE}"/>
                  </a:ext>
                </a:extLst>
              </p:cNvPr>
              <p:cNvCxnSpPr/>
              <p:nvPr/>
            </p:nvCxnSpPr>
            <p:spPr>
              <a:xfrm rot="5400000" flipH="1" flipV="1">
                <a:off x="4067172" y="5719778"/>
                <a:ext cx="428628" cy="276228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5" name="Título 1">
            <a:extLst>
              <a:ext uri="{FF2B5EF4-FFF2-40B4-BE49-F238E27FC236}">
                <a16:creationId xmlns:a16="http://schemas.microsoft.com/office/drawing/2014/main" id="{03F08D06-5E15-4A31-8617-873FF8C34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938" y="223013"/>
            <a:ext cx="4710244" cy="77809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dirty="0"/>
              <a:t>IMPORTANTE</a:t>
            </a:r>
          </a:p>
        </p:txBody>
      </p:sp>
    </p:spTree>
    <p:extLst>
      <p:ext uri="{BB962C8B-B14F-4D97-AF65-F5344CB8AC3E}">
        <p14:creationId xmlns:p14="http://schemas.microsoft.com/office/powerpoint/2010/main" val="262976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dirty="0"/>
              <a:t>Não se esqueça: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1640" y="2244573"/>
            <a:ext cx="6715172" cy="23688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4400" dirty="0"/>
              <a:t>Quem foi </a:t>
            </a:r>
            <a:r>
              <a:rPr lang="pt-BR" sz="4400" u="sng" dirty="0"/>
              <a:t>selecionado</a:t>
            </a:r>
            <a:r>
              <a:rPr lang="pt-BR" sz="4400" dirty="0"/>
              <a:t> para </a:t>
            </a:r>
            <a:r>
              <a:rPr lang="pt-BR" sz="4400" b="1" dirty="0">
                <a:solidFill>
                  <a:schemeClr val="accent1">
                    <a:lumMod val="75000"/>
                  </a:schemeClr>
                </a:solidFill>
              </a:rPr>
              <a:t>DD</a:t>
            </a:r>
            <a:r>
              <a:rPr lang="pt-BR" sz="4400" dirty="0"/>
              <a:t> </a:t>
            </a:r>
            <a:r>
              <a:rPr lang="pt-BR" sz="4400" b="1" dirty="0">
                <a:solidFill>
                  <a:srgbClr val="FF0000"/>
                </a:solidFill>
              </a:rPr>
              <a:t>não pode</a:t>
            </a:r>
            <a:r>
              <a:rPr lang="pt-BR" sz="4400" dirty="0"/>
              <a:t> se candidatar no Edital de </a:t>
            </a:r>
            <a:r>
              <a:rPr lang="pt-BR" sz="4800" b="1" dirty="0">
                <a:solidFill>
                  <a:srgbClr val="0066FF"/>
                </a:solidFill>
              </a:rPr>
              <a:t>AE</a:t>
            </a:r>
            <a:r>
              <a:rPr lang="pt-BR" sz="4400" dirty="0"/>
              <a:t>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971600" y="5517232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Observação: Quem concorreu no Processo Seletivo de DD, </a:t>
            </a:r>
            <a:r>
              <a:rPr lang="pt-BR" sz="2000" u="sng" dirty="0"/>
              <a:t>mas não tem vaga daquele Edital</a:t>
            </a:r>
            <a:r>
              <a:rPr lang="pt-BR" sz="2000" dirty="0"/>
              <a:t>, </a:t>
            </a:r>
            <a:r>
              <a:rPr lang="pt-BR" sz="2000" b="1" dirty="0"/>
              <a:t>PODE</a:t>
            </a:r>
            <a:r>
              <a:rPr lang="pt-BR" sz="2000" dirty="0"/>
              <a:t>  se inscrever neste Edital de AE.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02131"/>
            <a:ext cx="8229600" cy="67859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3600" dirty="0"/>
              <a:t>Sobre os resultados de cada ETAPA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27584" y="1989415"/>
            <a:ext cx="7560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Os resultados de cada Etapa serão comunicados </a:t>
            </a:r>
            <a:r>
              <a:rPr lang="pt-BR" sz="2800" b="1" dirty="0"/>
              <a:t>por e-mail @usp.br </a:t>
            </a:r>
            <a:r>
              <a:rPr lang="pt-BR" sz="2800" dirty="0"/>
              <a:t>a todos os alunos </a:t>
            </a:r>
            <a:br>
              <a:rPr lang="pt-BR" sz="2800" dirty="0"/>
            </a:br>
            <a:r>
              <a:rPr lang="pt-BR" sz="2800" dirty="0">
                <a:solidFill>
                  <a:srgbClr val="0066FF"/>
                </a:solidFill>
              </a:rPr>
              <a:t>(aprovação e reprovação)</a:t>
            </a:r>
            <a:r>
              <a:rPr lang="pt-BR" sz="2800" dirty="0"/>
              <a:t>, </a:t>
            </a:r>
            <a:br>
              <a:rPr lang="pt-BR" sz="2800" dirty="0"/>
            </a:br>
            <a:r>
              <a:rPr lang="pt-BR" sz="2800" dirty="0"/>
              <a:t>assim como todos os procedimentos relativos às etapas do processo seletivo. </a:t>
            </a:r>
          </a:p>
          <a:p>
            <a:endParaRPr lang="pt-BR" sz="2800" dirty="0"/>
          </a:p>
          <a:p>
            <a:r>
              <a:rPr lang="pt-BR" sz="2800" dirty="0"/>
              <a:t>Os e-mails enviados pelo </a:t>
            </a:r>
            <a:r>
              <a:rPr lang="pt-BR" sz="2800" dirty="0" err="1"/>
              <a:t>SVREInt</a:t>
            </a:r>
            <a:r>
              <a:rPr lang="pt-BR" sz="2800" dirty="0"/>
              <a:t>-Poli são oficiais e servem como comprovantes.</a:t>
            </a:r>
          </a:p>
        </p:txBody>
      </p:sp>
    </p:spTree>
    <p:extLst>
      <p:ext uri="{BB962C8B-B14F-4D97-AF65-F5344CB8AC3E}">
        <p14:creationId xmlns:p14="http://schemas.microsoft.com/office/powerpoint/2010/main" val="308379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9836A6-6C46-4468-832A-19F7979BA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13184"/>
            <a:ext cx="8229600" cy="1143000"/>
          </a:xfrm>
        </p:spPr>
        <p:txBody>
          <a:bodyPr/>
          <a:lstStyle/>
          <a:p>
            <a:r>
              <a:rPr lang="pt-BR" dirty="0"/>
              <a:t>ESTATÍSTICAS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202E24-23FC-4656-A7F2-E89CB7E58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704" y="1988840"/>
            <a:ext cx="6048672" cy="341297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sz="6600" b="1" dirty="0">
                <a:solidFill>
                  <a:srgbClr val="FF0000"/>
                </a:solidFill>
              </a:rPr>
              <a:t>AE </a:t>
            </a:r>
            <a:br>
              <a:rPr lang="pt-BR" sz="6600" b="1" dirty="0">
                <a:solidFill>
                  <a:srgbClr val="FF0000"/>
                </a:solidFill>
              </a:rPr>
            </a:br>
            <a:r>
              <a:rPr lang="pt-BR" sz="6600" b="1" dirty="0">
                <a:solidFill>
                  <a:srgbClr val="FF0000"/>
                </a:solidFill>
              </a:rPr>
              <a:t>2016, 2017</a:t>
            </a:r>
          </a:p>
          <a:p>
            <a:pPr marL="0" indent="0" algn="ctr">
              <a:buNone/>
            </a:pPr>
            <a:r>
              <a:rPr lang="pt-BR" sz="6600" b="1" dirty="0">
                <a:solidFill>
                  <a:srgbClr val="FF0000"/>
                </a:solidFill>
              </a:rPr>
              <a:t>2018, 2019, </a:t>
            </a:r>
            <a:br>
              <a:rPr lang="pt-BR" sz="6600" b="1" dirty="0">
                <a:solidFill>
                  <a:srgbClr val="FF0000"/>
                </a:solidFill>
              </a:rPr>
            </a:br>
            <a:r>
              <a:rPr lang="pt-BR" sz="6600" b="1" dirty="0">
                <a:solidFill>
                  <a:srgbClr val="FF0000"/>
                </a:solidFill>
              </a:rPr>
              <a:t>2020 e 2021</a:t>
            </a:r>
          </a:p>
        </p:txBody>
      </p:sp>
    </p:spTree>
    <p:extLst>
      <p:ext uri="{BB962C8B-B14F-4D97-AF65-F5344CB8AC3E}">
        <p14:creationId xmlns:p14="http://schemas.microsoft.com/office/powerpoint/2010/main" val="7620321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FF0000"/>
                </a:solidFill>
              </a:rPr>
              <a:t>2016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49269" y="908720"/>
            <a:ext cx="3038204" cy="2062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800" b="1" i="1" dirty="0"/>
              <a:t>Edital:</a:t>
            </a:r>
          </a:p>
          <a:p>
            <a:r>
              <a:rPr lang="pt-BR" sz="3200" dirty="0"/>
              <a:t>336 Vagas</a:t>
            </a:r>
          </a:p>
          <a:p>
            <a:r>
              <a:rPr lang="pt-BR" sz="3200" dirty="0"/>
              <a:t>86 Universidades</a:t>
            </a:r>
          </a:p>
          <a:p>
            <a:r>
              <a:rPr lang="pt-BR" sz="3200" dirty="0"/>
              <a:t>25 países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039224" y="908720"/>
            <a:ext cx="51171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/>
              <a:t>89</a:t>
            </a:r>
            <a:r>
              <a:rPr lang="pt-BR" sz="3600" dirty="0"/>
              <a:t> Inscritos</a:t>
            </a:r>
          </a:p>
          <a:p>
            <a:r>
              <a:rPr lang="pt-BR" sz="3600" b="1" dirty="0"/>
              <a:t>72</a:t>
            </a:r>
            <a:r>
              <a:rPr lang="pt-BR" sz="3600" dirty="0"/>
              <a:t> Aprovados na 1ª. Etapa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427155" y="3467871"/>
            <a:ext cx="404553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39</a:t>
            </a:r>
            <a:r>
              <a:rPr lang="pt-BR" sz="3200" dirty="0"/>
              <a:t> Colocaram 5 opções</a:t>
            </a:r>
          </a:p>
          <a:p>
            <a:r>
              <a:rPr lang="pt-BR" sz="3200" b="1" dirty="0"/>
              <a:t>16 </a:t>
            </a:r>
            <a:r>
              <a:rPr lang="pt-BR" sz="3200" dirty="0"/>
              <a:t>Colocaram 4 opções</a:t>
            </a:r>
          </a:p>
          <a:p>
            <a:r>
              <a:rPr lang="pt-BR" sz="3200" b="1" dirty="0"/>
              <a:t>7</a:t>
            </a:r>
            <a:r>
              <a:rPr lang="pt-BR" sz="3200" dirty="0"/>
              <a:t> Colocaram 3 opções</a:t>
            </a:r>
          </a:p>
          <a:p>
            <a:r>
              <a:rPr lang="pt-BR" sz="3200" b="1" dirty="0"/>
              <a:t>7</a:t>
            </a:r>
            <a:r>
              <a:rPr lang="pt-BR" sz="3200" dirty="0"/>
              <a:t> Colocaram 2 opções</a:t>
            </a:r>
          </a:p>
          <a:p>
            <a:r>
              <a:rPr lang="pt-BR" sz="3200" b="1" dirty="0">
                <a:solidFill>
                  <a:srgbClr val="FF0000"/>
                </a:solidFill>
              </a:rPr>
              <a:t>3</a:t>
            </a:r>
            <a:r>
              <a:rPr lang="pt-BR" sz="3200" dirty="0"/>
              <a:t> Colocaram 1 opção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039224" y="2107069"/>
            <a:ext cx="5117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highlight>
                  <a:srgbClr val="FFFF00"/>
                </a:highlight>
              </a:rPr>
              <a:t>64</a:t>
            </a:r>
            <a:r>
              <a:rPr lang="pt-BR" sz="3600" dirty="0">
                <a:highlight>
                  <a:srgbClr val="FFFF00"/>
                </a:highlight>
              </a:rPr>
              <a:t> Aprovados na 2ª. Etapa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86168" y="6221828"/>
            <a:ext cx="7886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53 Universidades tiveram pelo menos 1 candidatura.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CE05C13-3AF5-439F-9E29-C37693907E49}"/>
              </a:ext>
            </a:extLst>
          </p:cNvPr>
          <p:cNvSpPr txBox="1"/>
          <p:nvPr/>
        </p:nvSpPr>
        <p:spPr>
          <a:xfrm>
            <a:off x="4414458" y="3076565"/>
            <a:ext cx="4070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Entre os aprovados na 1ª Etapa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A25A47E-7D1E-473E-9F46-2166347ED70A}"/>
              </a:ext>
            </a:extLst>
          </p:cNvPr>
          <p:cNvSpPr txBox="1"/>
          <p:nvPr/>
        </p:nvSpPr>
        <p:spPr>
          <a:xfrm>
            <a:off x="360404" y="3621758"/>
            <a:ext cx="356174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52</a:t>
            </a:r>
            <a:r>
              <a:rPr lang="pt-BR" sz="2800" dirty="0"/>
              <a:t> Colocaram 5 opções</a:t>
            </a:r>
          </a:p>
          <a:p>
            <a:r>
              <a:rPr lang="pt-BR" sz="2800" b="1" dirty="0"/>
              <a:t>17 </a:t>
            </a:r>
            <a:r>
              <a:rPr lang="pt-BR" sz="2800" dirty="0"/>
              <a:t>Colocaram 4 opções</a:t>
            </a:r>
          </a:p>
          <a:p>
            <a:r>
              <a:rPr lang="pt-BR" sz="2800" b="1" dirty="0"/>
              <a:t>9</a:t>
            </a:r>
            <a:r>
              <a:rPr lang="pt-BR" sz="2800" dirty="0"/>
              <a:t> Colocaram 3 opções</a:t>
            </a:r>
          </a:p>
          <a:p>
            <a:r>
              <a:rPr lang="pt-BR" sz="2800" b="1" dirty="0"/>
              <a:t>8</a:t>
            </a:r>
            <a:r>
              <a:rPr lang="pt-BR" sz="2800" dirty="0"/>
              <a:t> Colocaram 2 opções</a:t>
            </a:r>
          </a:p>
          <a:p>
            <a:r>
              <a:rPr lang="pt-BR" sz="2800" b="1" dirty="0">
                <a:solidFill>
                  <a:srgbClr val="FF0000"/>
                </a:solidFill>
              </a:rPr>
              <a:t>3</a:t>
            </a:r>
            <a:r>
              <a:rPr lang="pt-BR" sz="2800" dirty="0"/>
              <a:t> Colocaram 1 opção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F3E0690-6ECA-461E-AB5C-8EDBA49B2388}"/>
              </a:ext>
            </a:extLst>
          </p:cNvPr>
          <p:cNvSpPr txBox="1"/>
          <p:nvPr/>
        </p:nvSpPr>
        <p:spPr>
          <a:xfrm>
            <a:off x="451669" y="3196453"/>
            <a:ext cx="2316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Entre os inscritos</a:t>
            </a:r>
          </a:p>
        </p:txBody>
      </p:sp>
    </p:spTree>
    <p:extLst>
      <p:ext uri="{BB962C8B-B14F-4D97-AF65-F5344CB8AC3E}">
        <p14:creationId xmlns:p14="http://schemas.microsoft.com/office/powerpoint/2010/main" val="146273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" grpId="0"/>
      <p:bldP spid="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92280" y="202630"/>
            <a:ext cx="1872208" cy="279432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FF0000"/>
                </a:solidFill>
              </a:rPr>
              <a:t>2016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97629"/>
              </p:ext>
            </p:extLst>
          </p:nvPr>
        </p:nvGraphicFramePr>
        <p:xfrm>
          <a:off x="467544" y="202630"/>
          <a:ext cx="5616626" cy="6597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8349">
                  <a:extLst>
                    <a:ext uri="{9D8B030D-6E8A-4147-A177-3AD203B41FA5}">
                      <a16:colId xmlns:a16="http://schemas.microsoft.com/office/drawing/2014/main" val="573672342"/>
                    </a:ext>
                  </a:extLst>
                </a:gridCol>
                <a:gridCol w="1069834">
                  <a:extLst>
                    <a:ext uri="{9D8B030D-6E8A-4147-A177-3AD203B41FA5}">
                      <a16:colId xmlns:a16="http://schemas.microsoft.com/office/drawing/2014/main" val="4010527080"/>
                    </a:ext>
                  </a:extLst>
                </a:gridCol>
                <a:gridCol w="768943">
                  <a:extLst>
                    <a:ext uri="{9D8B030D-6E8A-4147-A177-3AD203B41FA5}">
                      <a16:colId xmlns:a16="http://schemas.microsoft.com/office/drawing/2014/main" val="2133353703"/>
                    </a:ext>
                  </a:extLst>
                </a:gridCol>
                <a:gridCol w="802375">
                  <a:extLst>
                    <a:ext uri="{9D8B030D-6E8A-4147-A177-3AD203B41FA5}">
                      <a16:colId xmlns:a16="http://schemas.microsoft.com/office/drawing/2014/main" val="3311885481"/>
                    </a:ext>
                  </a:extLst>
                </a:gridCol>
                <a:gridCol w="802375">
                  <a:extLst>
                    <a:ext uri="{9D8B030D-6E8A-4147-A177-3AD203B41FA5}">
                      <a16:colId xmlns:a16="http://schemas.microsoft.com/office/drawing/2014/main" val="3666478657"/>
                    </a:ext>
                  </a:extLst>
                </a:gridCol>
                <a:gridCol w="802375">
                  <a:extLst>
                    <a:ext uri="{9D8B030D-6E8A-4147-A177-3AD203B41FA5}">
                      <a16:colId xmlns:a16="http://schemas.microsoft.com/office/drawing/2014/main" val="4126315903"/>
                    </a:ext>
                  </a:extLst>
                </a:gridCol>
                <a:gridCol w="802375">
                  <a:extLst>
                    <a:ext uri="{9D8B030D-6E8A-4147-A177-3AD203B41FA5}">
                      <a16:colId xmlns:a16="http://schemas.microsoft.com/office/drawing/2014/main" val="2440015880"/>
                    </a:ext>
                  </a:extLst>
                </a:gridCol>
              </a:tblGrid>
              <a:tr h="253744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 2016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2415582050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1a opção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 opção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3a opção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4a opção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5a opção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ctr"/>
                </a:tc>
                <a:extLst>
                  <a:ext uri="{0D108BD9-81ED-4DB2-BD59-A6C34878D82A}">
                    <a16:rowId xmlns:a16="http://schemas.microsoft.com/office/drawing/2014/main" val="1256964441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Utah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2188919455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162708082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POLIMI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406973481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FEUP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503130001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KTH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3367253746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455321437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Lund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861070421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Strathclyde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2750075548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Waterford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2871412279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3709501951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493569939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Aalto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2042138488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886347630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4110130060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Ponts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443472156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Supelec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2893406610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Jáen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556753177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Padova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2986296377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Karlsruhe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495204306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ESTP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066267923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Shibaura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2867961616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UPM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752781004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Darmstadt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3820599678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Stuttgart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417936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5217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92280" y="202630"/>
            <a:ext cx="1872208" cy="279432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FF0000"/>
                </a:solidFill>
              </a:rPr>
              <a:t>2016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088548"/>
              </p:ext>
            </p:extLst>
          </p:nvPr>
        </p:nvGraphicFramePr>
        <p:xfrm>
          <a:off x="481731" y="116632"/>
          <a:ext cx="5616626" cy="5328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8349">
                  <a:extLst>
                    <a:ext uri="{9D8B030D-6E8A-4147-A177-3AD203B41FA5}">
                      <a16:colId xmlns:a16="http://schemas.microsoft.com/office/drawing/2014/main" val="573672342"/>
                    </a:ext>
                  </a:extLst>
                </a:gridCol>
                <a:gridCol w="1069834">
                  <a:extLst>
                    <a:ext uri="{9D8B030D-6E8A-4147-A177-3AD203B41FA5}">
                      <a16:colId xmlns:a16="http://schemas.microsoft.com/office/drawing/2014/main" val="4010527080"/>
                    </a:ext>
                  </a:extLst>
                </a:gridCol>
                <a:gridCol w="768943">
                  <a:extLst>
                    <a:ext uri="{9D8B030D-6E8A-4147-A177-3AD203B41FA5}">
                      <a16:colId xmlns:a16="http://schemas.microsoft.com/office/drawing/2014/main" val="2133353703"/>
                    </a:ext>
                  </a:extLst>
                </a:gridCol>
                <a:gridCol w="802375">
                  <a:extLst>
                    <a:ext uri="{9D8B030D-6E8A-4147-A177-3AD203B41FA5}">
                      <a16:colId xmlns:a16="http://schemas.microsoft.com/office/drawing/2014/main" val="3311885481"/>
                    </a:ext>
                  </a:extLst>
                </a:gridCol>
                <a:gridCol w="802375">
                  <a:extLst>
                    <a:ext uri="{9D8B030D-6E8A-4147-A177-3AD203B41FA5}">
                      <a16:colId xmlns:a16="http://schemas.microsoft.com/office/drawing/2014/main" val="3666478657"/>
                    </a:ext>
                  </a:extLst>
                </a:gridCol>
                <a:gridCol w="802375">
                  <a:extLst>
                    <a:ext uri="{9D8B030D-6E8A-4147-A177-3AD203B41FA5}">
                      <a16:colId xmlns:a16="http://schemas.microsoft.com/office/drawing/2014/main" val="4126315903"/>
                    </a:ext>
                  </a:extLst>
                </a:gridCol>
                <a:gridCol w="802375">
                  <a:extLst>
                    <a:ext uri="{9D8B030D-6E8A-4147-A177-3AD203B41FA5}">
                      <a16:colId xmlns:a16="http://schemas.microsoft.com/office/drawing/2014/main" val="2440015880"/>
                    </a:ext>
                  </a:extLst>
                </a:gridCol>
              </a:tblGrid>
              <a:tr h="253744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 2016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2415582050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1a opção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 opção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3a opção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4a opção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5a opção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ctr"/>
                </a:tc>
                <a:extLst>
                  <a:ext uri="{0D108BD9-81ED-4DB2-BD59-A6C34878D82A}">
                    <a16:rowId xmlns:a16="http://schemas.microsoft.com/office/drawing/2014/main" val="1256964441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Utah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2188919455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162708082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POLIMI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406973481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FEUP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503130001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KTH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3367253746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493569939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Aalto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2042138488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886347630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4110130060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Ponts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443472156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Supelec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2893406610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Jáen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556753177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Padova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2986296377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Karlsruhe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495204306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ESTP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066267923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Shibaura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2867961616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UPM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1752781004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Darmstadt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3820599678"/>
                  </a:ext>
                </a:extLst>
              </a:tr>
              <a:tr h="25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Stuttgart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63" marR="6963" marT="6963" marB="0" anchor="b"/>
                </a:tc>
                <a:extLst>
                  <a:ext uri="{0D108BD9-81ED-4DB2-BD59-A6C34878D82A}">
                    <a16:rowId xmlns:a16="http://schemas.microsoft.com/office/drawing/2014/main" val="4179366325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519738"/>
              </p:ext>
            </p:extLst>
          </p:nvPr>
        </p:nvGraphicFramePr>
        <p:xfrm>
          <a:off x="481731" y="620688"/>
          <a:ext cx="5571442" cy="6368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3778">
                  <a:extLst>
                    <a:ext uri="{9D8B030D-6E8A-4147-A177-3AD203B41FA5}">
                      <a16:colId xmlns:a16="http://schemas.microsoft.com/office/drawing/2014/main" val="2174110244"/>
                    </a:ext>
                  </a:extLst>
                </a:gridCol>
                <a:gridCol w="1061227">
                  <a:extLst>
                    <a:ext uri="{9D8B030D-6E8A-4147-A177-3AD203B41FA5}">
                      <a16:colId xmlns:a16="http://schemas.microsoft.com/office/drawing/2014/main" val="3284816890"/>
                    </a:ext>
                  </a:extLst>
                </a:gridCol>
                <a:gridCol w="762757">
                  <a:extLst>
                    <a:ext uri="{9D8B030D-6E8A-4147-A177-3AD203B41FA5}">
                      <a16:colId xmlns:a16="http://schemas.microsoft.com/office/drawing/2014/main" val="2799333350"/>
                    </a:ext>
                  </a:extLst>
                </a:gridCol>
                <a:gridCol w="795920">
                  <a:extLst>
                    <a:ext uri="{9D8B030D-6E8A-4147-A177-3AD203B41FA5}">
                      <a16:colId xmlns:a16="http://schemas.microsoft.com/office/drawing/2014/main" val="3734620660"/>
                    </a:ext>
                  </a:extLst>
                </a:gridCol>
                <a:gridCol w="795920">
                  <a:extLst>
                    <a:ext uri="{9D8B030D-6E8A-4147-A177-3AD203B41FA5}">
                      <a16:colId xmlns:a16="http://schemas.microsoft.com/office/drawing/2014/main" val="210517422"/>
                    </a:ext>
                  </a:extLst>
                </a:gridCol>
                <a:gridCol w="795920">
                  <a:extLst>
                    <a:ext uri="{9D8B030D-6E8A-4147-A177-3AD203B41FA5}">
                      <a16:colId xmlns:a16="http://schemas.microsoft.com/office/drawing/2014/main" val="3738148871"/>
                    </a:ext>
                  </a:extLst>
                </a:gridCol>
                <a:gridCol w="795920">
                  <a:extLst>
                    <a:ext uri="{9D8B030D-6E8A-4147-A177-3AD203B41FA5}">
                      <a16:colId xmlns:a16="http://schemas.microsoft.com/office/drawing/2014/main" val="1459985138"/>
                    </a:ext>
                  </a:extLst>
                </a:gridCol>
              </a:tblGrid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ENSTA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899936711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KAIST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2366331898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233183375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Grenoble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936135362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BME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3936771778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2519921066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UPC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3913646515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Ville de Paris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742497494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UPV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2144131410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UTC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3694958757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Tor Vergata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234548438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TUM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331858165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55510242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A&amp;M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267366205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Mines Nancy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3546044630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Hannover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3570694736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Québec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006976543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Sapienza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2015736373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Trento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825955274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Bundeswehr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806433607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234830415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Palermo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876569064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Saint Etien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2349356273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TFFA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457324077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 Paris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3208324785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INSA Lyon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729734480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UTFSM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214671425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PUCP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273122471"/>
                  </a:ext>
                </a:extLst>
              </a:tr>
              <a:tr h="1962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Bremen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3539230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60854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895832"/>
              </p:ext>
            </p:extLst>
          </p:nvPr>
        </p:nvGraphicFramePr>
        <p:xfrm>
          <a:off x="35496" y="44624"/>
          <a:ext cx="2592288" cy="6810447"/>
        </p:xfrm>
        <a:graphic>
          <a:graphicData uri="http://schemas.openxmlformats.org/drawingml/2006/table">
            <a:tbl>
              <a:tblPr/>
              <a:tblGrid>
                <a:gridCol w="525902">
                  <a:extLst>
                    <a:ext uri="{9D8B030D-6E8A-4147-A177-3AD203B41FA5}">
                      <a16:colId xmlns:a16="http://schemas.microsoft.com/office/drawing/2014/main" val="2126981979"/>
                    </a:ext>
                  </a:extLst>
                </a:gridCol>
                <a:gridCol w="1298301">
                  <a:extLst>
                    <a:ext uri="{9D8B030D-6E8A-4147-A177-3AD203B41FA5}">
                      <a16:colId xmlns:a16="http://schemas.microsoft.com/office/drawing/2014/main" val="3756421135"/>
                    </a:ext>
                  </a:extLst>
                </a:gridCol>
                <a:gridCol w="768085">
                  <a:extLst>
                    <a:ext uri="{9D8B030D-6E8A-4147-A177-3AD203B41FA5}">
                      <a16:colId xmlns:a16="http://schemas.microsoft.com/office/drawing/2014/main" val="4191652593"/>
                    </a:ext>
                  </a:extLst>
                </a:gridCol>
              </a:tblGrid>
              <a:tr h="211247">
                <a:tc>
                  <a:txBody>
                    <a:bodyPr/>
                    <a:lstStyle/>
                    <a:p>
                      <a:pPr algn="l" fontAlgn="b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AE 2016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379303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Quant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Univ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1a opção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453007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POLITO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196853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POLIMI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074173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FEUP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338343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KTH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706320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Waterford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18375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Utah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789551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IST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144057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Ponts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786112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Lund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332487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NUS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260880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Karlsruhe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39481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Strathclyde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218185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ESTP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13744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Shibaura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730132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ENSTA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599974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KUL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899836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Aalto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414572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Berlin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428079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Supelec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26499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UPM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544670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KAIST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502926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Telecom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671946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Grenoble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653319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TUM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634044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Mons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960785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Bundeswehr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958125"/>
                  </a:ext>
                </a:extLst>
              </a:tr>
              <a:tr h="2112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171004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814419"/>
              </p:ext>
            </p:extLst>
          </p:nvPr>
        </p:nvGraphicFramePr>
        <p:xfrm>
          <a:off x="3059832" y="0"/>
          <a:ext cx="2844317" cy="7008544"/>
        </p:xfrm>
        <a:graphic>
          <a:graphicData uri="http://schemas.openxmlformats.org/drawingml/2006/table">
            <a:tbl>
              <a:tblPr/>
              <a:tblGrid>
                <a:gridCol w="671574">
                  <a:extLst>
                    <a:ext uri="{9D8B030D-6E8A-4147-A177-3AD203B41FA5}">
                      <a16:colId xmlns:a16="http://schemas.microsoft.com/office/drawing/2014/main" val="1561976703"/>
                    </a:ext>
                  </a:extLst>
                </a:gridCol>
                <a:gridCol w="1303645">
                  <a:extLst>
                    <a:ext uri="{9D8B030D-6E8A-4147-A177-3AD203B41FA5}">
                      <a16:colId xmlns:a16="http://schemas.microsoft.com/office/drawing/2014/main" val="1365091823"/>
                    </a:ext>
                  </a:extLst>
                </a:gridCol>
                <a:gridCol w="869098">
                  <a:extLst>
                    <a:ext uri="{9D8B030D-6E8A-4147-A177-3AD203B41FA5}">
                      <a16:colId xmlns:a16="http://schemas.microsoft.com/office/drawing/2014/main" val="904334329"/>
                    </a:ext>
                  </a:extLst>
                </a:gridCol>
              </a:tblGrid>
              <a:tr h="214221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AE 2016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112915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Quant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2a opção</a:t>
                      </a:r>
                    </a:p>
                  </a:txBody>
                  <a:tcPr marL="5657" marR="5657" marT="5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676075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POLIMI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91098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Lund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221200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Utah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394984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FEUP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990587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POLITO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599919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IST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81861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Strathclyde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32776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Darmstadt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573640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ETS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159421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KTH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696660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NUS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101557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ESTP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939341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KUL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828039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Aalto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338437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UCL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31492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UPC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654970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Waterford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67331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ENSTA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218258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Berlin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867427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Supelec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402224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KAIST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359540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TUM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621603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BME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531683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A&amp;M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132502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Stuttgart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531960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Ville de Paris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080448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Mines Nancy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189270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Palermo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516949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Saint Etien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483226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TFFA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657173"/>
                  </a:ext>
                </a:extLst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744951"/>
              </p:ext>
            </p:extLst>
          </p:nvPr>
        </p:nvGraphicFramePr>
        <p:xfrm>
          <a:off x="6444208" y="87505"/>
          <a:ext cx="2088232" cy="6581855"/>
        </p:xfrm>
        <a:graphic>
          <a:graphicData uri="http://schemas.openxmlformats.org/drawingml/2006/table">
            <a:tbl>
              <a:tblPr/>
              <a:tblGrid>
                <a:gridCol w="427710">
                  <a:extLst>
                    <a:ext uri="{9D8B030D-6E8A-4147-A177-3AD203B41FA5}">
                      <a16:colId xmlns:a16="http://schemas.microsoft.com/office/drawing/2014/main" val="1658993459"/>
                    </a:ext>
                  </a:extLst>
                </a:gridCol>
                <a:gridCol w="830261">
                  <a:extLst>
                    <a:ext uri="{9D8B030D-6E8A-4147-A177-3AD203B41FA5}">
                      <a16:colId xmlns:a16="http://schemas.microsoft.com/office/drawing/2014/main" val="3841675666"/>
                    </a:ext>
                  </a:extLst>
                </a:gridCol>
                <a:gridCol w="830261">
                  <a:extLst>
                    <a:ext uri="{9D8B030D-6E8A-4147-A177-3AD203B41FA5}">
                      <a16:colId xmlns:a16="http://schemas.microsoft.com/office/drawing/2014/main" val="2461463182"/>
                    </a:ext>
                  </a:extLst>
                </a:gridCol>
              </a:tblGrid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3a opção</a:t>
                      </a:r>
                    </a:p>
                  </a:txBody>
                  <a:tcPr marL="5173" marR="5173" marT="51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271157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630136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KTH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195432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Utah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01017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POLITO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117171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Strathclyde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536654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Waterford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475010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POLIMI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414924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Berlin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023880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Lund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15266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UPM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810622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Grenoble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893410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Padova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768346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Québec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930260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FEUP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659339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Darmstadt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758918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NUS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526775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622563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Supelec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112680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KAIST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612512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BME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425117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A&amp;M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824885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Stuttgart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875666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Mines Nancy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005342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Shibaura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238664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Mons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10440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Jáen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42660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UPV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48512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UTC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581355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Hannover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502248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Sapienza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71871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Trento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906602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 Paris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156931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INSA Lyon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757242"/>
                  </a:ext>
                </a:extLst>
              </a:tr>
              <a:tr h="1293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UTFSM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73" marR="5173" marT="5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934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03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FF0000"/>
                </a:solidFill>
              </a:rPr>
              <a:t>2016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262941" y="2708920"/>
            <a:ext cx="4485523" cy="584775"/>
          </a:xfrm>
          <a:prstGeom prst="rect">
            <a:avLst/>
          </a:prstGeom>
          <a:solidFill>
            <a:srgbClr val="66FF33"/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47</a:t>
            </a:r>
            <a:r>
              <a:rPr lang="pt-BR" sz="3200" dirty="0"/>
              <a:t> Obtiveram a 1ª. Opção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262941" y="3356992"/>
            <a:ext cx="448552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10</a:t>
            </a:r>
            <a:r>
              <a:rPr lang="pt-BR" sz="3200" dirty="0"/>
              <a:t> Obtiveram a 2ª. Opção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270634" y="4077072"/>
            <a:ext cx="427713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5</a:t>
            </a:r>
            <a:r>
              <a:rPr lang="pt-BR" sz="3200" dirty="0"/>
              <a:t> Obtiveram a 3ª. Opção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291661" y="4860449"/>
            <a:ext cx="427713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2</a:t>
            </a:r>
            <a:r>
              <a:rPr lang="pt-BR" sz="3200" dirty="0"/>
              <a:t> Obtiveram a 4ª. Opção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10421BA-98C0-4800-9538-1C4C2EEA938D}"/>
              </a:ext>
            </a:extLst>
          </p:cNvPr>
          <p:cNvSpPr txBox="1"/>
          <p:nvPr/>
        </p:nvSpPr>
        <p:spPr>
          <a:xfrm>
            <a:off x="449269" y="908720"/>
            <a:ext cx="3038204" cy="2062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800" b="1" i="1" dirty="0"/>
              <a:t>Edital:</a:t>
            </a:r>
          </a:p>
          <a:p>
            <a:r>
              <a:rPr lang="pt-BR" sz="3200" dirty="0"/>
              <a:t>336 Vagas</a:t>
            </a:r>
          </a:p>
          <a:p>
            <a:r>
              <a:rPr lang="pt-BR" sz="3200" dirty="0"/>
              <a:t>86 Universidades</a:t>
            </a:r>
          </a:p>
          <a:p>
            <a:r>
              <a:rPr lang="pt-BR" sz="3200" dirty="0"/>
              <a:t>25 países</a:t>
            </a:r>
          </a:p>
        </p:txBody>
      </p:sp>
    </p:spTree>
    <p:extLst>
      <p:ext uri="{BB962C8B-B14F-4D97-AF65-F5344CB8AC3E}">
        <p14:creationId xmlns:p14="http://schemas.microsoft.com/office/powerpoint/2010/main" val="71001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FF0000"/>
                </a:solidFill>
              </a:rPr>
              <a:t>2017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57200" y="1021447"/>
            <a:ext cx="3038204" cy="20005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800" b="1" i="1" dirty="0"/>
              <a:t>Edital:</a:t>
            </a:r>
            <a:endParaRPr lang="pt-BR" sz="3600" b="1" i="1" dirty="0"/>
          </a:p>
          <a:p>
            <a:r>
              <a:rPr lang="pt-BR" sz="3200" b="1" dirty="0"/>
              <a:t>298 Vagas</a:t>
            </a:r>
          </a:p>
          <a:p>
            <a:r>
              <a:rPr lang="pt-BR" sz="3200" dirty="0"/>
              <a:t>67 Universidades</a:t>
            </a:r>
          </a:p>
          <a:p>
            <a:r>
              <a:rPr lang="pt-BR" sz="3200" dirty="0"/>
              <a:t>27 países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039224" y="908720"/>
            <a:ext cx="47866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169</a:t>
            </a:r>
            <a:r>
              <a:rPr lang="pt-BR" sz="3200" dirty="0"/>
              <a:t> Inscritos</a:t>
            </a:r>
          </a:p>
          <a:p>
            <a:r>
              <a:rPr lang="pt-BR" sz="3200" b="1" dirty="0"/>
              <a:t>143</a:t>
            </a:r>
            <a:r>
              <a:rPr lang="pt-BR" sz="3200" dirty="0"/>
              <a:t> Aprovados na 1ª. Etapa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178650" y="4014552"/>
            <a:ext cx="425392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108</a:t>
            </a:r>
            <a:r>
              <a:rPr lang="pt-BR" sz="3200" dirty="0"/>
              <a:t> Colocaram 5 opções</a:t>
            </a:r>
          </a:p>
          <a:p>
            <a:r>
              <a:rPr lang="pt-BR" sz="3200" b="1" dirty="0"/>
              <a:t>20 </a:t>
            </a:r>
            <a:r>
              <a:rPr lang="pt-BR" sz="3200" dirty="0"/>
              <a:t>Colocaram 4 opções</a:t>
            </a:r>
          </a:p>
          <a:p>
            <a:r>
              <a:rPr lang="pt-BR" sz="3200" b="1" dirty="0"/>
              <a:t>23</a:t>
            </a:r>
            <a:r>
              <a:rPr lang="pt-BR" sz="3200" dirty="0"/>
              <a:t> Colocaram 3 opções</a:t>
            </a:r>
          </a:p>
          <a:p>
            <a:r>
              <a:rPr lang="pt-BR" sz="3200" b="1" dirty="0"/>
              <a:t>12</a:t>
            </a:r>
            <a:r>
              <a:rPr lang="pt-BR" sz="3200" dirty="0"/>
              <a:t> Colocaram 2 opções</a:t>
            </a:r>
          </a:p>
          <a:p>
            <a:r>
              <a:rPr lang="pt-BR" sz="3200" b="1" dirty="0">
                <a:solidFill>
                  <a:srgbClr val="FF0000"/>
                </a:solidFill>
              </a:rPr>
              <a:t>6</a:t>
            </a:r>
            <a:r>
              <a:rPr lang="pt-BR" sz="3200" dirty="0"/>
              <a:t> Colocaram 1 opção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039224" y="2445731"/>
            <a:ext cx="4786695" cy="107721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129</a:t>
            </a:r>
            <a:r>
              <a:rPr lang="pt-BR" sz="3200" dirty="0"/>
              <a:t> Aprovados na 2ª. Etapa</a:t>
            </a:r>
          </a:p>
          <a:p>
            <a:r>
              <a:rPr lang="pt-BR" sz="3200" dirty="0"/>
              <a:t>14 candidatos sem vagas</a:t>
            </a:r>
          </a:p>
        </p:txBody>
      </p:sp>
    </p:spTree>
    <p:extLst>
      <p:ext uri="{BB962C8B-B14F-4D97-AF65-F5344CB8AC3E}">
        <p14:creationId xmlns:p14="http://schemas.microsoft.com/office/powerpoint/2010/main" val="290081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92280" y="202630"/>
            <a:ext cx="1872208" cy="279432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0033CC"/>
                </a:solidFill>
              </a:rPr>
              <a:t>2017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E7FD958-B367-4BB9-A7C6-B0AA7E8A37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01023"/>
              </p:ext>
            </p:extLst>
          </p:nvPr>
        </p:nvGraphicFramePr>
        <p:xfrm>
          <a:off x="467544" y="246840"/>
          <a:ext cx="5544616" cy="6566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157">
                  <a:extLst>
                    <a:ext uri="{9D8B030D-6E8A-4147-A177-3AD203B41FA5}">
                      <a16:colId xmlns:a16="http://schemas.microsoft.com/office/drawing/2014/main" val="1901183346"/>
                    </a:ext>
                  </a:extLst>
                </a:gridCol>
                <a:gridCol w="1183499">
                  <a:extLst>
                    <a:ext uri="{9D8B030D-6E8A-4147-A177-3AD203B41FA5}">
                      <a16:colId xmlns:a16="http://schemas.microsoft.com/office/drawing/2014/main" val="1128971093"/>
                    </a:ext>
                  </a:extLst>
                </a:gridCol>
                <a:gridCol w="778192">
                  <a:extLst>
                    <a:ext uri="{9D8B030D-6E8A-4147-A177-3AD203B41FA5}">
                      <a16:colId xmlns:a16="http://schemas.microsoft.com/office/drawing/2014/main" val="4232319057"/>
                    </a:ext>
                  </a:extLst>
                </a:gridCol>
                <a:gridCol w="778192">
                  <a:extLst>
                    <a:ext uri="{9D8B030D-6E8A-4147-A177-3AD203B41FA5}">
                      <a16:colId xmlns:a16="http://schemas.microsoft.com/office/drawing/2014/main" val="2430887503"/>
                    </a:ext>
                  </a:extLst>
                </a:gridCol>
                <a:gridCol w="778192">
                  <a:extLst>
                    <a:ext uri="{9D8B030D-6E8A-4147-A177-3AD203B41FA5}">
                      <a16:colId xmlns:a16="http://schemas.microsoft.com/office/drawing/2014/main" val="3762247232"/>
                    </a:ext>
                  </a:extLst>
                </a:gridCol>
                <a:gridCol w="778192">
                  <a:extLst>
                    <a:ext uri="{9D8B030D-6E8A-4147-A177-3AD203B41FA5}">
                      <a16:colId xmlns:a16="http://schemas.microsoft.com/office/drawing/2014/main" val="2029427289"/>
                    </a:ext>
                  </a:extLst>
                </a:gridCol>
                <a:gridCol w="778192">
                  <a:extLst>
                    <a:ext uri="{9D8B030D-6E8A-4147-A177-3AD203B41FA5}">
                      <a16:colId xmlns:a16="http://schemas.microsoft.com/office/drawing/2014/main" val="1254506567"/>
                    </a:ext>
                  </a:extLst>
                </a:gridCol>
              </a:tblGrid>
              <a:tr h="25149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166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163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150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128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110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714162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Total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País</a:t>
                      </a:r>
                      <a:endParaRPr lang="pt-BR" sz="16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1a opção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2a opção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3a opção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4a opção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5a opção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315821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54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err="1">
                          <a:effectLst/>
                        </a:rPr>
                        <a:t>Twente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538912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51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IST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742433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49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err="1">
                          <a:effectLst/>
                        </a:rPr>
                        <a:t>Brit</a:t>
                      </a:r>
                      <a:r>
                        <a:rPr lang="pt-BR" sz="1600" b="1" u="none" strike="noStrike" dirty="0">
                          <a:effectLst/>
                        </a:rPr>
                        <a:t> </a:t>
                      </a:r>
                      <a:r>
                        <a:rPr lang="pt-BR" sz="1600" b="1" u="none" strike="noStrike" dirty="0" err="1">
                          <a:effectLst/>
                        </a:rPr>
                        <a:t>Colum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143374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41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POLIMI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327237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39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FEUP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882515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38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POLITO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639901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33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Florida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138413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32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KUL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890707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>
                          <a:effectLst/>
                        </a:rPr>
                        <a:t>Lund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624506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27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Aachen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311282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UPM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41961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>
                          <a:effectLst/>
                        </a:rPr>
                        <a:t>Strathclyde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009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Newcastle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201044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NUS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653193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>
                          <a:effectLst/>
                        </a:rPr>
                        <a:t>Aalto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432775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Budapest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180351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UPV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525177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UPC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774812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>
                          <a:effectLst/>
                        </a:rPr>
                        <a:t>TUDa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383622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>
                          <a:effectLst/>
                        </a:rPr>
                        <a:t>Waterford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356968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err="1">
                          <a:effectLst/>
                        </a:rPr>
                        <a:t>Bundeswehr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64015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Nürnberg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208716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UCL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060189"/>
                  </a:ext>
                </a:extLst>
              </a:tr>
              <a:tr h="251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EC Lyon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198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0385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304CDB7-D826-4FAA-AA94-992580206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600997"/>
              </p:ext>
            </p:extLst>
          </p:nvPr>
        </p:nvGraphicFramePr>
        <p:xfrm>
          <a:off x="395536" y="94760"/>
          <a:ext cx="4968552" cy="66684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213">
                  <a:extLst>
                    <a:ext uri="{9D8B030D-6E8A-4147-A177-3AD203B41FA5}">
                      <a16:colId xmlns:a16="http://schemas.microsoft.com/office/drawing/2014/main" val="2344848416"/>
                    </a:ext>
                  </a:extLst>
                </a:gridCol>
                <a:gridCol w="1045169">
                  <a:extLst>
                    <a:ext uri="{9D8B030D-6E8A-4147-A177-3AD203B41FA5}">
                      <a16:colId xmlns:a16="http://schemas.microsoft.com/office/drawing/2014/main" val="3976398756"/>
                    </a:ext>
                  </a:extLst>
                </a:gridCol>
                <a:gridCol w="687234">
                  <a:extLst>
                    <a:ext uri="{9D8B030D-6E8A-4147-A177-3AD203B41FA5}">
                      <a16:colId xmlns:a16="http://schemas.microsoft.com/office/drawing/2014/main" val="1554205560"/>
                    </a:ext>
                  </a:extLst>
                </a:gridCol>
                <a:gridCol w="687234">
                  <a:extLst>
                    <a:ext uri="{9D8B030D-6E8A-4147-A177-3AD203B41FA5}">
                      <a16:colId xmlns:a16="http://schemas.microsoft.com/office/drawing/2014/main" val="4262365742"/>
                    </a:ext>
                  </a:extLst>
                </a:gridCol>
                <a:gridCol w="687234">
                  <a:extLst>
                    <a:ext uri="{9D8B030D-6E8A-4147-A177-3AD203B41FA5}">
                      <a16:colId xmlns:a16="http://schemas.microsoft.com/office/drawing/2014/main" val="858690336"/>
                    </a:ext>
                  </a:extLst>
                </a:gridCol>
                <a:gridCol w="687234">
                  <a:extLst>
                    <a:ext uri="{9D8B030D-6E8A-4147-A177-3AD203B41FA5}">
                      <a16:colId xmlns:a16="http://schemas.microsoft.com/office/drawing/2014/main" val="1315015594"/>
                    </a:ext>
                  </a:extLst>
                </a:gridCol>
                <a:gridCol w="687234">
                  <a:extLst>
                    <a:ext uri="{9D8B030D-6E8A-4147-A177-3AD203B41FA5}">
                      <a16:colId xmlns:a16="http://schemas.microsoft.com/office/drawing/2014/main" val="705676266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Grenoble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5618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UChile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33254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Bremen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04146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 Nantes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0531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IPN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96334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Ponts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321218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PUC Chile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22239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Shibaura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448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Wroclaw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266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Bordeaux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71971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INSA - Lyon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1675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Ville de Paris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42771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Québec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2413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UTFSM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06877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A&amp;M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406348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Bialystock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716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 Lille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61226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EPU Nantes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5002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Indian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573858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 Andes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79401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05846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MSEtienne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61255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Agro Paristech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43686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 China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44053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 Marseille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9408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Kyoto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78175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Navarra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59735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PUCPeru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59472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Supelec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60877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 Panamá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3" marR="7543" marT="754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541241"/>
                  </a:ext>
                </a:extLst>
              </a:tr>
            </a:tbl>
          </a:graphicData>
        </a:graphic>
      </p:graphicFrame>
      <p:sp>
        <p:nvSpPr>
          <p:cNvPr id="3" name="Título 1">
            <a:extLst>
              <a:ext uri="{FF2B5EF4-FFF2-40B4-BE49-F238E27FC236}">
                <a16:creationId xmlns:a16="http://schemas.microsoft.com/office/drawing/2014/main" id="{B7523899-9060-47A2-AF59-BD0381DDC18C}"/>
              </a:ext>
            </a:extLst>
          </p:cNvPr>
          <p:cNvSpPr txBox="1">
            <a:spLocks/>
          </p:cNvSpPr>
          <p:nvPr/>
        </p:nvSpPr>
        <p:spPr>
          <a:xfrm>
            <a:off x="7092280" y="202630"/>
            <a:ext cx="1872208" cy="27943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Opções no AE </a:t>
            </a:r>
            <a:r>
              <a:rPr lang="pt-BR" b="1">
                <a:solidFill>
                  <a:srgbClr val="0033CC"/>
                </a:solidFill>
              </a:rPr>
              <a:t>2017</a:t>
            </a:r>
            <a:endParaRPr lang="pt-BR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529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t-BR" sz="3600" dirty="0"/>
              <a:t>Este Edital oferece 60 vagas em inglês: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107504" y="1408212"/>
            <a:ext cx="8843978" cy="4320480"/>
          </a:xfrm>
        </p:spPr>
        <p:txBody>
          <a:bodyPr>
            <a:normAutofit lnSpcReduction="10000"/>
          </a:bodyPr>
          <a:lstStyle/>
          <a:p>
            <a:pPr indent="457200"/>
            <a:r>
              <a:rPr lang="pt-BR" dirty="0" err="1"/>
              <a:t>Aalto</a:t>
            </a:r>
            <a:r>
              <a:rPr lang="pt-BR" dirty="0"/>
              <a:t> </a:t>
            </a:r>
            <a:r>
              <a:rPr lang="pt-BR" dirty="0" err="1"/>
              <a:t>University</a:t>
            </a:r>
            <a:r>
              <a:rPr lang="pt-BR" dirty="0"/>
              <a:t>, </a:t>
            </a:r>
            <a:r>
              <a:rPr lang="pt-BR" dirty="0">
                <a:solidFill>
                  <a:srgbClr val="0033CC"/>
                </a:solidFill>
              </a:rPr>
              <a:t>Finlândia</a:t>
            </a:r>
            <a:r>
              <a:rPr lang="pt-BR" dirty="0"/>
              <a:t> (3);</a:t>
            </a:r>
            <a:endParaRPr lang="pt-BR" dirty="0">
              <a:solidFill>
                <a:schemeClr val="bg1">
                  <a:lumMod val="65000"/>
                </a:schemeClr>
              </a:solidFill>
            </a:endParaRPr>
          </a:p>
          <a:p>
            <a:pPr indent="457200"/>
            <a:r>
              <a:rPr lang="pt-BR" dirty="0" err="1"/>
              <a:t>National</a:t>
            </a:r>
            <a:r>
              <a:rPr lang="pt-BR" dirty="0"/>
              <a:t>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Singapore, </a:t>
            </a:r>
            <a:r>
              <a:rPr lang="pt-BR" dirty="0">
                <a:solidFill>
                  <a:srgbClr val="0033CC"/>
                </a:solidFill>
              </a:rPr>
              <a:t>Singapura</a:t>
            </a:r>
            <a:r>
              <a:rPr lang="pt-BR" dirty="0"/>
              <a:t> (2);</a:t>
            </a:r>
          </a:p>
          <a:p>
            <a:pPr indent="457200"/>
            <a:r>
              <a:rPr lang="pt-BR" dirty="0" err="1"/>
              <a:t>Lund</a:t>
            </a:r>
            <a:r>
              <a:rPr lang="pt-BR" dirty="0"/>
              <a:t> </a:t>
            </a:r>
            <a:r>
              <a:rPr lang="pt-BR" dirty="0" err="1"/>
              <a:t>University</a:t>
            </a:r>
            <a:r>
              <a:rPr lang="pt-BR" dirty="0"/>
              <a:t>, </a:t>
            </a:r>
            <a:r>
              <a:rPr lang="pt-BR" dirty="0">
                <a:solidFill>
                  <a:srgbClr val="0033CC"/>
                </a:solidFill>
              </a:rPr>
              <a:t>Suécia</a:t>
            </a:r>
            <a:r>
              <a:rPr lang="pt-BR" dirty="0"/>
              <a:t> (2);</a:t>
            </a:r>
            <a:endParaRPr lang="en-US" dirty="0"/>
          </a:p>
          <a:p>
            <a:pPr indent="457200"/>
            <a:r>
              <a:rPr lang="en-US" dirty="0"/>
              <a:t>POLIMI, </a:t>
            </a:r>
            <a:r>
              <a:rPr lang="en-US" dirty="0" err="1">
                <a:solidFill>
                  <a:srgbClr val="0033CC"/>
                </a:solidFill>
              </a:rPr>
              <a:t>Itália</a:t>
            </a:r>
            <a:r>
              <a:rPr lang="en-US" dirty="0"/>
              <a:t> (6)</a:t>
            </a:r>
          </a:p>
          <a:p>
            <a:pPr indent="457200"/>
            <a:r>
              <a:rPr lang="en-US" dirty="0"/>
              <a:t>POLITO, </a:t>
            </a:r>
            <a:r>
              <a:rPr lang="en-US" dirty="0" err="1">
                <a:solidFill>
                  <a:srgbClr val="0033CC"/>
                </a:solidFill>
              </a:rPr>
              <a:t>Itália</a:t>
            </a:r>
            <a:r>
              <a:rPr lang="en-US" dirty="0"/>
              <a:t> (10)</a:t>
            </a:r>
          </a:p>
          <a:p>
            <a:pPr indent="457200"/>
            <a:r>
              <a:rPr lang="en-US" dirty="0"/>
              <a:t>BME, </a:t>
            </a:r>
            <a:r>
              <a:rPr lang="en-US" dirty="0" err="1">
                <a:solidFill>
                  <a:srgbClr val="0033CC"/>
                </a:solidFill>
              </a:rPr>
              <a:t>Hungria</a:t>
            </a:r>
            <a:r>
              <a:rPr lang="en-US" dirty="0"/>
              <a:t> (5)</a:t>
            </a:r>
          </a:p>
          <a:p>
            <a:pPr indent="457200"/>
            <a:r>
              <a:rPr lang="en-US" dirty="0"/>
              <a:t>Shibaura, </a:t>
            </a:r>
            <a:r>
              <a:rPr lang="en-US" dirty="0" err="1">
                <a:solidFill>
                  <a:srgbClr val="0033CC"/>
                </a:solidFill>
              </a:rPr>
              <a:t>Japão</a:t>
            </a:r>
            <a:r>
              <a:rPr lang="en-US" dirty="0"/>
              <a:t> (10)</a:t>
            </a:r>
          </a:p>
          <a:p>
            <a:pPr indent="457200"/>
            <a:r>
              <a:rPr lang="en-US" dirty="0"/>
              <a:t>IST, </a:t>
            </a:r>
            <a:r>
              <a:rPr lang="en-US" dirty="0">
                <a:solidFill>
                  <a:srgbClr val="0033CC"/>
                </a:solidFill>
              </a:rPr>
              <a:t>Portugal</a:t>
            </a:r>
            <a:r>
              <a:rPr lang="en-US" dirty="0"/>
              <a:t> (22)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9367FC3-E8B4-476F-B956-BB48243724D0}"/>
              </a:ext>
            </a:extLst>
          </p:cNvPr>
          <p:cNvSpPr txBox="1"/>
          <p:nvPr/>
        </p:nvSpPr>
        <p:spPr>
          <a:xfrm>
            <a:off x="457200" y="5877272"/>
            <a:ext cx="7200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/>
            <a:r>
              <a:rPr lang="pt-BR" sz="2800" dirty="0" err="1">
                <a:solidFill>
                  <a:schemeClr val="bg1">
                    <a:lumMod val="65000"/>
                  </a:schemeClr>
                </a:solidFill>
              </a:rPr>
              <a:t>University</a:t>
            </a:r>
            <a:r>
              <a:rPr lang="pt-BR" sz="2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BR" sz="2800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pt-BR" sz="2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BR" sz="2800" dirty="0" err="1">
                <a:solidFill>
                  <a:schemeClr val="bg1">
                    <a:lumMod val="65000"/>
                  </a:schemeClr>
                </a:solidFill>
              </a:rPr>
              <a:t>Twente</a:t>
            </a:r>
            <a:r>
              <a:rPr lang="pt-BR" sz="2800" dirty="0">
                <a:solidFill>
                  <a:schemeClr val="bg1">
                    <a:lumMod val="65000"/>
                  </a:schemeClr>
                </a:solidFill>
              </a:rPr>
              <a:t>, Holanda (3) (???)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CD4CCD-E790-4AEE-B13F-FEFA1C60EDDF}"/>
              </a:ext>
            </a:extLst>
          </p:cNvPr>
          <p:cNvSpPr txBox="1"/>
          <p:nvPr/>
        </p:nvSpPr>
        <p:spPr>
          <a:xfrm>
            <a:off x="5580112" y="4005064"/>
            <a:ext cx="2979470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3200" dirty="0"/>
              <a:t>60 vagas (28,4%)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680993B-BABE-482F-BF0A-F11D1B0275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707841"/>
              </p:ext>
            </p:extLst>
          </p:nvPr>
        </p:nvGraphicFramePr>
        <p:xfrm>
          <a:off x="179512" y="476672"/>
          <a:ext cx="2808313" cy="5320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2941">
                  <a:extLst>
                    <a:ext uri="{9D8B030D-6E8A-4147-A177-3AD203B41FA5}">
                      <a16:colId xmlns:a16="http://schemas.microsoft.com/office/drawing/2014/main" val="2238223413"/>
                    </a:ext>
                  </a:extLst>
                </a:gridCol>
                <a:gridCol w="1366711">
                  <a:extLst>
                    <a:ext uri="{9D8B030D-6E8A-4147-A177-3AD203B41FA5}">
                      <a16:colId xmlns:a16="http://schemas.microsoft.com/office/drawing/2014/main" val="528701115"/>
                    </a:ext>
                  </a:extLst>
                </a:gridCol>
                <a:gridCol w="898661">
                  <a:extLst>
                    <a:ext uri="{9D8B030D-6E8A-4147-A177-3AD203B41FA5}">
                      <a16:colId xmlns:a16="http://schemas.microsoft.com/office/drawing/2014/main" val="131293702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464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País</a:t>
                      </a:r>
                      <a:endParaRPr lang="pt-BR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1a opção</a:t>
                      </a:r>
                      <a:endParaRPr lang="pt-BR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3123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POLIMI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4851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Brit</a:t>
                      </a:r>
                      <a:r>
                        <a:rPr lang="pt-B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4002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6756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1479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12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Aachen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28143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Florida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06377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08217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UPC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81971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Lund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90946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Ponts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83347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Strathclyde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11773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Budapest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19574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TUDa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64954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Shibaura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19760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48429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UPM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19550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UPV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32948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Grenoble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8945051"/>
                  </a:ext>
                </a:extLst>
              </a:tr>
            </a:tbl>
          </a:graphicData>
        </a:graphic>
      </p:graphicFrame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978E147A-B85C-494B-98E7-ADA6E3B41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802490"/>
              </p:ext>
            </p:extLst>
          </p:nvPr>
        </p:nvGraphicFramePr>
        <p:xfrm>
          <a:off x="3275855" y="491007"/>
          <a:ext cx="2664297" cy="57259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822">
                  <a:extLst>
                    <a:ext uri="{9D8B030D-6E8A-4147-A177-3AD203B41FA5}">
                      <a16:colId xmlns:a16="http://schemas.microsoft.com/office/drawing/2014/main" val="1525882703"/>
                    </a:ext>
                  </a:extLst>
                </a:gridCol>
                <a:gridCol w="1465364">
                  <a:extLst>
                    <a:ext uri="{9D8B030D-6E8A-4147-A177-3AD203B41FA5}">
                      <a16:colId xmlns:a16="http://schemas.microsoft.com/office/drawing/2014/main" val="4148458278"/>
                    </a:ext>
                  </a:extLst>
                </a:gridCol>
                <a:gridCol w="999111">
                  <a:extLst>
                    <a:ext uri="{9D8B030D-6E8A-4147-A177-3AD203B41FA5}">
                      <a16:colId xmlns:a16="http://schemas.microsoft.com/office/drawing/2014/main" val="3180981169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464238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País</a:t>
                      </a:r>
                      <a:endParaRPr lang="pt-BR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 opção</a:t>
                      </a:r>
                      <a:endParaRPr lang="pt-BR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643137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1114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Brit</a:t>
                      </a:r>
                      <a:r>
                        <a:rPr lang="pt-B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25055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60537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9539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POLIMI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13362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Florida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755803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TUDa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610757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Twente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78769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Aachen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602097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790724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UPC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016743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Lund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76506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Newcastle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396973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Strathclyde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519146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UPM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970575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UPV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377685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FEUP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879336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 Nantes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3652844"/>
                  </a:ext>
                </a:extLst>
              </a:tr>
            </a:tbl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E192C69C-E468-4E8B-A214-0438ADBE7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43562"/>
              </p:ext>
            </p:extLst>
          </p:nvPr>
        </p:nvGraphicFramePr>
        <p:xfrm>
          <a:off x="6228184" y="476672"/>
          <a:ext cx="2664297" cy="5320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438991025"/>
                    </a:ext>
                  </a:extLst>
                </a:gridCol>
                <a:gridCol w="1523690">
                  <a:extLst>
                    <a:ext uri="{9D8B030D-6E8A-4147-A177-3AD203B41FA5}">
                      <a16:colId xmlns:a16="http://schemas.microsoft.com/office/drawing/2014/main" val="1986196501"/>
                    </a:ext>
                  </a:extLst>
                </a:gridCol>
                <a:gridCol w="852575">
                  <a:extLst>
                    <a:ext uri="{9D8B030D-6E8A-4147-A177-3AD203B41FA5}">
                      <a16:colId xmlns:a16="http://schemas.microsoft.com/office/drawing/2014/main" val="80384124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95782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País</a:t>
                      </a:r>
                      <a:endParaRPr lang="pt-BR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3a opção</a:t>
                      </a:r>
                      <a:endParaRPr lang="pt-BR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8699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7759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UPM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4476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Strathclyde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4137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Brit</a:t>
                      </a:r>
                      <a:r>
                        <a:rPr lang="pt-B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767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Lund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4255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UPV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57072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FEUP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36312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69062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97040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Newcastle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08861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POLIMI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82638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Florida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6046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TUDa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23353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Aachen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07644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Budapest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90850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06033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Aalto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02691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Nürnberg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57205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PUC Chile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2058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8115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FF0000"/>
                </a:solidFill>
              </a:rPr>
              <a:t>2017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039224" y="908720"/>
            <a:ext cx="4485523" cy="584775"/>
          </a:xfrm>
          <a:prstGeom prst="rect">
            <a:avLst/>
          </a:prstGeom>
          <a:solidFill>
            <a:srgbClr val="66FF33"/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69</a:t>
            </a:r>
            <a:r>
              <a:rPr lang="pt-BR" sz="3200" dirty="0"/>
              <a:t> Obtiveram a 1ª. Opção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039224" y="1556792"/>
            <a:ext cx="448552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24</a:t>
            </a:r>
            <a:r>
              <a:rPr lang="pt-BR" sz="3200" dirty="0"/>
              <a:t> Obtiveram a 2ª. Opção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046917" y="2276872"/>
            <a:ext cx="448552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16</a:t>
            </a:r>
            <a:r>
              <a:rPr lang="pt-BR" sz="3200" dirty="0"/>
              <a:t> Obtiveram a 3ª. Opção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067944" y="3060249"/>
            <a:ext cx="427713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7</a:t>
            </a:r>
            <a:r>
              <a:rPr lang="pt-BR" sz="3200" dirty="0"/>
              <a:t> Obtiveram a 4ª. Opção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7438885-42DD-4917-A0EB-5CEE55746D49}"/>
              </a:ext>
            </a:extLst>
          </p:cNvPr>
          <p:cNvSpPr txBox="1"/>
          <p:nvPr/>
        </p:nvSpPr>
        <p:spPr>
          <a:xfrm>
            <a:off x="4067944" y="5724545"/>
            <a:ext cx="37403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14</a:t>
            </a:r>
            <a:r>
              <a:rPr lang="pt-BR" sz="3200" dirty="0"/>
              <a:t> ficaram sem vagas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AD88027-D61F-4C93-82EC-941920839E35}"/>
              </a:ext>
            </a:extLst>
          </p:cNvPr>
          <p:cNvSpPr txBox="1"/>
          <p:nvPr/>
        </p:nvSpPr>
        <p:spPr>
          <a:xfrm>
            <a:off x="4039224" y="5220489"/>
            <a:ext cx="2209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4</a:t>
            </a:r>
            <a:r>
              <a:rPr lang="pt-BR" sz="3200" dirty="0"/>
              <a:t> desistiram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4452927B-FD10-426E-9D6D-AEE54CF06A35}"/>
              </a:ext>
            </a:extLst>
          </p:cNvPr>
          <p:cNvSpPr txBox="1"/>
          <p:nvPr/>
        </p:nvSpPr>
        <p:spPr>
          <a:xfrm>
            <a:off x="4067944" y="3852337"/>
            <a:ext cx="427713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9</a:t>
            </a:r>
            <a:r>
              <a:rPr lang="pt-BR" sz="3200" dirty="0"/>
              <a:t> Obtiveram a 5ª. Opção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F73D548-5F48-402B-A83F-A12FBCEC878F}"/>
              </a:ext>
            </a:extLst>
          </p:cNvPr>
          <p:cNvSpPr txBox="1"/>
          <p:nvPr/>
        </p:nvSpPr>
        <p:spPr>
          <a:xfrm>
            <a:off x="457200" y="1021447"/>
            <a:ext cx="3038204" cy="20005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800" b="1" i="1" dirty="0"/>
              <a:t>Edital:</a:t>
            </a:r>
            <a:endParaRPr lang="pt-BR" sz="3600" b="1" i="1" dirty="0"/>
          </a:p>
          <a:p>
            <a:r>
              <a:rPr lang="pt-BR" sz="3200" b="1" dirty="0"/>
              <a:t>298 Vagas</a:t>
            </a:r>
          </a:p>
          <a:p>
            <a:r>
              <a:rPr lang="pt-BR" sz="3200" dirty="0"/>
              <a:t>67 Universidades</a:t>
            </a:r>
          </a:p>
          <a:p>
            <a:r>
              <a:rPr lang="pt-BR" sz="3200" dirty="0"/>
              <a:t>27 países</a:t>
            </a:r>
          </a:p>
        </p:txBody>
      </p:sp>
    </p:spTree>
    <p:extLst>
      <p:ext uri="{BB962C8B-B14F-4D97-AF65-F5344CB8AC3E}">
        <p14:creationId xmlns:p14="http://schemas.microsoft.com/office/powerpoint/2010/main" val="212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/>
      <p:bldP spid="11" grpId="0"/>
      <p:bldP spid="1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FF0000"/>
                </a:solidFill>
              </a:rPr>
              <a:t>2018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95536" y="1222881"/>
            <a:ext cx="3038204" cy="2062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800" b="1" i="1" dirty="0"/>
              <a:t>Edital:</a:t>
            </a:r>
          </a:p>
          <a:p>
            <a:r>
              <a:rPr lang="pt-BR" sz="3200" b="1" dirty="0"/>
              <a:t>239 Vagas</a:t>
            </a:r>
          </a:p>
          <a:p>
            <a:r>
              <a:rPr lang="pt-BR" sz="3200" dirty="0"/>
              <a:t>40 Universidades</a:t>
            </a:r>
          </a:p>
          <a:p>
            <a:r>
              <a:rPr lang="pt-BR" sz="3200" dirty="0"/>
              <a:t>20 países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039224" y="908720"/>
            <a:ext cx="47866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153</a:t>
            </a:r>
            <a:r>
              <a:rPr lang="pt-BR" sz="3200" dirty="0"/>
              <a:t> Inscritos</a:t>
            </a:r>
          </a:p>
          <a:p>
            <a:r>
              <a:rPr lang="pt-BR" sz="3200" b="1" dirty="0"/>
              <a:t>137</a:t>
            </a:r>
            <a:r>
              <a:rPr lang="pt-BR" sz="3200" dirty="0"/>
              <a:t> Aprovados na 1ª. Etapa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098151" y="1908121"/>
            <a:ext cx="4786695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118</a:t>
            </a:r>
            <a:r>
              <a:rPr lang="pt-BR" sz="3200" dirty="0"/>
              <a:t> Aprovados na 2ª. Etapa</a:t>
            </a:r>
          </a:p>
          <a:p>
            <a:r>
              <a:rPr lang="pt-BR" sz="3200" dirty="0"/>
              <a:t>16 ficaram sem vagas</a:t>
            </a:r>
          </a:p>
          <a:p>
            <a:r>
              <a:rPr lang="pt-BR" sz="3200" dirty="0"/>
              <a:t>3 desistiram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4E4BD24C-DF66-44BA-BEE9-ADDD8D21037A}"/>
              </a:ext>
            </a:extLst>
          </p:cNvPr>
          <p:cNvGrpSpPr/>
          <p:nvPr/>
        </p:nvGrpSpPr>
        <p:grpSpPr>
          <a:xfrm>
            <a:off x="268434" y="3717032"/>
            <a:ext cx="3744487" cy="2750916"/>
            <a:chOff x="268434" y="3974660"/>
            <a:chExt cx="3744487" cy="2750916"/>
          </a:xfrm>
        </p:grpSpPr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682EA3C4-870C-4715-86AD-1D2E85DE2E44}"/>
                </a:ext>
              </a:extLst>
            </p:cNvPr>
            <p:cNvSpPr txBox="1"/>
            <p:nvPr/>
          </p:nvSpPr>
          <p:spPr>
            <a:xfrm>
              <a:off x="268434" y="4478807"/>
              <a:ext cx="3744487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>
                  <a:solidFill>
                    <a:srgbClr val="FF0000"/>
                  </a:solidFill>
                </a:rPr>
                <a:t>105</a:t>
              </a:r>
              <a:r>
                <a:rPr lang="pt-BR" sz="2800" dirty="0"/>
                <a:t> Colocaram 5 opções</a:t>
              </a:r>
            </a:p>
            <a:p>
              <a:r>
                <a:rPr lang="pt-BR" sz="2800" b="1" dirty="0"/>
                <a:t>11 </a:t>
              </a:r>
              <a:r>
                <a:rPr lang="pt-BR" sz="2800" dirty="0"/>
                <a:t>Colocaram 4 opções</a:t>
              </a:r>
            </a:p>
            <a:p>
              <a:r>
                <a:rPr lang="pt-BR" sz="2800" b="1" dirty="0"/>
                <a:t>18</a:t>
              </a:r>
              <a:r>
                <a:rPr lang="pt-BR" sz="2800" dirty="0"/>
                <a:t> Colocaram 3 opções</a:t>
              </a:r>
            </a:p>
            <a:p>
              <a:r>
                <a:rPr lang="pt-BR" sz="2800" b="1" dirty="0"/>
                <a:t>13</a:t>
              </a:r>
              <a:r>
                <a:rPr lang="pt-BR" sz="2800" dirty="0"/>
                <a:t> Colocaram 2 opções</a:t>
              </a:r>
            </a:p>
            <a:p>
              <a:r>
                <a:rPr lang="pt-BR" sz="2800" b="1" dirty="0">
                  <a:solidFill>
                    <a:srgbClr val="FF0000"/>
                  </a:solidFill>
                </a:rPr>
                <a:t>6</a:t>
              </a:r>
              <a:r>
                <a:rPr lang="pt-BR" sz="2800" dirty="0"/>
                <a:t> Colocaram 1 opção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F4842682-D9B3-4256-A695-F80C099E27EC}"/>
                </a:ext>
              </a:extLst>
            </p:cNvPr>
            <p:cNvSpPr txBox="1"/>
            <p:nvPr/>
          </p:nvSpPr>
          <p:spPr>
            <a:xfrm>
              <a:off x="268434" y="3974660"/>
              <a:ext cx="28517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Entre os 153 inscritos</a:t>
              </a:r>
            </a:p>
          </p:txBody>
        </p: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0BD2EABD-AA97-46CB-8EDB-89AC9D0ADB6A}"/>
              </a:ext>
            </a:extLst>
          </p:cNvPr>
          <p:cNvGrpSpPr/>
          <p:nvPr/>
        </p:nvGrpSpPr>
        <p:grpSpPr>
          <a:xfrm>
            <a:off x="4443340" y="3743827"/>
            <a:ext cx="4606326" cy="3016211"/>
            <a:chOff x="4443340" y="3743827"/>
            <a:chExt cx="4606326" cy="3016211"/>
          </a:xfrm>
        </p:grpSpPr>
        <p:sp>
          <p:nvSpPr>
            <p:cNvPr id="6" name="CaixaDeTexto 5"/>
            <p:cNvSpPr txBox="1"/>
            <p:nvPr/>
          </p:nvSpPr>
          <p:spPr>
            <a:xfrm>
              <a:off x="4468732" y="4205493"/>
              <a:ext cx="4045531" cy="25545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200" b="1" dirty="0">
                  <a:solidFill>
                    <a:srgbClr val="FF0000"/>
                  </a:solidFill>
                </a:rPr>
                <a:t>94</a:t>
              </a:r>
              <a:r>
                <a:rPr lang="pt-BR" sz="3200" dirty="0"/>
                <a:t> Colocaram 5 opções</a:t>
              </a:r>
            </a:p>
            <a:p>
              <a:r>
                <a:rPr lang="pt-BR" sz="3200" b="1" dirty="0"/>
                <a:t>11 </a:t>
              </a:r>
              <a:r>
                <a:rPr lang="pt-BR" sz="3200" dirty="0"/>
                <a:t>Colocaram 4 opções</a:t>
              </a:r>
            </a:p>
            <a:p>
              <a:r>
                <a:rPr lang="pt-BR" sz="3200" b="1" dirty="0"/>
                <a:t>16</a:t>
              </a:r>
              <a:r>
                <a:rPr lang="pt-BR" sz="3200" dirty="0"/>
                <a:t> Colocaram 3 opções</a:t>
              </a:r>
            </a:p>
            <a:p>
              <a:r>
                <a:rPr lang="pt-BR" sz="3200" b="1" dirty="0"/>
                <a:t>10</a:t>
              </a:r>
              <a:r>
                <a:rPr lang="pt-BR" sz="3200" dirty="0"/>
                <a:t> Colocaram 2 opções</a:t>
              </a:r>
            </a:p>
            <a:p>
              <a:r>
                <a:rPr lang="pt-BR" sz="3200" b="1" dirty="0">
                  <a:solidFill>
                    <a:srgbClr val="FF0000"/>
                  </a:solidFill>
                </a:rPr>
                <a:t>6</a:t>
              </a:r>
              <a:r>
                <a:rPr lang="pt-BR" sz="3200" dirty="0"/>
                <a:t> Colocaram 1 opção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CD7098BA-BDF1-485C-AE2D-A25097066F1F}"/>
                </a:ext>
              </a:extLst>
            </p:cNvPr>
            <p:cNvSpPr txBox="1"/>
            <p:nvPr/>
          </p:nvSpPr>
          <p:spPr>
            <a:xfrm>
              <a:off x="4443340" y="3743827"/>
              <a:ext cx="46063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Entre os 137 aprovados na 1ª Etapa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451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FF0000"/>
                </a:solidFill>
              </a:rPr>
              <a:t>2018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039224" y="908720"/>
            <a:ext cx="47866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153</a:t>
            </a:r>
            <a:r>
              <a:rPr lang="pt-BR" sz="3200" dirty="0"/>
              <a:t> Inscritos</a:t>
            </a:r>
          </a:p>
          <a:p>
            <a:r>
              <a:rPr lang="pt-BR" sz="3200" b="1" dirty="0"/>
              <a:t>137</a:t>
            </a:r>
            <a:r>
              <a:rPr lang="pt-BR" sz="3200" dirty="0"/>
              <a:t> Aprovados na 1ª. Etapa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098151" y="1908121"/>
            <a:ext cx="4786695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118</a:t>
            </a:r>
            <a:r>
              <a:rPr lang="pt-BR" sz="3200" dirty="0"/>
              <a:t> Aprovados na 2ª. Etapa</a:t>
            </a:r>
          </a:p>
          <a:p>
            <a:r>
              <a:rPr lang="pt-BR" sz="3200" b="1" dirty="0">
                <a:solidFill>
                  <a:srgbClr val="0033CC"/>
                </a:solidFill>
              </a:rPr>
              <a:t>16 ficaram sem vagas</a:t>
            </a:r>
          </a:p>
          <a:p>
            <a:r>
              <a:rPr lang="pt-BR" sz="3200" dirty="0"/>
              <a:t>3 desistiram</a:t>
            </a: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0BD2EABD-AA97-46CB-8EDB-89AC9D0ADB6A}"/>
              </a:ext>
            </a:extLst>
          </p:cNvPr>
          <p:cNvGrpSpPr/>
          <p:nvPr/>
        </p:nvGrpSpPr>
        <p:grpSpPr>
          <a:xfrm>
            <a:off x="440001" y="3639222"/>
            <a:ext cx="3404394" cy="2708435"/>
            <a:chOff x="4443340" y="3743827"/>
            <a:chExt cx="3404394" cy="2708435"/>
          </a:xfrm>
        </p:grpSpPr>
        <p:sp>
          <p:nvSpPr>
            <p:cNvPr id="6" name="CaixaDeTexto 5"/>
            <p:cNvSpPr txBox="1"/>
            <p:nvPr/>
          </p:nvSpPr>
          <p:spPr>
            <a:xfrm>
              <a:off x="4468732" y="4205493"/>
              <a:ext cx="3379002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/>
                <a:t>9</a:t>
              </a:r>
              <a:r>
                <a:rPr lang="pt-BR" sz="2800" dirty="0"/>
                <a:t> Colocaram 5 opções</a:t>
              </a:r>
            </a:p>
            <a:p>
              <a:r>
                <a:rPr lang="pt-BR" sz="2800" b="1" dirty="0"/>
                <a:t>2 </a:t>
              </a:r>
              <a:r>
                <a:rPr lang="pt-BR" sz="2800" dirty="0"/>
                <a:t>Colocaram 4 opções</a:t>
              </a:r>
            </a:p>
            <a:p>
              <a:r>
                <a:rPr lang="pt-BR" sz="2800" b="1" dirty="0"/>
                <a:t>0</a:t>
              </a:r>
              <a:r>
                <a:rPr lang="pt-BR" sz="2800" dirty="0"/>
                <a:t> Colocaram 3 opções</a:t>
              </a:r>
            </a:p>
            <a:p>
              <a:r>
                <a:rPr lang="pt-BR" sz="2800" b="1" dirty="0"/>
                <a:t>4</a:t>
              </a:r>
              <a:r>
                <a:rPr lang="pt-BR" sz="2800" dirty="0"/>
                <a:t> Colocaram 2 opções</a:t>
              </a:r>
            </a:p>
            <a:p>
              <a:r>
                <a:rPr lang="pt-BR" sz="2800" b="1" dirty="0"/>
                <a:t>1</a:t>
              </a:r>
              <a:r>
                <a:rPr lang="pt-BR" sz="2800" dirty="0"/>
                <a:t> Colocaram 1 opção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CD7098BA-BDF1-485C-AE2D-A25097066F1F}"/>
                </a:ext>
              </a:extLst>
            </p:cNvPr>
            <p:cNvSpPr txBox="1"/>
            <p:nvPr/>
          </p:nvSpPr>
          <p:spPr>
            <a:xfrm>
              <a:off x="4443340" y="3743827"/>
              <a:ext cx="30171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dirty="0">
                  <a:solidFill>
                    <a:srgbClr val="0033CC"/>
                  </a:solidFill>
                </a:rPr>
                <a:t>Entre os 16 SEM vagas</a:t>
              </a:r>
            </a:p>
          </p:txBody>
        </p:sp>
      </p:grp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2524BFA-6D42-4699-8393-0212E01D22ED}"/>
              </a:ext>
            </a:extLst>
          </p:cNvPr>
          <p:cNvSpPr txBox="1"/>
          <p:nvPr/>
        </p:nvSpPr>
        <p:spPr>
          <a:xfrm>
            <a:off x="4572000" y="4062841"/>
            <a:ext cx="4065865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0033CC"/>
                </a:solidFill>
              </a:rPr>
              <a:t>11 KU </a:t>
            </a:r>
            <a:r>
              <a:rPr lang="pt-BR" sz="2400" dirty="0" err="1">
                <a:solidFill>
                  <a:srgbClr val="0033CC"/>
                </a:solidFill>
              </a:rPr>
              <a:t>Leuven</a:t>
            </a:r>
            <a:r>
              <a:rPr lang="pt-BR" sz="2400" dirty="0">
                <a:solidFill>
                  <a:srgbClr val="0033CC"/>
                </a:solidFill>
              </a:rPr>
              <a:t>     10 POLITO</a:t>
            </a:r>
          </a:p>
          <a:p>
            <a:r>
              <a:rPr lang="pt-BR" sz="2400" dirty="0">
                <a:solidFill>
                  <a:srgbClr val="0033CC"/>
                </a:solidFill>
              </a:rPr>
              <a:t>8 POLIMI              6 </a:t>
            </a:r>
            <a:r>
              <a:rPr lang="pt-BR" sz="2400" dirty="0" err="1">
                <a:solidFill>
                  <a:srgbClr val="0033CC"/>
                </a:solidFill>
              </a:rPr>
              <a:t>Twente</a:t>
            </a:r>
            <a:endParaRPr lang="pt-BR" sz="2400" dirty="0">
              <a:solidFill>
                <a:srgbClr val="0033CC"/>
              </a:solidFill>
            </a:endParaRPr>
          </a:p>
          <a:p>
            <a:r>
              <a:rPr lang="pt-BR" sz="2400" dirty="0">
                <a:solidFill>
                  <a:srgbClr val="0033CC"/>
                </a:solidFill>
              </a:rPr>
              <a:t>5 </a:t>
            </a:r>
            <a:r>
              <a:rPr lang="pt-BR" sz="2400" dirty="0" err="1">
                <a:solidFill>
                  <a:srgbClr val="0033CC"/>
                </a:solidFill>
              </a:rPr>
              <a:t>Lund</a:t>
            </a:r>
            <a:r>
              <a:rPr lang="pt-BR" sz="2400" dirty="0">
                <a:solidFill>
                  <a:srgbClr val="0033CC"/>
                </a:solidFill>
              </a:rPr>
              <a:t>                   5 UPM</a:t>
            </a:r>
          </a:p>
          <a:p>
            <a:r>
              <a:rPr lang="pt-BR" sz="2400" dirty="0">
                <a:solidFill>
                  <a:srgbClr val="0033CC"/>
                </a:solidFill>
              </a:rPr>
              <a:t>5 IST                      5 FEUP </a:t>
            </a:r>
          </a:p>
          <a:p>
            <a:r>
              <a:rPr lang="pt-BR" sz="2400" dirty="0">
                <a:solidFill>
                  <a:srgbClr val="0033CC"/>
                </a:solidFill>
              </a:rPr>
              <a:t>4 Singapura          2 </a:t>
            </a:r>
            <a:r>
              <a:rPr lang="pt-BR" sz="2400" dirty="0" err="1">
                <a:solidFill>
                  <a:srgbClr val="0033CC"/>
                </a:solidFill>
              </a:rPr>
              <a:t>Strathyclite</a:t>
            </a:r>
            <a:endParaRPr lang="pt-BR" sz="2400" dirty="0">
              <a:solidFill>
                <a:srgbClr val="0033CC"/>
              </a:solidFill>
            </a:endParaRPr>
          </a:p>
          <a:p>
            <a:r>
              <a:rPr lang="pt-BR" sz="2400" dirty="0">
                <a:solidFill>
                  <a:srgbClr val="0033CC"/>
                </a:solidFill>
              </a:rPr>
              <a:t>1 </a:t>
            </a:r>
            <a:r>
              <a:rPr lang="pt-BR" sz="2400" dirty="0" err="1">
                <a:solidFill>
                  <a:srgbClr val="0033CC"/>
                </a:solidFill>
              </a:rPr>
              <a:t>Shibaura</a:t>
            </a:r>
            <a:r>
              <a:rPr lang="pt-BR" sz="2400" dirty="0">
                <a:solidFill>
                  <a:srgbClr val="0033CC"/>
                </a:solidFill>
              </a:rPr>
              <a:t>            1 </a:t>
            </a:r>
            <a:r>
              <a:rPr lang="pt-BR" sz="2400" dirty="0" err="1">
                <a:solidFill>
                  <a:srgbClr val="0033CC"/>
                </a:solidFill>
              </a:rPr>
              <a:t>Aalto</a:t>
            </a:r>
            <a:endParaRPr lang="pt-BR" sz="2400" dirty="0">
              <a:solidFill>
                <a:srgbClr val="0033CC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ECABBA0-7ECC-4373-8BC0-A2F07D2E19A0}"/>
              </a:ext>
            </a:extLst>
          </p:cNvPr>
          <p:cNvSpPr txBox="1"/>
          <p:nvPr/>
        </p:nvSpPr>
        <p:spPr>
          <a:xfrm>
            <a:off x="2765798" y="6424308"/>
            <a:ext cx="2546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0033CC"/>
                </a:solidFill>
              </a:rPr>
              <a:t>Total de 62 opções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78D6107-EE5A-4C43-803A-590D09F4E757}"/>
              </a:ext>
            </a:extLst>
          </p:cNvPr>
          <p:cNvSpPr txBox="1"/>
          <p:nvPr/>
        </p:nvSpPr>
        <p:spPr>
          <a:xfrm>
            <a:off x="395536" y="1222881"/>
            <a:ext cx="3038204" cy="2062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800" b="1" i="1" dirty="0"/>
              <a:t>Edital:</a:t>
            </a:r>
          </a:p>
          <a:p>
            <a:r>
              <a:rPr lang="pt-BR" sz="3200" b="1" dirty="0"/>
              <a:t>239 Vagas</a:t>
            </a:r>
          </a:p>
          <a:p>
            <a:r>
              <a:rPr lang="pt-BR" sz="3200" dirty="0"/>
              <a:t>40 Universidades</a:t>
            </a:r>
          </a:p>
          <a:p>
            <a:r>
              <a:rPr lang="pt-BR" sz="3200" dirty="0"/>
              <a:t>20 países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77897235-BB3D-46B7-B5FF-B79395E5D687}"/>
              </a:ext>
            </a:extLst>
          </p:cNvPr>
          <p:cNvSpPr txBox="1"/>
          <p:nvPr/>
        </p:nvSpPr>
        <p:spPr>
          <a:xfrm>
            <a:off x="4860032" y="3639221"/>
            <a:ext cx="3017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0033CC"/>
                </a:solidFill>
              </a:rPr>
              <a:t>Entre os 16 SEM vagas</a:t>
            </a:r>
          </a:p>
        </p:txBody>
      </p:sp>
    </p:spTree>
    <p:extLst>
      <p:ext uri="{BB962C8B-B14F-4D97-AF65-F5344CB8AC3E}">
        <p14:creationId xmlns:p14="http://schemas.microsoft.com/office/powerpoint/2010/main" val="278742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FF0000"/>
                </a:solidFill>
              </a:rPr>
              <a:t>2018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039224" y="908720"/>
            <a:ext cx="47866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153</a:t>
            </a:r>
            <a:r>
              <a:rPr lang="pt-BR" sz="3200" dirty="0"/>
              <a:t> Inscritos</a:t>
            </a:r>
          </a:p>
          <a:p>
            <a:r>
              <a:rPr lang="pt-BR" sz="3200" b="1" dirty="0"/>
              <a:t>137</a:t>
            </a:r>
            <a:r>
              <a:rPr lang="pt-BR" sz="3200" dirty="0"/>
              <a:t> Aprovados na 1ª. Etapa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098151" y="1908121"/>
            <a:ext cx="4871975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118</a:t>
            </a:r>
            <a:r>
              <a:rPr lang="pt-BR" sz="3200" dirty="0"/>
              <a:t> </a:t>
            </a:r>
            <a:r>
              <a:rPr lang="pt-BR" sz="3200" b="1" dirty="0">
                <a:solidFill>
                  <a:srgbClr val="FF0000"/>
                </a:solidFill>
              </a:rPr>
              <a:t>Aprovados na 2ª. Etapa</a:t>
            </a:r>
          </a:p>
          <a:p>
            <a:r>
              <a:rPr lang="pt-BR" sz="3200" dirty="0"/>
              <a:t>16 ficaram sem vagas</a:t>
            </a:r>
          </a:p>
          <a:p>
            <a:r>
              <a:rPr lang="pt-BR" sz="3200" dirty="0"/>
              <a:t>3 desistiram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4E4BD24C-DF66-44BA-BEE9-ADDD8D21037A}"/>
              </a:ext>
            </a:extLst>
          </p:cNvPr>
          <p:cNvGrpSpPr/>
          <p:nvPr/>
        </p:nvGrpSpPr>
        <p:grpSpPr>
          <a:xfrm>
            <a:off x="323528" y="3743095"/>
            <a:ext cx="3561744" cy="2750916"/>
            <a:chOff x="268434" y="3974660"/>
            <a:chExt cx="3561744" cy="2750916"/>
          </a:xfrm>
        </p:grpSpPr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682EA3C4-870C-4715-86AD-1D2E85DE2E44}"/>
                </a:ext>
              </a:extLst>
            </p:cNvPr>
            <p:cNvSpPr txBox="1"/>
            <p:nvPr/>
          </p:nvSpPr>
          <p:spPr>
            <a:xfrm>
              <a:off x="268434" y="4478807"/>
              <a:ext cx="3561744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>
                  <a:solidFill>
                    <a:srgbClr val="FF0000"/>
                  </a:solidFill>
                </a:rPr>
                <a:t>52</a:t>
              </a:r>
              <a:r>
                <a:rPr lang="pt-BR" sz="2800" dirty="0"/>
                <a:t> Colocaram 5 opções</a:t>
              </a:r>
            </a:p>
            <a:p>
              <a:r>
                <a:rPr lang="pt-BR" sz="2800" b="1" dirty="0"/>
                <a:t>5 </a:t>
              </a:r>
              <a:r>
                <a:rPr lang="pt-BR" sz="2800" dirty="0"/>
                <a:t>Colocaram 4 opções</a:t>
              </a:r>
            </a:p>
            <a:p>
              <a:r>
                <a:rPr lang="pt-BR" sz="2800" b="1" dirty="0"/>
                <a:t>11</a:t>
              </a:r>
              <a:r>
                <a:rPr lang="pt-BR" sz="2800" dirty="0"/>
                <a:t> Colocaram 3 opções</a:t>
              </a:r>
            </a:p>
            <a:p>
              <a:r>
                <a:rPr lang="pt-BR" sz="2800" b="1" dirty="0"/>
                <a:t>5</a:t>
              </a:r>
              <a:r>
                <a:rPr lang="pt-BR" sz="2800" dirty="0"/>
                <a:t> Colocaram 2 opções</a:t>
              </a:r>
            </a:p>
            <a:p>
              <a:r>
                <a:rPr lang="pt-BR" sz="2800" b="1" dirty="0">
                  <a:solidFill>
                    <a:srgbClr val="FF0000"/>
                  </a:solidFill>
                </a:rPr>
                <a:t>4</a:t>
              </a:r>
              <a:r>
                <a:rPr lang="pt-BR" sz="2800" dirty="0"/>
                <a:t> Colocaram 1 opção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F4842682-D9B3-4256-A695-F80C099E27EC}"/>
                </a:ext>
              </a:extLst>
            </p:cNvPr>
            <p:cNvSpPr txBox="1"/>
            <p:nvPr/>
          </p:nvSpPr>
          <p:spPr>
            <a:xfrm>
              <a:off x="268434" y="3974660"/>
              <a:ext cx="3381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Entre os 118 APROVADOS</a:t>
              </a:r>
            </a:p>
          </p:txBody>
        </p:sp>
      </p:grp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AC0ADACD-746B-4A48-80E1-37543D5207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433012"/>
              </p:ext>
            </p:extLst>
          </p:nvPr>
        </p:nvGraphicFramePr>
        <p:xfrm>
          <a:off x="4137906" y="3766945"/>
          <a:ext cx="4865087" cy="2983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980773267"/>
                    </a:ext>
                  </a:extLst>
                </a:gridCol>
                <a:gridCol w="1294088">
                  <a:extLst>
                    <a:ext uri="{9D8B030D-6E8A-4147-A177-3AD203B41FA5}">
                      <a16:colId xmlns:a16="http://schemas.microsoft.com/office/drawing/2014/main" val="428417090"/>
                    </a:ext>
                  </a:extLst>
                </a:gridCol>
                <a:gridCol w="1533237">
                  <a:extLst>
                    <a:ext uri="{9D8B030D-6E8A-4147-A177-3AD203B41FA5}">
                      <a16:colId xmlns:a16="http://schemas.microsoft.com/office/drawing/2014/main" val="4274130517"/>
                    </a:ext>
                  </a:extLst>
                </a:gridCol>
                <a:gridCol w="1605714">
                  <a:extLst>
                    <a:ext uri="{9D8B030D-6E8A-4147-A177-3AD203B41FA5}">
                      <a16:colId xmlns:a16="http://schemas.microsoft.com/office/drawing/2014/main" val="1196985575"/>
                    </a:ext>
                  </a:extLst>
                </a:gridCol>
              </a:tblGrid>
              <a:tr h="457970"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effectLst/>
                        </a:rPr>
                        <a:t>118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u="none" strike="noStrike" dirty="0">
                          <a:effectLst/>
                        </a:rPr>
                        <a:t>100,0%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43021"/>
                  </a:ext>
                </a:extLst>
              </a:tr>
              <a:tr h="436162">
                <a:tc rowSpan="5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Pegaram a </a:t>
                      </a:r>
                    </a:p>
                  </a:txBody>
                  <a:tcPr marL="9525" marR="9525" marT="9525" marB="0" vert="vert27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1a opção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77</a:t>
                      </a:r>
                      <a:endParaRPr lang="pt-BR" sz="3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65,%</a:t>
                      </a:r>
                      <a:endParaRPr lang="pt-BR" sz="2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063716"/>
                  </a:ext>
                </a:extLst>
              </a:tr>
              <a:tr h="436162">
                <a:tc vMerge="1"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2a opção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u="none" strike="noStrike" dirty="0">
                          <a:effectLst/>
                        </a:rPr>
                        <a:t>17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</a:rPr>
                        <a:t>14,4%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6151107"/>
                  </a:ext>
                </a:extLst>
              </a:tr>
              <a:tr h="436162">
                <a:tc vMerge="1"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3a opção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u="none" strike="noStrike" dirty="0">
                          <a:effectLst/>
                        </a:rPr>
                        <a:t>14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</a:rPr>
                        <a:t>11,9%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57230"/>
                  </a:ext>
                </a:extLst>
              </a:tr>
              <a:tr h="436162">
                <a:tc vMerge="1"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4a </a:t>
                      </a:r>
                      <a:r>
                        <a:rPr lang="pt-BR" sz="2000" b="1" u="none" strike="noStrike" dirty="0" err="1">
                          <a:effectLst/>
                        </a:rPr>
                        <a:t>opçao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u="none" strike="noStrike">
                          <a:effectLst/>
                        </a:rPr>
                        <a:t>6</a:t>
                      </a:r>
                      <a:endParaRPr lang="pt-BR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</a:rPr>
                        <a:t>5,1%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5481600"/>
                  </a:ext>
                </a:extLst>
              </a:tr>
              <a:tr h="436162">
                <a:tc vMerge="1"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5a opção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</a:rPr>
                        <a:t>3,4%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2545445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8DDF764C-5558-490A-A842-B76CFB89AC22}"/>
              </a:ext>
            </a:extLst>
          </p:cNvPr>
          <p:cNvSpPr txBox="1"/>
          <p:nvPr/>
        </p:nvSpPr>
        <p:spPr>
          <a:xfrm>
            <a:off x="395536" y="1222881"/>
            <a:ext cx="3038204" cy="2062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800" b="1" i="1" dirty="0"/>
              <a:t>Edital:</a:t>
            </a:r>
          </a:p>
          <a:p>
            <a:r>
              <a:rPr lang="pt-BR" sz="3200" b="1" dirty="0"/>
              <a:t>239 Vagas</a:t>
            </a:r>
          </a:p>
          <a:p>
            <a:r>
              <a:rPr lang="pt-BR" sz="3200" dirty="0"/>
              <a:t>40 Universidades</a:t>
            </a:r>
          </a:p>
          <a:p>
            <a:r>
              <a:rPr lang="pt-BR" sz="3200" dirty="0"/>
              <a:t>20 países</a:t>
            </a:r>
          </a:p>
        </p:txBody>
      </p:sp>
    </p:spTree>
    <p:extLst>
      <p:ext uri="{BB962C8B-B14F-4D97-AF65-F5344CB8AC3E}">
        <p14:creationId xmlns:p14="http://schemas.microsoft.com/office/powerpoint/2010/main" val="101768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3681C078-A7C6-4A1E-AAA1-F1E6D892AA95}"/>
              </a:ext>
            </a:extLst>
          </p:cNvPr>
          <p:cNvGraphicFramePr>
            <a:graphicFrameLocks noGrp="1"/>
          </p:cNvGraphicFramePr>
          <p:nvPr/>
        </p:nvGraphicFramePr>
        <p:xfrm>
          <a:off x="251520" y="44624"/>
          <a:ext cx="8784976" cy="66967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3435">
                  <a:extLst>
                    <a:ext uri="{9D8B030D-6E8A-4147-A177-3AD203B41FA5}">
                      <a16:colId xmlns:a16="http://schemas.microsoft.com/office/drawing/2014/main" val="2126732074"/>
                    </a:ext>
                  </a:extLst>
                </a:gridCol>
                <a:gridCol w="1046060">
                  <a:extLst>
                    <a:ext uri="{9D8B030D-6E8A-4147-A177-3AD203B41FA5}">
                      <a16:colId xmlns:a16="http://schemas.microsoft.com/office/drawing/2014/main" val="910729364"/>
                    </a:ext>
                  </a:extLst>
                </a:gridCol>
                <a:gridCol w="594881">
                  <a:extLst>
                    <a:ext uri="{9D8B030D-6E8A-4147-A177-3AD203B41FA5}">
                      <a16:colId xmlns:a16="http://schemas.microsoft.com/office/drawing/2014/main" val="366607257"/>
                    </a:ext>
                  </a:extLst>
                </a:gridCol>
                <a:gridCol w="1056540">
                  <a:extLst>
                    <a:ext uri="{9D8B030D-6E8A-4147-A177-3AD203B41FA5}">
                      <a16:colId xmlns:a16="http://schemas.microsoft.com/office/drawing/2014/main" val="3275981725"/>
                    </a:ext>
                  </a:extLst>
                </a:gridCol>
                <a:gridCol w="1007318">
                  <a:extLst>
                    <a:ext uri="{9D8B030D-6E8A-4147-A177-3AD203B41FA5}">
                      <a16:colId xmlns:a16="http://schemas.microsoft.com/office/drawing/2014/main" val="3752339766"/>
                    </a:ext>
                  </a:extLst>
                </a:gridCol>
                <a:gridCol w="832975">
                  <a:extLst>
                    <a:ext uri="{9D8B030D-6E8A-4147-A177-3AD203B41FA5}">
                      <a16:colId xmlns:a16="http://schemas.microsoft.com/office/drawing/2014/main" val="3386582875"/>
                    </a:ext>
                  </a:extLst>
                </a:gridCol>
                <a:gridCol w="799075">
                  <a:extLst>
                    <a:ext uri="{9D8B030D-6E8A-4147-A177-3AD203B41FA5}">
                      <a16:colId xmlns:a16="http://schemas.microsoft.com/office/drawing/2014/main" val="1690639277"/>
                    </a:ext>
                  </a:extLst>
                </a:gridCol>
                <a:gridCol w="832975">
                  <a:extLst>
                    <a:ext uri="{9D8B030D-6E8A-4147-A177-3AD203B41FA5}">
                      <a16:colId xmlns:a16="http://schemas.microsoft.com/office/drawing/2014/main" val="2413277186"/>
                    </a:ext>
                  </a:extLst>
                </a:gridCol>
                <a:gridCol w="871717">
                  <a:extLst>
                    <a:ext uri="{9D8B030D-6E8A-4147-A177-3AD203B41FA5}">
                      <a16:colId xmlns:a16="http://schemas.microsoft.com/office/drawing/2014/main" val="3804227549"/>
                    </a:ext>
                  </a:extLst>
                </a:gridCol>
              </a:tblGrid>
              <a:tr h="3495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2018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583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137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132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121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1151871414"/>
                  </a:ext>
                </a:extLst>
              </a:tr>
              <a:tr h="37595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Universidade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Vagas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Cand/vaga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Total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1a opção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2a opção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3a. Opção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4a. Opção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5a. Opção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1615776461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err="1">
                          <a:effectLst/>
                        </a:rPr>
                        <a:t>Twente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13,3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40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</a:t>
                      </a:r>
                      <a:endParaRPr lang="pt-BR" sz="14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776947142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err="1">
                          <a:effectLst/>
                        </a:rPr>
                        <a:t>Lund</a:t>
                      </a:r>
                      <a:r>
                        <a:rPr lang="pt-BR" sz="1800" u="none" strike="noStrike" dirty="0">
                          <a:effectLst/>
                        </a:rPr>
                        <a:t>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11,0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22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2662530586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POLIMI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8,0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48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248019792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err="1">
                          <a:effectLst/>
                        </a:rPr>
                        <a:t>Ku</a:t>
                      </a:r>
                      <a:r>
                        <a:rPr lang="pt-BR" sz="1800" u="none" strike="noStrike" dirty="0">
                          <a:effectLst/>
                        </a:rPr>
                        <a:t> </a:t>
                      </a:r>
                      <a:r>
                        <a:rPr lang="pt-BR" sz="1800" u="none" strike="noStrike" dirty="0" err="1">
                          <a:effectLst/>
                        </a:rPr>
                        <a:t>Leuven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6,7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67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</a:t>
                      </a:r>
                      <a:endParaRPr lang="pt-BR" sz="14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3999229953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POLITO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6,0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60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421924104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err="1">
                          <a:effectLst/>
                        </a:rPr>
                        <a:t>Aalto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5,7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17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2053784841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Singapura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5,6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28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1861343798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err="1">
                          <a:effectLst/>
                        </a:rPr>
                        <a:t>Strathclyde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5,0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20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297513952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Bremen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4,5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9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2030965732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Ponts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9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387959375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UC </a:t>
                      </a:r>
                      <a:r>
                        <a:rPr lang="pt-BR" sz="1800" u="none" strike="noStrike" dirty="0" err="1">
                          <a:effectLst/>
                        </a:rPr>
                        <a:t>Louvain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7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92807649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EC Nantes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3,3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10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2466853351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FEUP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2,9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52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3656909252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UPM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2,8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39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2846356935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IST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50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153482119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err="1">
                          <a:effectLst/>
                        </a:rPr>
                        <a:t>Waterford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5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2681603740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Darmstadt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20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596310235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err="1">
                          <a:effectLst/>
                        </a:rPr>
                        <a:t>Shibaura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20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1052485894"/>
                  </a:ext>
                </a:extLst>
              </a:tr>
              <a:tr h="281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EC Marseille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6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1509665451"/>
                  </a:ext>
                </a:extLst>
              </a:tr>
              <a:tr h="315313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Mines Nancy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6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3254285615"/>
                  </a:ext>
                </a:extLst>
              </a:tr>
              <a:tr h="315313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 err="1">
                          <a:effectLst/>
                        </a:rPr>
                        <a:t>Chimie</a:t>
                      </a:r>
                      <a:r>
                        <a:rPr lang="pt-BR" sz="2000" u="none" strike="noStrike" dirty="0">
                          <a:effectLst/>
                        </a:rPr>
                        <a:t> Lille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4</a:t>
                      </a:r>
                      <a:endParaRPr lang="pt-BR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3598801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41324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EE71BBB-6664-4DA8-B621-99D413361601}"/>
              </a:ext>
            </a:extLst>
          </p:cNvPr>
          <p:cNvGraphicFramePr>
            <a:graphicFrameLocks noGrp="1"/>
          </p:cNvGraphicFramePr>
          <p:nvPr/>
        </p:nvGraphicFramePr>
        <p:xfrm>
          <a:off x="251520" y="188640"/>
          <a:ext cx="8784976" cy="6242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3435">
                  <a:extLst>
                    <a:ext uri="{9D8B030D-6E8A-4147-A177-3AD203B41FA5}">
                      <a16:colId xmlns:a16="http://schemas.microsoft.com/office/drawing/2014/main" val="2126732074"/>
                    </a:ext>
                  </a:extLst>
                </a:gridCol>
                <a:gridCol w="1046060">
                  <a:extLst>
                    <a:ext uri="{9D8B030D-6E8A-4147-A177-3AD203B41FA5}">
                      <a16:colId xmlns:a16="http://schemas.microsoft.com/office/drawing/2014/main" val="910729364"/>
                    </a:ext>
                  </a:extLst>
                </a:gridCol>
                <a:gridCol w="678003">
                  <a:extLst>
                    <a:ext uri="{9D8B030D-6E8A-4147-A177-3AD203B41FA5}">
                      <a16:colId xmlns:a16="http://schemas.microsoft.com/office/drawing/2014/main" val="366607257"/>
                    </a:ext>
                  </a:extLst>
                </a:gridCol>
                <a:gridCol w="973418">
                  <a:extLst>
                    <a:ext uri="{9D8B030D-6E8A-4147-A177-3AD203B41FA5}">
                      <a16:colId xmlns:a16="http://schemas.microsoft.com/office/drawing/2014/main" val="3275981725"/>
                    </a:ext>
                  </a:extLst>
                </a:gridCol>
                <a:gridCol w="1007318">
                  <a:extLst>
                    <a:ext uri="{9D8B030D-6E8A-4147-A177-3AD203B41FA5}">
                      <a16:colId xmlns:a16="http://schemas.microsoft.com/office/drawing/2014/main" val="3752339766"/>
                    </a:ext>
                  </a:extLst>
                </a:gridCol>
                <a:gridCol w="832975">
                  <a:extLst>
                    <a:ext uri="{9D8B030D-6E8A-4147-A177-3AD203B41FA5}">
                      <a16:colId xmlns:a16="http://schemas.microsoft.com/office/drawing/2014/main" val="3386582875"/>
                    </a:ext>
                  </a:extLst>
                </a:gridCol>
                <a:gridCol w="799075">
                  <a:extLst>
                    <a:ext uri="{9D8B030D-6E8A-4147-A177-3AD203B41FA5}">
                      <a16:colId xmlns:a16="http://schemas.microsoft.com/office/drawing/2014/main" val="1690639277"/>
                    </a:ext>
                  </a:extLst>
                </a:gridCol>
                <a:gridCol w="832975">
                  <a:extLst>
                    <a:ext uri="{9D8B030D-6E8A-4147-A177-3AD203B41FA5}">
                      <a16:colId xmlns:a16="http://schemas.microsoft.com/office/drawing/2014/main" val="2413277186"/>
                    </a:ext>
                  </a:extLst>
                </a:gridCol>
                <a:gridCol w="871717">
                  <a:extLst>
                    <a:ext uri="{9D8B030D-6E8A-4147-A177-3AD203B41FA5}">
                      <a16:colId xmlns:a16="http://schemas.microsoft.com/office/drawing/2014/main" val="3804227549"/>
                    </a:ext>
                  </a:extLst>
                </a:gridCol>
              </a:tblGrid>
              <a:tr h="19851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2018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583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137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132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121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103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1151871414"/>
                  </a:ext>
                </a:extLst>
              </a:tr>
              <a:tr h="33479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Universidade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Vagas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Cand/vaga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Total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1a opção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2a opção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3a. Opção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4a. Opção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5a. Opção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1615776461"/>
                  </a:ext>
                </a:extLst>
              </a:tr>
              <a:tr h="1894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UPM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39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2846356935"/>
                  </a:ext>
                </a:extLst>
              </a:tr>
              <a:tr h="1894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IST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153482119"/>
                  </a:ext>
                </a:extLst>
              </a:tr>
              <a:tr h="1894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err="1">
                          <a:effectLst/>
                        </a:rPr>
                        <a:t>Waterford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2681603740"/>
                  </a:ext>
                </a:extLst>
              </a:tr>
              <a:tr h="1894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Darmstadt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596310235"/>
                  </a:ext>
                </a:extLst>
              </a:tr>
              <a:tr h="1894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err="1">
                          <a:effectLst/>
                        </a:rPr>
                        <a:t>Shibaura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1052485894"/>
                  </a:ext>
                </a:extLst>
              </a:tr>
              <a:tr h="1894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EC Marseille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1509665451"/>
                  </a:ext>
                </a:extLst>
              </a:tr>
              <a:tr h="18942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Mines Nancy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3254285615"/>
                  </a:ext>
                </a:extLst>
              </a:tr>
              <a:tr h="18942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 err="1">
                          <a:effectLst/>
                        </a:rPr>
                        <a:t>Chimie</a:t>
                      </a:r>
                      <a:r>
                        <a:rPr lang="pt-BR" sz="1600" u="none" strike="noStrike" dirty="0">
                          <a:effectLst/>
                        </a:rPr>
                        <a:t> Lille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3598801356"/>
                  </a:ext>
                </a:extLst>
              </a:tr>
              <a:tr h="37113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FAU – Erlangen-Nürnberg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597742161"/>
                  </a:ext>
                </a:extLst>
              </a:tr>
              <a:tr h="18942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 err="1">
                          <a:effectLst/>
                        </a:rPr>
                        <a:t>Univ</a:t>
                      </a:r>
                      <a:r>
                        <a:rPr lang="pt-BR" sz="1600" u="none" strike="noStrike" dirty="0">
                          <a:effectLst/>
                        </a:rPr>
                        <a:t> Nantes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3162816173"/>
                  </a:ext>
                </a:extLst>
              </a:tr>
              <a:tr h="18942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 err="1">
                          <a:effectLst/>
                        </a:rPr>
                        <a:t>Ville</a:t>
                      </a:r>
                      <a:r>
                        <a:rPr lang="pt-BR" sz="1600" u="none" strike="noStrike" dirty="0">
                          <a:effectLst/>
                        </a:rPr>
                        <a:t> de Paris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800323731"/>
                  </a:ext>
                </a:extLst>
              </a:tr>
              <a:tr h="30389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Aachen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2863253721"/>
                  </a:ext>
                </a:extLst>
              </a:tr>
              <a:tr h="27931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UTF Santa Maria Chile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0,9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3817841145"/>
                  </a:ext>
                </a:extLst>
              </a:tr>
              <a:tr h="18942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PUC Peru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0,8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3903867535"/>
                  </a:ext>
                </a:extLst>
              </a:tr>
              <a:tr h="18942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East China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1785481640"/>
                  </a:ext>
                </a:extLst>
              </a:tr>
              <a:tr h="37113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 err="1">
                          <a:effectLst/>
                        </a:rPr>
                        <a:t>Nac</a:t>
                      </a:r>
                      <a:r>
                        <a:rPr lang="pt-BR" sz="1600" u="none" strike="noStrike" dirty="0">
                          <a:effectLst/>
                        </a:rPr>
                        <a:t> de Engenharia Lima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2063245791"/>
                  </a:ext>
                </a:extLst>
              </a:tr>
              <a:tr h="18942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Los Andes - Bogotá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0,3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1" marR="6471" marT="6471" marB="0" anchor="b"/>
                </a:tc>
                <a:extLst>
                  <a:ext uri="{0D108BD9-81ED-4DB2-BD59-A6C34878D82A}">
                    <a16:rowId xmlns:a16="http://schemas.microsoft.com/office/drawing/2014/main" val="3994772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1683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019"/>
            <a:ext cx="8229600" cy="49006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FF0000"/>
                </a:solidFill>
              </a:rPr>
              <a:t>2019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95536" y="1222881"/>
            <a:ext cx="3038204" cy="20005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800" b="1" i="1" dirty="0"/>
              <a:t>Edital:</a:t>
            </a:r>
          </a:p>
          <a:p>
            <a:r>
              <a:rPr lang="pt-BR" sz="3200" b="1" dirty="0"/>
              <a:t>214 Vagas</a:t>
            </a:r>
          </a:p>
          <a:p>
            <a:r>
              <a:rPr lang="pt-BR" sz="3200" dirty="0"/>
              <a:t>35 Universidades</a:t>
            </a:r>
          </a:p>
          <a:p>
            <a:r>
              <a:rPr lang="pt-BR" sz="3200" dirty="0"/>
              <a:t>19 países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098148" y="1045342"/>
            <a:ext cx="47866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204</a:t>
            </a:r>
            <a:r>
              <a:rPr lang="pt-BR" sz="3200" dirty="0"/>
              <a:t> Inscritos</a:t>
            </a:r>
          </a:p>
          <a:p>
            <a:r>
              <a:rPr lang="pt-BR" sz="3200" b="1" dirty="0"/>
              <a:t>142</a:t>
            </a:r>
            <a:r>
              <a:rPr lang="pt-BR" sz="3200" dirty="0"/>
              <a:t> Aprovados na 1ª. Etapa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098149" y="2122561"/>
            <a:ext cx="4786695" cy="107721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124</a:t>
            </a:r>
            <a:r>
              <a:rPr lang="pt-BR" sz="3200" dirty="0"/>
              <a:t> Aprovados na 2ª. Etapa</a:t>
            </a:r>
          </a:p>
          <a:p>
            <a:r>
              <a:rPr lang="pt-BR" sz="3200" b="1" dirty="0">
                <a:solidFill>
                  <a:srgbClr val="0033CC"/>
                </a:solidFill>
              </a:rPr>
              <a:t>18 ficaram sem vagas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4E4BD24C-DF66-44BA-BEE9-ADDD8D21037A}"/>
              </a:ext>
            </a:extLst>
          </p:cNvPr>
          <p:cNvGrpSpPr/>
          <p:nvPr/>
        </p:nvGrpSpPr>
        <p:grpSpPr>
          <a:xfrm>
            <a:off x="268434" y="3717032"/>
            <a:ext cx="3744487" cy="2750916"/>
            <a:chOff x="268434" y="3974660"/>
            <a:chExt cx="3744487" cy="2750916"/>
          </a:xfrm>
        </p:grpSpPr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682EA3C4-870C-4715-86AD-1D2E85DE2E44}"/>
                </a:ext>
              </a:extLst>
            </p:cNvPr>
            <p:cNvSpPr txBox="1"/>
            <p:nvPr/>
          </p:nvSpPr>
          <p:spPr>
            <a:xfrm>
              <a:off x="268434" y="4478807"/>
              <a:ext cx="3744487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/>
                <a:t>118</a:t>
              </a:r>
              <a:r>
                <a:rPr lang="pt-BR" sz="2800" dirty="0"/>
                <a:t> Colocaram 5 opções</a:t>
              </a:r>
            </a:p>
            <a:p>
              <a:r>
                <a:rPr lang="pt-BR" sz="2800" b="1" dirty="0"/>
                <a:t>26 </a:t>
              </a:r>
              <a:r>
                <a:rPr lang="pt-BR" sz="2800" dirty="0"/>
                <a:t>Colocaram 4 opções</a:t>
              </a:r>
            </a:p>
            <a:p>
              <a:r>
                <a:rPr lang="pt-BR" sz="2800" b="1" dirty="0"/>
                <a:t>27</a:t>
              </a:r>
              <a:r>
                <a:rPr lang="pt-BR" sz="2800" dirty="0"/>
                <a:t> Colocaram 3 opções</a:t>
              </a:r>
            </a:p>
            <a:p>
              <a:r>
                <a:rPr lang="pt-BR" sz="2800" b="1" dirty="0"/>
                <a:t>15</a:t>
              </a:r>
              <a:r>
                <a:rPr lang="pt-BR" sz="2800" dirty="0"/>
                <a:t> Colocaram 2 opções</a:t>
              </a:r>
            </a:p>
            <a:p>
              <a:r>
                <a:rPr lang="pt-BR" sz="2800" b="1" dirty="0"/>
                <a:t>4</a:t>
              </a:r>
              <a:r>
                <a:rPr lang="pt-BR" sz="2800" dirty="0"/>
                <a:t> Colocaram 1 opção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F4842682-D9B3-4256-A695-F80C099E27EC}"/>
                </a:ext>
              </a:extLst>
            </p:cNvPr>
            <p:cNvSpPr txBox="1"/>
            <p:nvPr/>
          </p:nvSpPr>
          <p:spPr>
            <a:xfrm>
              <a:off x="268434" y="3974660"/>
              <a:ext cx="28517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Entre os 204 inscritos</a:t>
              </a:r>
            </a:p>
          </p:txBody>
        </p: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0BD2EABD-AA97-46CB-8EDB-89AC9D0ADB6A}"/>
              </a:ext>
            </a:extLst>
          </p:cNvPr>
          <p:cNvGrpSpPr/>
          <p:nvPr/>
        </p:nvGrpSpPr>
        <p:grpSpPr>
          <a:xfrm>
            <a:off x="4443340" y="3743827"/>
            <a:ext cx="4606326" cy="3016211"/>
            <a:chOff x="4443340" y="3743827"/>
            <a:chExt cx="4606326" cy="3016211"/>
          </a:xfrm>
        </p:grpSpPr>
        <p:sp>
          <p:nvSpPr>
            <p:cNvPr id="6" name="CaixaDeTexto 5"/>
            <p:cNvSpPr txBox="1"/>
            <p:nvPr/>
          </p:nvSpPr>
          <p:spPr>
            <a:xfrm>
              <a:off x="4468732" y="4205493"/>
              <a:ext cx="4045531" cy="25545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200" b="1" dirty="0"/>
                <a:t>83</a:t>
              </a:r>
              <a:r>
                <a:rPr lang="pt-BR" sz="3200" dirty="0"/>
                <a:t> Colocaram 5 opções</a:t>
              </a:r>
            </a:p>
            <a:p>
              <a:r>
                <a:rPr lang="pt-BR" sz="3200" b="1" dirty="0"/>
                <a:t>16 </a:t>
              </a:r>
              <a:r>
                <a:rPr lang="pt-BR" sz="3200" dirty="0"/>
                <a:t>Colocaram 4 opções</a:t>
              </a:r>
            </a:p>
            <a:p>
              <a:r>
                <a:rPr lang="pt-BR" sz="3200" b="1" dirty="0"/>
                <a:t>19</a:t>
              </a:r>
              <a:r>
                <a:rPr lang="pt-BR" sz="3200" dirty="0"/>
                <a:t> Colocaram 3 opções</a:t>
              </a:r>
            </a:p>
            <a:p>
              <a:r>
                <a:rPr lang="pt-BR" sz="3200" b="1" dirty="0"/>
                <a:t>2</a:t>
              </a:r>
              <a:r>
                <a:rPr lang="pt-BR" sz="3200" dirty="0"/>
                <a:t> Colocaram 2 opções</a:t>
              </a:r>
            </a:p>
            <a:p>
              <a:r>
                <a:rPr lang="pt-BR" sz="3200" b="1" dirty="0"/>
                <a:t>4 </a:t>
              </a:r>
              <a:r>
                <a:rPr lang="pt-BR" sz="3200" dirty="0"/>
                <a:t>Colocaram 1 opção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CD7098BA-BDF1-485C-AE2D-A25097066F1F}"/>
                </a:ext>
              </a:extLst>
            </p:cNvPr>
            <p:cNvSpPr txBox="1"/>
            <p:nvPr/>
          </p:nvSpPr>
          <p:spPr>
            <a:xfrm>
              <a:off x="4443340" y="3743827"/>
              <a:ext cx="46063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Entre os 142 aprovados na 1ª Etapa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339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FF0000"/>
                </a:solidFill>
              </a:rPr>
              <a:t>2019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039224" y="1136357"/>
            <a:ext cx="47866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204</a:t>
            </a:r>
            <a:r>
              <a:rPr lang="pt-BR" sz="3200" dirty="0"/>
              <a:t> Inscritos</a:t>
            </a:r>
          </a:p>
          <a:p>
            <a:r>
              <a:rPr lang="pt-BR" sz="3200" b="1" dirty="0"/>
              <a:t>142</a:t>
            </a:r>
            <a:r>
              <a:rPr lang="pt-BR" sz="3200" dirty="0"/>
              <a:t> Aprovados na 1ª. Etapa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098151" y="2135758"/>
            <a:ext cx="4786695" cy="107721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124</a:t>
            </a:r>
            <a:r>
              <a:rPr lang="pt-BR" sz="3200" dirty="0"/>
              <a:t> Aprovados na 2ª. Etapa</a:t>
            </a:r>
          </a:p>
          <a:p>
            <a:r>
              <a:rPr lang="pt-BR" sz="3200" b="1" dirty="0">
                <a:solidFill>
                  <a:srgbClr val="0033CC"/>
                </a:solidFill>
              </a:rPr>
              <a:t>18 ficaram sem vagas</a:t>
            </a: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0BD2EABD-AA97-46CB-8EDB-89AC9D0ADB6A}"/>
              </a:ext>
            </a:extLst>
          </p:cNvPr>
          <p:cNvGrpSpPr/>
          <p:nvPr/>
        </p:nvGrpSpPr>
        <p:grpSpPr>
          <a:xfrm>
            <a:off x="443103" y="3575896"/>
            <a:ext cx="3401292" cy="2771761"/>
            <a:chOff x="4446442" y="3680501"/>
            <a:chExt cx="3401292" cy="2771761"/>
          </a:xfrm>
        </p:grpSpPr>
        <p:sp>
          <p:nvSpPr>
            <p:cNvPr id="6" name="CaixaDeTexto 5"/>
            <p:cNvSpPr txBox="1"/>
            <p:nvPr/>
          </p:nvSpPr>
          <p:spPr>
            <a:xfrm>
              <a:off x="4468732" y="4205493"/>
              <a:ext cx="3379002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/>
                <a:t>7</a:t>
              </a:r>
              <a:r>
                <a:rPr lang="pt-BR" sz="2800" dirty="0"/>
                <a:t> Colocaram 5 opções</a:t>
              </a:r>
            </a:p>
            <a:p>
              <a:r>
                <a:rPr lang="pt-BR" sz="2800" b="1" dirty="0"/>
                <a:t>2 </a:t>
              </a:r>
              <a:r>
                <a:rPr lang="pt-BR" sz="2800" dirty="0"/>
                <a:t>Colocaram 4 opções</a:t>
              </a:r>
            </a:p>
            <a:p>
              <a:r>
                <a:rPr lang="pt-BR" sz="2800" b="1" dirty="0"/>
                <a:t>3</a:t>
              </a:r>
              <a:r>
                <a:rPr lang="pt-BR" sz="2800" dirty="0"/>
                <a:t> Colocaram 3 opções</a:t>
              </a:r>
            </a:p>
            <a:p>
              <a:r>
                <a:rPr lang="pt-BR" sz="2800" b="1" dirty="0"/>
                <a:t>6</a:t>
              </a:r>
              <a:r>
                <a:rPr lang="pt-BR" sz="2800" dirty="0"/>
                <a:t> Colocaram 2 opções</a:t>
              </a:r>
            </a:p>
            <a:p>
              <a:r>
                <a:rPr lang="pt-BR" sz="2800" b="1" dirty="0"/>
                <a:t>0</a:t>
              </a:r>
              <a:r>
                <a:rPr lang="pt-BR" sz="2800" dirty="0"/>
                <a:t> Colocaram 1 opção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CD7098BA-BDF1-485C-AE2D-A25097066F1F}"/>
                </a:ext>
              </a:extLst>
            </p:cNvPr>
            <p:cNvSpPr txBox="1"/>
            <p:nvPr/>
          </p:nvSpPr>
          <p:spPr>
            <a:xfrm>
              <a:off x="4446442" y="3680501"/>
              <a:ext cx="30171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dirty="0">
                  <a:solidFill>
                    <a:srgbClr val="0033CC"/>
                  </a:solidFill>
                </a:rPr>
                <a:t>Entre os 18 SEM vagas</a:t>
              </a:r>
            </a:p>
          </p:txBody>
        </p:sp>
      </p:grp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2524BFA-6D42-4699-8393-0212E01D22ED}"/>
              </a:ext>
            </a:extLst>
          </p:cNvPr>
          <p:cNvSpPr txBox="1"/>
          <p:nvPr/>
        </p:nvSpPr>
        <p:spPr>
          <a:xfrm>
            <a:off x="4716016" y="4037561"/>
            <a:ext cx="3746877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0033CC"/>
                </a:solidFill>
              </a:rPr>
              <a:t>11 POLIMI	   10 POLITO</a:t>
            </a:r>
          </a:p>
          <a:p>
            <a:r>
              <a:rPr lang="pt-BR" sz="2400" dirty="0">
                <a:solidFill>
                  <a:srgbClr val="0033CC"/>
                </a:solidFill>
              </a:rPr>
              <a:t>10 IST		    7 FEUP</a:t>
            </a:r>
          </a:p>
          <a:p>
            <a:r>
              <a:rPr lang="pt-BR" sz="2400" dirty="0">
                <a:solidFill>
                  <a:srgbClr val="0033CC"/>
                </a:solidFill>
              </a:rPr>
              <a:t>5 AALTO                5 LUND</a:t>
            </a:r>
          </a:p>
          <a:p>
            <a:r>
              <a:rPr lang="pt-BR" sz="2400" dirty="0">
                <a:solidFill>
                  <a:srgbClr val="0033CC"/>
                </a:solidFill>
              </a:rPr>
              <a:t>4 UPM                  4 TWENTE </a:t>
            </a:r>
          </a:p>
          <a:p>
            <a:r>
              <a:rPr lang="pt-BR" sz="2400" dirty="0">
                <a:solidFill>
                  <a:srgbClr val="0033CC"/>
                </a:solidFill>
              </a:rPr>
              <a:t>3 </a:t>
            </a:r>
            <a:r>
              <a:rPr lang="pt-BR" sz="2400" dirty="0" err="1">
                <a:solidFill>
                  <a:srgbClr val="0033CC"/>
                </a:solidFill>
              </a:rPr>
              <a:t>Waterford</a:t>
            </a:r>
            <a:r>
              <a:rPr lang="pt-BR" sz="2400" dirty="0">
                <a:solidFill>
                  <a:srgbClr val="0033CC"/>
                </a:solidFill>
              </a:rPr>
              <a:t>        3 NUS</a:t>
            </a:r>
          </a:p>
          <a:p>
            <a:r>
              <a:rPr lang="pt-BR" sz="2400" dirty="0">
                <a:solidFill>
                  <a:srgbClr val="0033CC"/>
                </a:solidFill>
              </a:rPr>
              <a:t>2 UCL	                1 BME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ECABBA0-7ECC-4373-8BC0-A2F07D2E19A0}"/>
              </a:ext>
            </a:extLst>
          </p:cNvPr>
          <p:cNvSpPr txBox="1"/>
          <p:nvPr/>
        </p:nvSpPr>
        <p:spPr>
          <a:xfrm>
            <a:off x="2920823" y="6347657"/>
            <a:ext cx="2546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0033CC"/>
                </a:solidFill>
              </a:rPr>
              <a:t>Total de 65 opções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96925349-236A-4901-8542-F73272DF9776}"/>
              </a:ext>
            </a:extLst>
          </p:cNvPr>
          <p:cNvSpPr txBox="1"/>
          <p:nvPr/>
        </p:nvSpPr>
        <p:spPr>
          <a:xfrm>
            <a:off x="395536" y="1222881"/>
            <a:ext cx="3038204" cy="20005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800" b="1" i="1" dirty="0"/>
              <a:t>Edital:</a:t>
            </a:r>
          </a:p>
          <a:p>
            <a:r>
              <a:rPr lang="pt-BR" sz="3200" b="1" dirty="0"/>
              <a:t>214 Vagas</a:t>
            </a:r>
          </a:p>
          <a:p>
            <a:r>
              <a:rPr lang="pt-BR" sz="3200" dirty="0"/>
              <a:t>35 Universidades</a:t>
            </a:r>
          </a:p>
          <a:p>
            <a:r>
              <a:rPr lang="pt-BR" sz="3200" dirty="0"/>
              <a:t>19 países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5B9F1C-2AB9-4548-86CA-0235324B52AB}"/>
              </a:ext>
            </a:extLst>
          </p:cNvPr>
          <p:cNvSpPr txBox="1"/>
          <p:nvPr/>
        </p:nvSpPr>
        <p:spPr>
          <a:xfrm>
            <a:off x="4924017" y="3550083"/>
            <a:ext cx="3017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0033CC"/>
                </a:solidFill>
              </a:rPr>
              <a:t>Entre os 18 SEM vagas</a:t>
            </a:r>
          </a:p>
        </p:txBody>
      </p:sp>
    </p:spTree>
    <p:extLst>
      <p:ext uri="{BB962C8B-B14F-4D97-AF65-F5344CB8AC3E}">
        <p14:creationId xmlns:p14="http://schemas.microsoft.com/office/powerpoint/2010/main" val="128691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FF0000"/>
                </a:solidFill>
              </a:rPr>
              <a:t>2019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039224" y="1136357"/>
            <a:ext cx="47866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204</a:t>
            </a:r>
            <a:r>
              <a:rPr lang="pt-BR" sz="3200" dirty="0"/>
              <a:t> Inscritos</a:t>
            </a:r>
          </a:p>
          <a:p>
            <a:r>
              <a:rPr lang="pt-BR" sz="3200" b="1" dirty="0"/>
              <a:t>142</a:t>
            </a:r>
            <a:r>
              <a:rPr lang="pt-BR" sz="3200" dirty="0"/>
              <a:t> Aprovados na 1ª. Etapa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098151" y="2135758"/>
            <a:ext cx="4871975" cy="107721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124</a:t>
            </a:r>
            <a:r>
              <a:rPr lang="pt-BR" sz="3200" dirty="0"/>
              <a:t> </a:t>
            </a:r>
            <a:r>
              <a:rPr lang="pt-BR" sz="3200" b="1" dirty="0">
                <a:solidFill>
                  <a:srgbClr val="FF0000"/>
                </a:solidFill>
              </a:rPr>
              <a:t>Aprovados na 2ª. Etapa</a:t>
            </a:r>
          </a:p>
          <a:p>
            <a:r>
              <a:rPr lang="pt-BR" sz="3200" dirty="0"/>
              <a:t>18 ficaram sem vagas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4E4BD24C-DF66-44BA-BEE9-ADDD8D21037A}"/>
              </a:ext>
            </a:extLst>
          </p:cNvPr>
          <p:cNvGrpSpPr/>
          <p:nvPr/>
        </p:nvGrpSpPr>
        <p:grpSpPr>
          <a:xfrm>
            <a:off x="294737" y="3767494"/>
            <a:ext cx="3561744" cy="2750916"/>
            <a:chOff x="268434" y="3974660"/>
            <a:chExt cx="3561744" cy="2750916"/>
          </a:xfrm>
        </p:grpSpPr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682EA3C4-870C-4715-86AD-1D2E85DE2E44}"/>
                </a:ext>
              </a:extLst>
            </p:cNvPr>
            <p:cNvSpPr txBox="1"/>
            <p:nvPr/>
          </p:nvSpPr>
          <p:spPr>
            <a:xfrm>
              <a:off x="268434" y="4478807"/>
              <a:ext cx="3561744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/>
                <a:t>83</a:t>
              </a:r>
              <a:r>
                <a:rPr lang="pt-BR" sz="2800" dirty="0"/>
                <a:t> Colocaram 5 opções</a:t>
              </a:r>
            </a:p>
            <a:p>
              <a:r>
                <a:rPr lang="pt-BR" sz="2800" b="1" dirty="0"/>
                <a:t>16 </a:t>
              </a:r>
              <a:r>
                <a:rPr lang="pt-BR" sz="2800" dirty="0"/>
                <a:t>Colocaram 4 opções</a:t>
              </a:r>
            </a:p>
            <a:p>
              <a:r>
                <a:rPr lang="pt-BR" sz="2800" b="1" dirty="0"/>
                <a:t>19</a:t>
              </a:r>
              <a:r>
                <a:rPr lang="pt-BR" sz="2800" dirty="0"/>
                <a:t> Colocaram 3 opções</a:t>
              </a:r>
            </a:p>
            <a:p>
              <a:r>
                <a:rPr lang="pt-BR" sz="2800" b="1" dirty="0"/>
                <a:t>2</a:t>
              </a:r>
              <a:r>
                <a:rPr lang="pt-BR" sz="2800" dirty="0"/>
                <a:t> Colocaram 2 opções</a:t>
              </a:r>
            </a:p>
            <a:p>
              <a:r>
                <a:rPr lang="pt-BR" sz="2800" b="1" dirty="0"/>
                <a:t>4</a:t>
              </a:r>
              <a:r>
                <a:rPr lang="pt-BR" sz="2800" dirty="0"/>
                <a:t> Colocaram 1 opção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F4842682-D9B3-4256-A695-F80C099E27EC}"/>
                </a:ext>
              </a:extLst>
            </p:cNvPr>
            <p:cNvSpPr txBox="1"/>
            <p:nvPr/>
          </p:nvSpPr>
          <p:spPr>
            <a:xfrm>
              <a:off x="268434" y="3974660"/>
              <a:ext cx="34510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dirty="0">
                  <a:solidFill>
                    <a:srgbClr val="FF0000"/>
                  </a:solidFill>
                </a:rPr>
                <a:t>Entre os 124 APROVADOS</a:t>
              </a:r>
            </a:p>
          </p:txBody>
        </p:sp>
      </p:grp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75454B6-20AE-4345-A18C-2CFB6AC5247D}"/>
              </a:ext>
            </a:extLst>
          </p:cNvPr>
          <p:cNvSpPr txBox="1"/>
          <p:nvPr/>
        </p:nvSpPr>
        <p:spPr>
          <a:xfrm>
            <a:off x="395536" y="1222881"/>
            <a:ext cx="3038204" cy="20005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800" b="1" i="1" dirty="0"/>
              <a:t>Edital:</a:t>
            </a:r>
          </a:p>
          <a:p>
            <a:r>
              <a:rPr lang="pt-BR" sz="3200" b="1" dirty="0"/>
              <a:t>214 Vagas</a:t>
            </a:r>
          </a:p>
          <a:p>
            <a:r>
              <a:rPr lang="pt-BR" sz="3200" dirty="0"/>
              <a:t>35 Universidades</a:t>
            </a:r>
          </a:p>
          <a:p>
            <a:r>
              <a:rPr lang="pt-BR" sz="3200" dirty="0"/>
              <a:t>19 países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A1D504FA-2F56-4DDE-9049-C39C0FB39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921710"/>
              </p:ext>
            </p:extLst>
          </p:nvPr>
        </p:nvGraphicFramePr>
        <p:xfrm>
          <a:off x="4067944" y="3713063"/>
          <a:ext cx="4865087" cy="2983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980773267"/>
                    </a:ext>
                  </a:extLst>
                </a:gridCol>
                <a:gridCol w="1294088">
                  <a:extLst>
                    <a:ext uri="{9D8B030D-6E8A-4147-A177-3AD203B41FA5}">
                      <a16:colId xmlns:a16="http://schemas.microsoft.com/office/drawing/2014/main" val="428417090"/>
                    </a:ext>
                  </a:extLst>
                </a:gridCol>
                <a:gridCol w="1533237">
                  <a:extLst>
                    <a:ext uri="{9D8B030D-6E8A-4147-A177-3AD203B41FA5}">
                      <a16:colId xmlns:a16="http://schemas.microsoft.com/office/drawing/2014/main" val="4274130517"/>
                    </a:ext>
                  </a:extLst>
                </a:gridCol>
                <a:gridCol w="1605714">
                  <a:extLst>
                    <a:ext uri="{9D8B030D-6E8A-4147-A177-3AD203B41FA5}">
                      <a16:colId xmlns:a16="http://schemas.microsoft.com/office/drawing/2014/main" val="1196985575"/>
                    </a:ext>
                  </a:extLst>
                </a:gridCol>
              </a:tblGrid>
              <a:tr h="457970"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effectLst/>
                        </a:rPr>
                        <a:t>124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effectLst/>
                        </a:rPr>
                        <a:t>100,0%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43021"/>
                  </a:ext>
                </a:extLst>
              </a:tr>
              <a:tr h="436162">
                <a:tc rowSpan="5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Pegaram a </a:t>
                      </a:r>
                    </a:p>
                  </a:txBody>
                  <a:tcPr marL="9525" marR="9525" marT="9525" marB="0" vert="vert27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1a opção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i="0" u="none" strike="noStrike" dirty="0">
                          <a:solidFill>
                            <a:srgbClr val="0033CC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55,6%</a:t>
                      </a:r>
                      <a:endParaRPr lang="pt-BR" sz="2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063716"/>
                  </a:ext>
                </a:extLst>
              </a:tr>
              <a:tr h="436162">
                <a:tc vMerge="1"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2a opção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</a:rPr>
                        <a:t>16,9%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6151107"/>
                  </a:ext>
                </a:extLst>
              </a:tr>
              <a:tr h="436162">
                <a:tc vMerge="1"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3a opção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</a:rPr>
                        <a:t>14,5%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57230"/>
                  </a:ext>
                </a:extLst>
              </a:tr>
              <a:tr h="436162">
                <a:tc vMerge="1"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4a opção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</a:rPr>
                        <a:t>6,5%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5481600"/>
                  </a:ext>
                </a:extLst>
              </a:tr>
              <a:tr h="436162">
                <a:tc vMerge="1"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5a opção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</a:rPr>
                        <a:t>6,5%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2545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86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9836A6-6C46-4468-832A-19F7979BA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Vagas específicas por Cursos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5DB54C5-F22D-430F-8493-E87434F3F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437" y="1417638"/>
            <a:ext cx="82296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dirty="0"/>
              <a:t>Algumas Universidades oferecem </a:t>
            </a:r>
            <a:r>
              <a:rPr lang="pt-BR" sz="4000" dirty="0">
                <a:solidFill>
                  <a:srgbClr val="0033CC"/>
                </a:solidFill>
              </a:rPr>
              <a:t>vagas específicas (82)</a:t>
            </a:r>
            <a:r>
              <a:rPr lang="pt-BR" sz="4000" dirty="0"/>
              <a:t> para cada curso;</a:t>
            </a:r>
          </a:p>
          <a:p>
            <a:pPr lvl="1"/>
            <a:r>
              <a:rPr lang="pt-BR" sz="4400" dirty="0"/>
              <a:t> AACHEM (22)</a:t>
            </a:r>
          </a:p>
          <a:p>
            <a:pPr lvl="1"/>
            <a:r>
              <a:rPr lang="pt-BR" sz="4400" dirty="0"/>
              <a:t> FEUP (24)</a:t>
            </a:r>
          </a:p>
          <a:p>
            <a:pPr lvl="1"/>
            <a:r>
              <a:rPr lang="pt-BR" sz="4400" dirty="0"/>
              <a:t> IST 	(22)</a:t>
            </a:r>
          </a:p>
          <a:p>
            <a:pPr lvl="1"/>
            <a:r>
              <a:rPr lang="pt-BR" sz="4400" dirty="0"/>
              <a:t> UPM  (14)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3083B9E-6A2D-437E-8BD0-B8ADE324D5A0}"/>
              </a:ext>
            </a:extLst>
          </p:cNvPr>
          <p:cNvSpPr txBox="1"/>
          <p:nvPr/>
        </p:nvSpPr>
        <p:spPr>
          <a:xfrm>
            <a:off x="5580112" y="4005064"/>
            <a:ext cx="2668487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3200" dirty="0"/>
              <a:t>82 vagas (39%)</a:t>
            </a:r>
          </a:p>
        </p:txBody>
      </p:sp>
    </p:spTree>
    <p:extLst>
      <p:ext uri="{BB962C8B-B14F-4D97-AF65-F5344CB8AC3E}">
        <p14:creationId xmlns:p14="http://schemas.microsoft.com/office/powerpoint/2010/main" val="30704545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85CF7A79-D7A1-4063-9C4A-BB68711862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495054"/>
              </p:ext>
            </p:extLst>
          </p:nvPr>
        </p:nvGraphicFramePr>
        <p:xfrm>
          <a:off x="719572" y="48258"/>
          <a:ext cx="7704856" cy="68104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5915">
                  <a:extLst>
                    <a:ext uri="{9D8B030D-6E8A-4147-A177-3AD203B41FA5}">
                      <a16:colId xmlns:a16="http://schemas.microsoft.com/office/drawing/2014/main" val="4089667273"/>
                    </a:ext>
                  </a:extLst>
                </a:gridCol>
                <a:gridCol w="674345">
                  <a:extLst>
                    <a:ext uri="{9D8B030D-6E8A-4147-A177-3AD203B41FA5}">
                      <a16:colId xmlns:a16="http://schemas.microsoft.com/office/drawing/2014/main" val="343281622"/>
                    </a:ext>
                  </a:extLst>
                </a:gridCol>
                <a:gridCol w="460560">
                  <a:extLst>
                    <a:ext uri="{9D8B030D-6E8A-4147-A177-3AD203B41FA5}">
                      <a16:colId xmlns:a16="http://schemas.microsoft.com/office/drawing/2014/main" val="1412976333"/>
                    </a:ext>
                  </a:extLst>
                </a:gridCol>
                <a:gridCol w="691568">
                  <a:extLst>
                    <a:ext uri="{9D8B030D-6E8A-4147-A177-3AD203B41FA5}">
                      <a16:colId xmlns:a16="http://schemas.microsoft.com/office/drawing/2014/main" val="251447405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153843677"/>
                    </a:ext>
                  </a:extLst>
                </a:gridCol>
                <a:gridCol w="690694">
                  <a:extLst>
                    <a:ext uri="{9D8B030D-6E8A-4147-A177-3AD203B41FA5}">
                      <a16:colId xmlns:a16="http://schemas.microsoft.com/office/drawing/2014/main" val="3189918080"/>
                    </a:ext>
                  </a:extLst>
                </a:gridCol>
                <a:gridCol w="760073">
                  <a:extLst>
                    <a:ext uri="{9D8B030D-6E8A-4147-A177-3AD203B41FA5}">
                      <a16:colId xmlns:a16="http://schemas.microsoft.com/office/drawing/2014/main" val="2840447810"/>
                    </a:ext>
                  </a:extLst>
                </a:gridCol>
                <a:gridCol w="739250">
                  <a:extLst>
                    <a:ext uri="{9D8B030D-6E8A-4147-A177-3AD203B41FA5}">
                      <a16:colId xmlns:a16="http://schemas.microsoft.com/office/drawing/2014/main" val="3876388780"/>
                    </a:ext>
                  </a:extLst>
                </a:gridCol>
                <a:gridCol w="874605">
                  <a:extLst>
                    <a:ext uri="{9D8B030D-6E8A-4147-A177-3AD203B41FA5}">
                      <a16:colId xmlns:a16="http://schemas.microsoft.com/office/drawing/2014/main" val="2164346450"/>
                    </a:ext>
                  </a:extLst>
                </a:gridCol>
                <a:gridCol w="499774">
                  <a:extLst>
                    <a:ext uri="{9D8B030D-6E8A-4147-A177-3AD203B41FA5}">
                      <a16:colId xmlns:a16="http://schemas.microsoft.com/office/drawing/2014/main" val="2161879350"/>
                    </a:ext>
                  </a:extLst>
                </a:gridCol>
              </a:tblGrid>
              <a:tr h="16372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AE 2019</a:t>
                      </a:r>
                      <a:endParaRPr lang="pt-BR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214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602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142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138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128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107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87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extLst>
                  <a:ext uri="{0D108BD9-81ED-4DB2-BD59-A6C34878D82A}">
                    <a16:rowId xmlns:a16="http://schemas.microsoft.com/office/drawing/2014/main" val="2100575464"/>
                  </a:ext>
                </a:extLst>
              </a:tr>
              <a:tr h="18918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u="none" strike="noStrike" dirty="0">
                          <a:effectLst/>
                        </a:rPr>
                        <a:t>Universidade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u="none" strike="noStrike">
                          <a:effectLst/>
                        </a:rPr>
                        <a:t>País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Vagas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 err="1">
                          <a:effectLst/>
                        </a:rPr>
                        <a:t>Cand</a:t>
                      </a:r>
                      <a:r>
                        <a:rPr lang="pt-BR" sz="1200" u="none" strike="noStrike" dirty="0">
                          <a:effectLst/>
                        </a:rPr>
                        <a:t>/vaga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Total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1a opção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2a opção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3a. Opção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4a. Opção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>
                          <a:effectLst/>
                        </a:rPr>
                        <a:t>5a. Opção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743898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POLIMI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Itália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10,7</a:t>
                      </a:r>
                      <a:endParaRPr lang="pt-BR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64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396322370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POLITO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Itália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10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5,8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>
                          <a:solidFill>
                            <a:srgbClr val="0033CC"/>
                          </a:solidFill>
                          <a:effectLst/>
                        </a:rPr>
                        <a:t>58</a:t>
                      </a:r>
                      <a:endParaRPr lang="pt-BR" sz="13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2909738581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 err="1">
                          <a:effectLst/>
                        </a:rPr>
                        <a:t>Twente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Holanda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15,3</a:t>
                      </a:r>
                      <a:endParaRPr lang="pt-BR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46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51693942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 err="1">
                          <a:effectLst/>
                        </a:rPr>
                        <a:t>Lund</a:t>
                      </a:r>
                      <a:r>
                        <a:rPr lang="pt-BR" sz="1200" b="1" u="none" strike="noStrike" dirty="0">
                          <a:effectLst/>
                        </a:rPr>
                        <a:t>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Suécia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14,0</a:t>
                      </a:r>
                      <a:endParaRPr lang="pt-BR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28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3695941706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NUS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Singapura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4,8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>
                          <a:solidFill>
                            <a:srgbClr val="0033CC"/>
                          </a:solidFill>
                          <a:effectLst/>
                        </a:rPr>
                        <a:t>24</a:t>
                      </a:r>
                      <a:endParaRPr lang="pt-BR" sz="13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3252703156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 err="1">
                          <a:effectLst/>
                        </a:rPr>
                        <a:t>Aalto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Finlândia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7,3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22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2044804816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IST Civil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11,0</a:t>
                      </a:r>
                      <a:endParaRPr lang="pt-BR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22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3039740474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UC </a:t>
                      </a:r>
                      <a:r>
                        <a:rPr lang="pt-BR" sz="1200" b="1" u="none" strike="noStrike" dirty="0" err="1">
                          <a:effectLst/>
                        </a:rPr>
                        <a:t>Louvain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Bélgica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2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10,0</a:t>
                      </a:r>
                      <a:endParaRPr lang="pt-BR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20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737172809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 err="1">
                          <a:effectLst/>
                        </a:rPr>
                        <a:t>Waterford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Irlanda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9,5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19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978967487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 err="1">
                          <a:effectLst/>
                        </a:rPr>
                        <a:t>Shibaura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Japão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1,1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17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3867664414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UPM </a:t>
                      </a:r>
                      <a:r>
                        <a:rPr lang="pt-BR" sz="1200" b="1" u="none" strike="noStrike" dirty="0" err="1">
                          <a:effectLst/>
                        </a:rPr>
                        <a:t>Industriales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Espanha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5,7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>
                          <a:solidFill>
                            <a:srgbClr val="0033CC"/>
                          </a:solidFill>
                          <a:effectLst/>
                        </a:rPr>
                        <a:t>17</a:t>
                      </a:r>
                      <a:endParaRPr lang="pt-BR" sz="13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3756808478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BME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Hungria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4,0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16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extLst>
                  <a:ext uri="{0D108BD9-81ED-4DB2-BD59-A6C34878D82A}">
                    <a16:rowId xmlns:a16="http://schemas.microsoft.com/office/drawing/2014/main" val="2845961081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IST Eletrônica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7,0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14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1483886699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TECNUN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Espanha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1,3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>
                          <a:solidFill>
                            <a:srgbClr val="0033CC"/>
                          </a:solidFill>
                          <a:effectLst/>
                        </a:rPr>
                        <a:t>13</a:t>
                      </a:r>
                      <a:endParaRPr lang="pt-BR" sz="13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1666685044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FEUP - Civil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6,5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13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842446834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>
                          <a:effectLst/>
                        </a:rPr>
                        <a:t>IST Produção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6,5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13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2218721805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Aachen Elétrica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9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1,3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12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3205147767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 err="1">
                          <a:effectLst/>
                        </a:rPr>
                        <a:t>Polytechique</a:t>
                      </a:r>
                      <a:r>
                        <a:rPr lang="pt-BR" sz="1200" b="1" u="none" strike="noStrike" dirty="0">
                          <a:effectLst/>
                        </a:rPr>
                        <a:t> Montreal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Canadá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6,0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12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313328819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UPM </a:t>
                      </a:r>
                      <a:r>
                        <a:rPr lang="pt-BR" sz="1200" b="1" u="none" strike="noStrike" dirty="0" err="1">
                          <a:effectLst/>
                        </a:rPr>
                        <a:t>Caminos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Espanha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6,0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12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625207432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>
                          <a:effectLst/>
                        </a:rPr>
                        <a:t>Darmstadt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11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2848130284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Berlin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3,7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>
                          <a:solidFill>
                            <a:srgbClr val="0033CC"/>
                          </a:solidFill>
                          <a:effectLst/>
                        </a:rPr>
                        <a:t>11</a:t>
                      </a:r>
                      <a:endParaRPr lang="pt-BR" sz="13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2962951673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>
                          <a:effectLst/>
                        </a:rPr>
                        <a:t>CentraleSuperlec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França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9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422429268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Ponts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França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3,0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>
                          <a:solidFill>
                            <a:srgbClr val="0033CC"/>
                          </a:solidFill>
                          <a:effectLst/>
                        </a:rPr>
                        <a:t>9</a:t>
                      </a:r>
                      <a:endParaRPr lang="pt-BR" sz="13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1591340694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FEUP - Elétrica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4,5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9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3487678317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>
                          <a:effectLst/>
                        </a:rPr>
                        <a:t>FEUP - Produção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4,0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>
                          <a:solidFill>
                            <a:srgbClr val="0033CC"/>
                          </a:solidFill>
                          <a:effectLst/>
                        </a:rPr>
                        <a:t>8</a:t>
                      </a:r>
                      <a:endParaRPr lang="pt-BR" sz="13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2306236489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IST Computação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4,0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8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3971745670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IST Mecânica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4,0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8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501628875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 err="1">
                          <a:effectLst/>
                        </a:rPr>
                        <a:t>Arts</a:t>
                      </a:r>
                      <a:r>
                        <a:rPr lang="pt-BR" sz="1200" b="1" u="none" strike="noStrike" dirty="0">
                          <a:effectLst/>
                        </a:rPr>
                        <a:t> et </a:t>
                      </a:r>
                      <a:r>
                        <a:rPr lang="pt-BR" sz="1200" b="1" u="none" strike="noStrike" dirty="0" err="1">
                          <a:effectLst/>
                        </a:rPr>
                        <a:t>Metiers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França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6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3488063349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Bremen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3,0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6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2252070009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Aachen Mecânica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5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1742356861"/>
                  </a:ext>
                </a:extLst>
              </a:tr>
              <a:tr h="13461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b="1" u="none" strike="noStrike" dirty="0">
                          <a:effectLst/>
                        </a:rPr>
                        <a:t>ENSTA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 dirty="0">
                          <a:effectLst/>
                        </a:rPr>
                        <a:t>França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5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38" marR="3638" marT="3638" marB="0" anchor="ctr"/>
                </a:tc>
                <a:extLst>
                  <a:ext uri="{0D108BD9-81ED-4DB2-BD59-A6C34878D82A}">
                    <a16:rowId xmlns:a16="http://schemas.microsoft.com/office/drawing/2014/main" val="3231790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180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2833A77-FAAB-4E44-97F6-5454A38845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84820"/>
              </p:ext>
            </p:extLst>
          </p:nvPr>
        </p:nvGraphicFramePr>
        <p:xfrm>
          <a:off x="251520" y="201303"/>
          <a:ext cx="8640960" cy="66486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7198">
                  <a:extLst>
                    <a:ext uri="{9D8B030D-6E8A-4147-A177-3AD203B41FA5}">
                      <a16:colId xmlns:a16="http://schemas.microsoft.com/office/drawing/2014/main" val="2764377546"/>
                    </a:ext>
                  </a:extLst>
                </a:gridCol>
                <a:gridCol w="670885">
                  <a:extLst>
                    <a:ext uri="{9D8B030D-6E8A-4147-A177-3AD203B41FA5}">
                      <a16:colId xmlns:a16="http://schemas.microsoft.com/office/drawing/2014/main" val="4214292955"/>
                    </a:ext>
                  </a:extLst>
                </a:gridCol>
                <a:gridCol w="596342">
                  <a:extLst>
                    <a:ext uri="{9D8B030D-6E8A-4147-A177-3AD203B41FA5}">
                      <a16:colId xmlns:a16="http://schemas.microsoft.com/office/drawing/2014/main" val="2338010183"/>
                    </a:ext>
                  </a:extLst>
                </a:gridCol>
                <a:gridCol w="664885">
                  <a:extLst>
                    <a:ext uri="{9D8B030D-6E8A-4147-A177-3AD203B41FA5}">
                      <a16:colId xmlns:a16="http://schemas.microsoft.com/office/drawing/2014/main" val="1141525099"/>
                    </a:ext>
                  </a:extLst>
                </a:gridCol>
                <a:gridCol w="745428">
                  <a:extLst>
                    <a:ext uri="{9D8B030D-6E8A-4147-A177-3AD203B41FA5}">
                      <a16:colId xmlns:a16="http://schemas.microsoft.com/office/drawing/2014/main" val="1157643246"/>
                    </a:ext>
                  </a:extLst>
                </a:gridCol>
                <a:gridCol w="651142">
                  <a:extLst>
                    <a:ext uri="{9D8B030D-6E8A-4147-A177-3AD203B41FA5}">
                      <a16:colId xmlns:a16="http://schemas.microsoft.com/office/drawing/2014/main" val="3766815470"/>
                    </a:ext>
                  </a:extLst>
                </a:gridCol>
                <a:gridCol w="853010">
                  <a:extLst>
                    <a:ext uri="{9D8B030D-6E8A-4147-A177-3AD203B41FA5}">
                      <a16:colId xmlns:a16="http://schemas.microsoft.com/office/drawing/2014/main" val="4214914135"/>
                    </a:ext>
                  </a:extLst>
                </a:gridCol>
                <a:gridCol w="829640">
                  <a:extLst>
                    <a:ext uri="{9D8B030D-6E8A-4147-A177-3AD203B41FA5}">
                      <a16:colId xmlns:a16="http://schemas.microsoft.com/office/drawing/2014/main" val="3960758930"/>
                    </a:ext>
                  </a:extLst>
                </a:gridCol>
                <a:gridCol w="750342">
                  <a:extLst>
                    <a:ext uri="{9D8B030D-6E8A-4147-A177-3AD203B41FA5}">
                      <a16:colId xmlns:a16="http://schemas.microsoft.com/office/drawing/2014/main" val="80918782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379895501"/>
                    </a:ext>
                  </a:extLst>
                </a:gridCol>
              </a:tblGrid>
              <a:tr h="7071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u="none" strike="noStrike" dirty="0">
                          <a:effectLst/>
                        </a:rPr>
                        <a:t>Universidade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u="none" strike="noStrike">
                          <a:effectLst/>
                        </a:rPr>
                        <a:t>País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Vagas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 err="1">
                          <a:effectLst/>
                        </a:rPr>
                        <a:t>Cand</a:t>
                      </a:r>
                      <a:r>
                        <a:rPr lang="pt-BR" sz="1100" u="none" strike="noStrike" dirty="0">
                          <a:effectLst/>
                        </a:rPr>
                        <a:t>/vaga</a:t>
                      </a:r>
                      <a:endParaRPr lang="pt-B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Total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1a opção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2a opção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3a. Opção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4a. Opção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>
                          <a:effectLst/>
                        </a:rPr>
                        <a:t>5a. Opção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38" marR="3638" marT="363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516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FEUP - Ambiental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5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2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492575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FEUP - Computação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5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641148673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Química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5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990650735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UPM Computação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Espanha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5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2622368261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UPM Naval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Espanha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1,3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4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592549648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Ambiental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4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2242055206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Naval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4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1974065299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Chimie Paris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França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3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1485980035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FEUP - Metalurgia e Materiais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3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2616240663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FEUP - Minas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3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349208227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 dirty="0">
                          <a:effectLst/>
                        </a:rPr>
                        <a:t>IST Minas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1,5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3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2801981508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UPM Minas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Espanha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3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00124563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Telecom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França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0,7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4244475463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Aachen Civil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1,0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8023289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East China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China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1,0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643712286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Materiais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1,0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2365873298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Universidade Duisburg-Essen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1,0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146895656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Los Andes - Bogotá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Colômbia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0,1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463107339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UTF Santa Maria Chile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Chile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0,1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4140418137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Aachen Materiais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0,3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1482718988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Aachen Rec Minerais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0,5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140705982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FEUP - Mecânica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0,5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>
                          <a:solidFill>
                            <a:srgbClr val="0033CC"/>
                          </a:solidFill>
                          <a:effectLst/>
                        </a:rPr>
                        <a:t>1</a:t>
                      </a:r>
                      <a:endParaRPr lang="pt-BR" sz="13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4089531980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FEUP - Química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0,5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1584938185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UPM Teleco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Espanha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0,5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384576884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Aachen Geociências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1,0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2698044890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PUC Peru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Peru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0,0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0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257374086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Univ de Antioquia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Colômbia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0,0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0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2227883287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Agro Paristech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França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0,0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0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400606741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Petróleo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0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2247817151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Telecomunicações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0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241047417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Univ Simon Bolivar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Venezuela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0,0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0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744362731"/>
                  </a:ext>
                </a:extLst>
              </a:tr>
              <a:tr h="137841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Universität Erlangen-Nürnberg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0</a:t>
                      </a:r>
                      <a:endParaRPr lang="pt-BR" sz="13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948581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41536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019"/>
            <a:ext cx="8229600" cy="49006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0033CC"/>
                </a:solidFill>
              </a:rPr>
              <a:t>2020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95536" y="1222881"/>
            <a:ext cx="3038204" cy="2000548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pt-BR" sz="2800" b="1" i="1" dirty="0"/>
              <a:t>Edital:</a:t>
            </a:r>
          </a:p>
          <a:p>
            <a:r>
              <a:rPr lang="pt-BR" sz="3200" b="1" dirty="0"/>
              <a:t>206 Vagas</a:t>
            </a:r>
          </a:p>
          <a:p>
            <a:r>
              <a:rPr lang="pt-BR" sz="3200" dirty="0"/>
              <a:t>30 Universidades</a:t>
            </a:r>
          </a:p>
          <a:p>
            <a:r>
              <a:rPr lang="pt-BR" sz="3200" dirty="0"/>
              <a:t>15 países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098148" y="1045342"/>
            <a:ext cx="47866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160</a:t>
            </a:r>
            <a:r>
              <a:rPr lang="pt-BR" sz="3200" dirty="0"/>
              <a:t> Inscritos</a:t>
            </a:r>
          </a:p>
          <a:p>
            <a:r>
              <a:rPr lang="pt-BR" sz="3200" b="1" dirty="0"/>
              <a:t>148</a:t>
            </a:r>
            <a:r>
              <a:rPr lang="pt-BR" sz="3200" dirty="0"/>
              <a:t> Aprovados na 1ª. Etapa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098149" y="2122561"/>
            <a:ext cx="4786695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128</a:t>
            </a:r>
            <a:r>
              <a:rPr lang="pt-BR" sz="3200" dirty="0"/>
              <a:t> Aprovados na 2ª. Etapa</a:t>
            </a:r>
          </a:p>
          <a:p>
            <a:r>
              <a:rPr lang="pt-BR" sz="3200" b="1" dirty="0"/>
              <a:t>14</a:t>
            </a:r>
            <a:r>
              <a:rPr lang="pt-BR" sz="3200" b="1" dirty="0">
                <a:solidFill>
                  <a:srgbClr val="0033CC"/>
                </a:solidFill>
              </a:rPr>
              <a:t> </a:t>
            </a:r>
            <a:r>
              <a:rPr lang="pt-BR" sz="3200" dirty="0"/>
              <a:t>ficaram sem vagas</a:t>
            </a:r>
          </a:p>
          <a:p>
            <a:r>
              <a:rPr lang="pt-BR" sz="3200" b="1" dirty="0"/>
              <a:t>6 </a:t>
            </a:r>
            <a:r>
              <a:rPr lang="pt-BR" sz="3200" dirty="0"/>
              <a:t>desistiram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4E4BD24C-DF66-44BA-BEE9-ADDD8D21037A}"/>
              </a:ext>
            </a:extLst>
          </p:cNvPr>
          <p:cNvGrpSpPr/>
          <p:nvPr/>
        </p:nvGrpSpPr>
        <p:grpSpPr>
          <a:xfrm>
            <a:off x="268434" y="3717032"/>
            <a:ext cx="3561744" cy="2750916"/>
            <a:chOff x="268434" y="3974660"/>
            <a:chExt cx="3561744" cy="2750916"/>
          </a:xfrm>
        </p:grpSpPr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682EA3C4-870C-4715-86AD-1D2E85DE2E44}"/>
                </a:ext>
              </a:extLst>
            </p:cNvPr>
            <p:cNvSpPr txBox="1"/>
            <p:nvPr/>
          </p:nvSpPr>
          <p:spPr>
            <a:xfrm>
              <a:off x="268434" y="4478807"/>
              <a:ext cx="3561744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/>
                <a:t>96</a:t>
              </a:r>
              <a:r>
                <a:rPr lang="pt-BR" sz="2800" dirty="0"/>
                <a:t> Colocaram 5 opções</a:t>
              </a:r>
            </a:p>
            <a:p>
              <a:r>
                <a:rPr lang="pt-BR" sz="2800" b="1" dirty="0"/>
                <a:t>27 </a:t>
              </a:r>
              <a:r>
                <a:rPr lang="pt-BR" sz="2800" dirty="0"/>
                <a:t>Colocaram 4 opções</a:t>
              </a:r>
            </a:p>
            <a:p>
              <a:r>
                <a:rPr lang="pt-BR" sz="2800" b="1" dirty="0"/>
                <a:t>18</a:t>
              </a:r>
              <a:r>
                <a:rPr lang="pt-BR" sz="2800" dirty="0"/>
                <a:t> Colocaram 3 opções</a:t>
              </a:r>
            </a:p>
            <a:p>
              <a:r>
                <a:rPr lang="pt-BR" sz="2800" b="1" dirty="0"/>
                <a:t>12</a:t>
              </a:r>
              <a:r>
                <a:rPr lang="pt-BR" sz="2800" dirty="0"/>
                <a:t> Colocaram 2 opções</a:t>
              </a:r>
            </a:p>
            <a:p>
              <a:r>
                <a:rPr lang="pt-BR" sz="2800" b="1" dirty="0"/>
                <a:t>7</a:t>
              </a:r>
              <a:r>
                <a:rPr lang="pt-BR" sz="2800" dirty="0"/>
                <a:t> Colocaram 1 opção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F4842682-D9B3-4256-A695-F80C099E27EC}"/>
                </a:ext>
              </a:extLst>
            </p:cNvPr>
            <p:cNvSpPr txBox="1"/>
            <p:nvPr/>
          </p:nvSpPr>
          <p:spPr>
            <a:xfrm>
              <a:off x="268434" y="3974660"/>
              <a:ext cx="28517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Entre os 160 inscritos</a:t>
              </a:r>
            </a:p>
          </p:txBody>
        </p: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0BD2EABD-AA97-46CB-8EDB-89AC9D0ADB6A}"/>
              </a:ext>
            </a:extLst>
          </p:cNvPr>
          <p:cNvGrpSpPr/>
          <p:nvPr/>
        </p:nvGrpSpPr>
        <p:grpSpPr>
          <a:xfrm>
            <a:off x="4443340" y="3743827"/>
            <a:ext cx="4606326" cy="3016211"/>
            <a:chOff x="4443340" y="3743827"/>
            <a:chExt cx="4606326" cy="3016211"/>
          </a:xfrm>
        </p:grpSpPr>
        <p:sp>
          <p:nvSpPr>
            <p:cNvPr id="6" name="CaixaDeTexto 5"/>
            <p:cNvSpPr txBox="1"/>
            <p:nvPr/>
          </p:nvSpPr>
          <p:spPr>
            <a:xfrm>
              <a:off x="4468732" y="4205493"/>
              <a:ext cx="4045531" cy="25545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200" b="1" dirty="0"/>
                <a:t>86</a:t>
              </a:r>
              <a:r>
                <a:rPr lang="pt-BR" sz="3200" dirty="0"/>
                <a:t> Colocaram 5 opções</a:t>
              </a:r>
            </a:p>
            <a:p>
              <a:r>
                <a:rPr lang="pt-BR" sz="3200" b="1" dirty="0"/>
                <a:t>26 </a:t>
              </a:r>
              <a:r>
                <a:rPr lang="pt-BR" sz="3200" dirty="0"/>
                <a:t>Colocaram 4 opções</a:t>
              </a:r>
            </a:p>
            <a:p>
              <a:r>
                <a:rPr lang="pt-BR" sz="3200" b="1" dirty="0"/>
                <a:t>17</a:t>
              </a:r>
              <a:r>
                <a:rPr lang="pt-BR" sz="3200" dirty="0"/>
                <a:t> Colocaram 3 opções</a:t>
              </a:r>
            </a:p>
            <a:p>
              <a:r>
                <a:rPr lang="pt-BR" sz="3200" b="1" dirty="0"/>
                <a:t>12</a:t>
              </a:r>
              <a:r>
                <a:rPr lang="pt-BR" sz="3200" dirty="0"/>
                <a:t> Colocaram 2 opções</a:t>
              </a:r>
            </a:p>
            <a:p>
              <a:r>
                <a:rPr lang="pt-BR" sz="3200" b="1" dirty="0"/>
                <a:t>7 </a:t>
              </a:r>
              <a:r>
                <a:rPr lang="pt-BR" sz="3200" dirty="0"/>
                <a:t>Colocaram 1 opção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CD7098BA-BDF1-485C-AE2D-A25097066F1F}"/>
                </a:ext>
              </a:extLst>
            </p:cNvPr>
            <p:cNvSpPr txBox="1"/>
            <p:nvPr/>
          </p:nvSpPr>
          <p:spPr>
            <a:xfrm>
              <a:off x="4443340" y="3743827"/>
              <a:ext cx="46063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Entre os 148 aprovados na 1ª Etapa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007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0033CC"/>
                </a:solidFill>
              </a:rPr>
              <a:t>2020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039223" y="852880"/>
            <a:ext cx="47866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160</a:t>
            </a:r>
            <a:r>
              <a:rPr lang="pt-BR" sz="3200" dirty="0"/>
              <a:t> Inscritos</a:t>
            </a:r>
          </a:p>
          <a:p>
            <a:r>
              <a:rPr lang="pt-BR" sz="3200" b="1" dirty="0"/>
              <a:t>148</a:t>
            </a:r>
            <a:r>
              <a:rPr lang="pt-BR" sz="3200" dirty="0"/>
              <a:t> Aprovados na 1ª. Etapa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098151" y="1859340"/>
            <a:ext cx="4786695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128</a:t>
            </a:r>
            <a:r>
              <a:rPr lang="pt-BR" sz="3200" dirty="0"/>
              <a:t> Aprovados na 2ª. Etapa</a:t>
            </a:r>
          </a:p>
          <a:p>
            <a:r>
              <a:rPr lang="pt-BR" sz="3200" b="1" dirty="0">
                <a:solidFill>
                  <a:srgbClr val="0033CC"/>
                </a:solidFill>
              </a:rPr>
              <a:t>14 ficaram sem vagas</a:t>
            </a:r>
          </a:p>
          <a:p>
            <a:r>
              <a:rPr lang="pt-BR" sz="3200" b="1" dirty="0"/>
              <a:t>6 </a:t>
            </a:r>
            <a:r>
              <a:rPr lang="pt-BR" sz="3200" dirty="0"/>
              <a:t>desistiram</a:t>
            </a: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0BD2EABD-AA97-46CB-8EDB-89AC9D0ADB6A}"/>
              </a:ext>
            </a:extLst>
          </p:cNvPr>
          <p:cNvGrpSpPr/>
          <p:nvPr/>
        </p:nvGrpSpPr>
        <p:grpSpPr>
          <a:xfrm>
            <a:off x="497751" y="3565443"/>
            <a:ext cx="3600400" cy="2771761"/>
            <a:chOff x="4446441" y="3680501"/>
            <a:chExt cx="3596122" cy="2771761"/>
          </a:xfrm>
        </p:grpSpPr>
        <p:sp>
          <p:nvSpPr>
            <p:cNvPr id="6" name="CaixaDeTexto 5"/>
            <p:cNvSpPr txBox="1"/>
            <p:nvPr/>
          </p:nvSpPr>
          <p:spPr>
            <a:xfrm>
              <a:off x="4468732" y="4205493"/>
              <a:ext cx="3379002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/>
                <a:t>4</a:t>
              </a:r>
              <a:r>
                <a:rPr lang="pt-BR" sz="2800" dirty="0"/>
                <a:t> Colocaram 5 opções</a:t>
              </a:r>
            </a:p>
            <a:p>
              <a:r>
                <a:rPr lang="pt-BR" sz="2800" b="1" dirty="0"/>
                <a:t>4 </a:t>
              </a:r>
              <a:r>
                <a:rPr lang="pt-BR" sz="2800" dirty="0"/>
                <a:t>Colocaram 4 opções</a:t>
              </a:r>
            </a:p>
            <a:p>
              <a:r>
                <a:rPr lang="pt-BR" sz="2800" b="1" dirty="0"/>
                <a:t>2</a:t>
              </a:r>
              <a:r>
                <a:rPr lang="pt-BR" sz="2800" dirty="0"/>
                <a:t> Colocaram 3 opções</a:t>
              </a:r>
            </a:p>
            <a:p>
              <a:r>
                <a:rPr lang="pt-BR" sz="2800" b="1" dirty="0"/>
                <a:t>2</a:t>
              </a:r>
              <a:r>
                <a:rPr lang="pt-BR" sz="2800" dirty="0"/>
                <a:t> Colocaram 2 opções</a:t>
              </a:r>
            </a:p>
            <a:p>
              <a:r>
                <a:rPr lang="pt-BR" sz="2800" b="1" dirty="0"/>
                <a:t>2</a:t>
              </a:r>
              <a:r>
                <a:rPr lang="pt-BR" sz="2800" dirty="0"/>
                <a:t> Colocaram 1 opção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CD7098BA-BDF1-485C-AE2D-A25097066F1F}"/>
                </a:ext>
              </a:extLst>
            </p:cNvPr>
            <p:cNvSpPr txBox="1"/>
            <p:nvPr/>
          </p:nvSpPr>
          <p:spPr>
            <a:xfrm>
              <a:off x="4446441" y="3680501"/>
              <a:ext cx="35961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solidFill>
                    <a:srgbClr val="0033CC"/>
                  </a:solidFill>
                </a:rPr>
                <a:t>Entre os 14 SEM vagas</a:t>
              </a:r>
            </a:p>
          </p:txBody>
        </p:sp>
      </p:grp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2524BFA-6D42-4699-8393-0212E01D22ED}"/>
              </a:ext>
            </a:extLst>
          </p:cNvPr>
          <p:cNvSpPr txBox="1"/>
          <p:nvPr/>
        </p:nvSpPr>
        <p:spPr>
          <a:xfrm>
            <a:off x="4716017" y="4037561"/>
            <a:ext cx="3312368" cy="224676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0033CC"/>
                </a:solidFill>
              </a:rPr>
              <a:t>6  SHIBAURA         7 IST </a:t>
            </a:r>
          </a:p>
          <a:p>
            <a:r>
              <a:rPr lang="pt-BR" sz="2000" dirty="0">
                <a:solidFill>
                  <a:srgbClr val="0033CC"/>
                </a:solidFill>
              </a:rPr>
              <a:t>5 UPM 	                5 POLITO           4 POLIMI	4 FEUP</a:t>
            </a:r>
          </a:p>
          <a:p>
            <a:r>
              <a:rPr lang="pt-BR" sz="2000" dirty="0">
                <a:solidFill>
                  <a:srgbClr val="0033CC"/>
                </a:solidFill>
              </a:rPr>
              <a:t> 1 AALTO                2 LUND</a:t>
            </a:r>
          </a:p>
          <a:p>
            <a:r>
              <a:rPr lang="pt-BR" sz="2000" dirty="0">
                <a:solidFill>
                  <a:srgbClr val="0033CC"/>
                </a:solidFill>
              </a:rPr>
              <a:t>3 TWENTE             2 UCL	                2 BME              2 WATERFORD </a:t>
            </a:r>
          </a:p>
          <a:p>
            <a:r>
              <a:rPr lang="pt-BR" sz="2000" dirty="0">
                <a:solidFill>
                  <a:srgbClr val="0033CC"/>
                </a:solidFill>
              </a:rPr>
              <a:t>3 TECNUN       2 CENT NANTES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ECABBA0-7ECC-4373-8BC0-A2F07D2E19A0}"/>
              </a:ext>
            </a:extLst>
          </p:cNvPr>
          <p:cNvSpPr txBox="1"/>
          <p:nvPr/>
        </p:nvSpPr>
        <p:spPr>
          <a:xfrm>
            <a:off x="2160314" y="6309869"/>
            <a:ext cx="2546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0033CC"/>
                </a:solidFill>
              </a:rPr>
              <a:t>Total de 48 opções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96925349-236A-4901-8542-F73272DF9776}"/>
              </a:ext>
            </a:extLst>
          </p:cNvPr>
          <p:cNvSpPr txBox="1"/>
          <p:nvPr/>
        </p:nvSpPr>
        <p:spPr>
          <a:xfrm>
            <a:off x="395536" y="1222881"/>
            <a:ext cx="3038204" cy="2000548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pt-BR" sz="2800" b="1" i="1" dirty="0"/>
              <a:t>Edital:</a:t>
            </a:r>
          </a:p>
          <a:p>
            <a:r>
              <a:rPr lang="pt-BR" sz="3200" b="1" dirty="0"/>
              <a:t>206 Vagas</a:t>
            </a:r>
          </a:p>
          <a:p>
            <a:r>
              <a:rPr lang="pt-BR" sz="3200" dirty="0"/>
              <a:t>30 Universidades</a:t>
            </a:r>
          </a:p>
          <a:p>
            <a:r>
              <a:rPr lang="pt-BR" sz="3200" dirty="0"/>
              <a:t>15 países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5B9F1C-2AB9-4548-86CA-0235324B52AB}"/>
              </a:ext>
            </a:extLst>
          </p:cNvPr>
          <p:cNvSpPr txBox="1"/>
          <p:nvPr/>
        </p:nvSpPr>
        <p:spPr>
          <a:xfrm>
            <a:off x="4924017" y="3550083"/>
            <a:ext cx="3017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0033CC"/>
                </a:solidFill>
              </a:rPr>
              <a:t>Entre os 14 SEM vagas</a:t>
            </a:r>
          </a:p>
        </p:txBody>
      </p:sp>
    </p:spTree>
    <p:extLst>
      <p:ext uri="{BB962C8B-B14F-4D97-AF65-F5344CB8AC3E}">
        <p14:creationId xmlns:p14="http://schemas.microsoft.com/office/powerpoint/2010/main" val="294054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0033CC"/>
                </a:solidFill>
              </a:rPr>
              <a:t>2020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042502" y="875618"/>
            <a:ext cx="47866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160</a:t>
            </a:r>
            <a:r>
              <a:rPr lang="pt-BR" sz="3200" dirty="0"/>
              <a:t> Inscritos</a:t>
            </a:r>
          </a:p>
          <a:p>
            <a:r>
              <a:rPr lang="pt-BR" sz="3200" b="1" dirty="0"/>
              <a:t>148</a:t>
            </a:r>
            <a:r>
              <a:rPr lang="pt-BR" sz="3200" dirty="0"/>
              <a:t> Aprovados na 1ª. Etapa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067944" y="1859340"/>
            <a:ext cx="4871975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128</a:t>
            </a:r>
            <a:r>
              <a:rPr lang="pt-BR" sz="3200" dirty="0"/>
              <a:t> </a:t>
            </a:r>
            <a:r>
              <a:rPr lang="pt-BR" sz="3200" b="1" dirty="0">
                <a:solidFill>
                  <a:srgbClr val="FF0000"/>
                </a:solidFill>
              </a:rPr>
              <a:t>Aprovados na 2ª. Etapa</a:t>
            </a:r>
          </a:p>
          <a:p>
            <a:r>
              <a:rPr lang="pt-BR" sz="3200" dirty="0"/>
              <a:t>14 ficaram sem vagas</a:t>
            </a:r>
          </a:p>
          <a:p>
            <a:r>
              <a:rPr lang="pt-BR" sz="3200" dirty="0"/>
              <a:t>6 Desistiram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4E4BD24C-DF66-44BA-BEE9-ADDD8D21037A}"/>
              </a:ext>
            </a:extLst>
          </p:cNvPr>
          <p:cNvGrpSpPr/>
          <p:nvPr/>
        </p:nvGrpSpPr>
        <p:grpSpPr>
          <a:xfrm>
            <a:off x="294737" y="3767494"/>
            <a:ext cx="3561744" cy="2750916"/>
            <a:chOff x="268434" y="3974660"/>
            <a:chExt cx="3561744" cy="2750916"/>
          </a:xfrm>
        </p:grpSpPr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682EA3C4-870C-4715-86AD-1D2E85DE2E44}"/>
                </a:ext>
              </a:extLst>
            </p:cNvPr>
            <p:cNvSpPr txBox="1"/>
            <p:nvPr/>
          </p:nvSpPr>
          <p:spPr>
            <a:xfrm>
              <a:off x="268434" y="4478807"/>
              <a:ext cx="3561744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/>
                <a:t>79</a:t>
              </a:r>
              <a:r>
                <a:rPr lang="pt-BR" sz="2800" dirty="0"/>
                <a:t> Colocaram 5 opções</a:t>
              </a:r>
            </a:p>
            <a:p>
              <a:r>
                <a:rPr lang="pt-BR" sz="2800" b="1" dirty="0"/>
                <a:t>22 </a:t>
              </a:r>
              <a:r>
                <a:rPr lang="pt-BR" sz="2800" dirty="0"/>
                <a:t>Colocaram 4 opções</a:t>
              </a:r>
            </a:p>
            <a:p>
              <a:r>
                <a:rPr lang="pt-BR" sz="2800" b="1" dirty="0"/>
                <a:t>15</a:t>
              </a:r>
              <a:r>
                <a:rPr lang="pt-BR" sz="2800" dirty="0"/>
                <a:t> Colocaram 3 opções</a:t>
              </a:r>
            </a:p>
            <a:p>
              <a:r>
                <a:rPr lang="pt-BR" sz="2800" b="1" dirty="0"/>
                <a:t>8</a:t>
              </a:r>
              <a:r>
                <a:rPr lang="pt-BR" sz="2800" dirty="0"/>
                <a:t> Colocaram 2 opções</a:t>
              </a:r>
            </a:p>
            <a:p>
              <a:r>
                <a:rPr lang="pt-BR" sz="2800" b="1" dirty="0"/>
                <a:t>4</a:t>
              </a:r>
              <a:r>
                <a:rPr lang="pt-BR" sz="2800" dirty="0"/>
                <a:t> Colocaram 1 opção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F4842682-D9B3-4256-A695-F80C099E27EC}"/>
                </a:ext>
              </a:extLst>
            </p:cNvPr>
            <p:cNvSpPr txBox="1"/>
            <p:nvPr/>
          </p:nvSpPr>
          <p:spPr>
            <a:xfrm>
              <a:off x="268434" y="3974660"/>
              <a:ext cx="34510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dirty="0">
                  <a:solidFill>
                    <a:srgbClr val="FF0000"/>
                  </a:solidFill>
                </a:rPr>
                <a:t>Entre os 128 APROVADOS</a:t>
              </a:r>
            </a:p>
          </p:txBody>
        </p:sp>
      </p:grp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75454B6-20AE-4345-A18C-2CFB6AC5247D}"/>
              </a:ext>
            </a:extLst>
          </p:cNvPr>
          <p:cNvSpPr txBox="1"/>
          <p:nvPr/>
        </p:nvSpPr>
        <p:spPr>
          <a:xfrm>
            <a:off x="395536" y="1222881"/>
            <a:ext cx="3038204" cy="2000548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pt-BR" sz="2800" b="1" i="1" dirty="0"/>
              <a:t>Edital:</a:t>
            </a:r>
          </a:p>
          <a:p>
            <a:r>
              <a:rPr lang="pt-BR" sz="3200" b="1" dirty="0"/>
              <a:t>206 Vagas</a:t>
            </a:r>
          </a:p>
          <a:p>
            <a:r>
              <a:rPr lang="pt-BR" sz="3200" dirty="0"/>
              <a:t>30 Universidades</a:t>
            </a:r>
          </a:p>
          <a:p>
            <a:r>
              <a:rPr lang="pt-BR" sz="3200" dirty="0"/>
              <a:t>15 países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A1D504FA-2F56-4DDE-9049-C39C0FB39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770983"/>
              </p:ext>
            </p:extLst>
          </p:nvPr>
        </p:nvGraphicFramePr>
        <p:xfrm>
          <a:off x="4067944" y="3713063"/>
          <a:ext cx="4865087" cy="2983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980773267"/>
                    </a:ext>
                  </a:extLst>
                </a:gridCol>
                <a:gridCol w="1294088">
                  <a:extLst>
                    <a:ext uri="{9D8B030D-6E8A-4147-A177-3AD203B41FA5}">
                      <a16:colId xmlns:a16="http://schemas.microsoft.com/office/drawing/2014/main" val="428417090"/>
                    </a:ext>
                  </a:extLst>
                </a:gridCol>
                <a:gridCol w="1533237">
                  <a:extLst>
                    <a:ext uri="{9D8B030D-6E8A-4147-A177-3AD203B41FA5}">
                      <a16:colId xmlns:a16="http://schemas.microsoft.com/office/drawing/2014/main" val="4274130517"/>
                    </a:ext>
                  </a:extLst>
                </a:gridCol>
                <a:gridCol w="1605714">
                  <a:extLst>
                    <a:ext uri="{9D8B030D-6E8A-4147-A177-3AD203B41FA5}">
                      <a16:colId xmlns:a16="http://schemas.microsoft.com/office/drawing/2014/main" val="1196985575"/>
                    </a:ext>
                  </a:extLst>
                </a:gridCol>
              </a:tblGrid>
              <a:tr h="457970"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effectLst/>
                        </a:rPr>
                        <a:t>128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effectLst/>
                        </a:rPr>
                        <a:t>100,0%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43021"/>
                  </a:ext>
                </a:extLst>
              </a:tr>
              <a:tr h="436162">
                <a:tc rowSpan="5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Pegaram a </a:t>
                      </a:r>
                    </a:p>
                  </a:txBody>
                  <a:tcPr marL="9525" marR="9525" marT="9525" marB="0" vert="vert27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1a opção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i="0" u="none" strike="noStrike" dirty="0">
                          <a:solidFill>
                            <a:srgbClr val="0033CC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60,9%</a:t>
                      </a:r>
                      <a:endParaRPr lang="pt-BR" sz="2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063716"/>
                  </a:ext>
                </a:extLst>
              </a:tr>
              <a:tr h="436162">
                <a:tc vMerge="1"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2a opção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</a:rPr>
                        <a:t>17,2%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6151107"/>
                  </a:ext>
                </a:extLst>
              </a:tr>
              <a:tr h="436162">
                <a:tc vMerge="1"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3a opção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</a:rPr>
                        <a:t>10,2%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57230"/>
                  </a:ext>
                </a:extLst>
              </a:tr>
              <a:tr h="436162">
                <a:tc vMerge="1"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4a opção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</a:rPr>
                        <a:t>6,3%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5481600"/>
                  </a:ext>
                </a:extLst>
              </a:tr>
              <a:tr h="436162">
                <a:tc vMerge="1"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5a opção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</a:rPr>
                        <a:t>5,5%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2545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91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221E8B45-7E1F-49E1-9E70-6CAF8D3E45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300129"/>
              </p:ext>
            </p:extLst>
          </p:nvPr>
        </p:nvGraphicFramePr>
        <p:xfrm>
          <a:off x="539552" y="350312"/>
          <a:ext cx="8280918" cy="5974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4979">
                  <a:extLst>
                    <a:ext uri="{9D8B030D-6E8A-4147-A177-3AD203B41FA5}">
                      <a16:colId xmlns:a16="http://schemas.microsoft.com/office/drawing/2014/main" val="4139479625"/>
                    </a:ext>
                  </a:extLst>
                </a:gridCol>
                <a:gridCol w="675993">
                  <a:extLst>
                    <a:ext uri="{9D8B030D-6E8A-4147-A177-3AD203B41FA5}">
                      <a16:colId xmlns:a16="http://schemas.microsoft.com/office/drawing/2014/main" val="1134068291"/>
                    </a:ext>
                  </a:extLst>
                </a:gridCol>
                <a:gridCol w="662994">
                  <a:extLst>
                    <a:ext uri="{9D8B030D-6E8A-4147-A177-3AD203B41FA5}">
                      <a16:colId xmlns:a16="http://schemas.microsoft.com/office/drawing/2014/main" val="1635793079"/>
                    </a:ext>
                  </a:extLst>
                </a:gridCol>
                <a:gridCol w="714992">
                  <a:extLst>
                    <a:ext uri="{9D8B030D-6E8A-4147-A177-3AD203B41FA5}">
                      <a16:colId xmlns:a16="http://schemas.microsoft.com/office/drawing/2014/main" val="2648876711"/>
                    </a:ext>
                  </a:extLst>
                </a:gridCol>
                <a:gridCol w="623994">
                  <a:extLst>
                    <a:ext uri="{9D8B030D-6E8A-4147-A177-3AD203B41FA5}">
                      <a16:colId xmlns:a16="http://schemas.microsoft.com/office/drawing/2014/main" val="4288633579"/>
                    </a:ext>
                  </a:extLst>
                </a:gridCol>
                <a:gridCol w="623994">
                  <a:extLst>
                    <a:ext uri="{9D8B030D-6E8A-4147-A177-3AD203B41FA5}">
                      <a16:colId xmlns:a16="http://schemas.microsoft.com/office/drawing/2014/main" val="1791833754"/>
                    </a:ext>
                  </a:extLst>
                </a:gridCol>
                <a:gridCol w="623994">
                  <a:extLst>
                    <a:ext uri="{9D8B030D-6E8A-4147-A177-3AD203B41FA5}">
                      <a16:colId xmlns:a16="http://schemas.microsoft.com/office/drawing/2014/main" val="3647915901"/>
                    </a:ext>
                  </a:extLst>
                </a:gridCol>
                <a:gridCol w="769820">
                  <a:extLst>
                    <a:ext uri="{9D8B030D-6E8A-4147-A177-3AD203B41FA5}">
                      <a16:colId xmlns:a16="http://schemas.microsoft.com/office/drawing/2014/main" val="197647478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92846765"/>
                    </a:ext>
                  </a:extLst>
                </a:gridCol>
                <a:gridCol w="720078">
                  <a:extLst>
                    <a:ext uri="{9D8B030D-6E8A-4147-A177-3AD203B41FA5}">
                      <a16:colId xmlns:a16="http://schemas.microsoft.com/office/drawing/2014/main" val="2987158986"/>
                    </a:ext>
                  </a:extLst>
                </a:gridCol>
              </a:tblGrid>
              <a:tr h="172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>
                          <a:effectLst/>
                        </a:rPr>
                        <a:t>AE 2020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206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539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127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123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109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101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79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extLst>
                  <a:ext uri="{0D108BD9-81ED-4DB2-BD59-A6C34878D82A}">
                    <a16:rowId xmlns:a16="http://schemas.microsoft.com/office/drawing/2014/main" val="2566123685"/>
                  </a:ext>
                </a:extLst>
              </a:tr>
              <a:tr h="11085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u="none" strike="noStrike" dirty="0">
                          <a:effectLst/>
                        </a:rPr>
                        <a:t>Universidade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u="none" strike="noStrike" dirty="0">
                          <a:effectLst/>
                        </a:rPr>
                        <a:t>País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>
                          <a:effectLst/>
                        </a:rPr>
                        <a:t>Vagas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 err="1">
                          <a:effectLst/>
                        </a:rPr>
                        <a:t>Cand</a:t>
                      </a:r>
                      <a:r>
                        <a:rPr lang="pt-BR" sz="1200" u="none" strike="noStrike" dirty="0">
                          <a:effectLst/>
                        </a:rPr>
                        <a:t>/vaga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>
                          <a:effectLst/>
                        </a:rPr>
                        <a:t>Total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>
                          <a:effectLst/>
                        </a:rPr>
                        <a:t>1a opção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>
                          <a:effectLst/>
                        </a:rPr>
                        <a:t>2a opção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>
                          <a:effectLst/>
                        </a:rPr>
                        <a:t>3a. Opção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>
                          <a:effectLst/>
                        </a:rPr>
                        <a:t>4a. Opção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>
                          <a:effectLst/>
                        </a:rPr>
                        <a:t>5a. Opção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663549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POLITO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Itália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4,9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49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605800500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POLIMI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Itália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6,0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36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112794132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UC Louvain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Bélgica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13,0</a:t>
                      </a:r>
                      <a:endParaRPr lang="pt-BR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26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1374926508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Lund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Suécia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13,0</a:t>
                      </a:r>
                      <a:endParaRPr lang="pt-BR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26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574766222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Aalto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Finlândia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3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8,7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26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085086171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Twente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Holanda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8,7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26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2094756657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Shibaura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Japão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2,4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24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648187145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Waterford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Irlanda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10,5</a:t>
                      </a:r>
                      <a:endParaRPr lang="pt-BR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21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7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1143469732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UPM Industriales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Espanha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7,0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21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673169840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BME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Hungria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4,5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18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extLst>
                  <a:ext uri="{0D108BD9-81ED-4DB2-BD59-A6C34878D82A}">
                    <a16:rowId xmlns:a16="http://schemas.microsoft.com/office/drawing/2014/main" val="2996405407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Darmstadt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1,7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17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2618234782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Centrale Nantes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França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3,0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15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498806795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TECNUN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Espanha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7,0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14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4286197771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Produção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6,5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13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1042710059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Civil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6,0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12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948917670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INSA Lyon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França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11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1925439764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UPM Caminos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Espanha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5,0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10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1725560981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Ambiental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5,0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10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1274435170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Aachen Elétrica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9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1,1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10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037735091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FEUP - Civil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9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073023568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Aachen Mecânica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1,6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8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2537244972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UPM Computação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Espanha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3,5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7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1849712399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Eletrônica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3,5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7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333689948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CentraleSuperlec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França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7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31654411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Ponts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França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2,3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7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790675343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Osaka University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Japão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1,4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7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2191823726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Naval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3,0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6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2166576172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UPM Naval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Espanha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2,0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6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882123859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Mons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Bélgica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1,5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6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3006462175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UPM Minas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Espanha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5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>
                          <a:effectLst/>
                        </a:rPr>
                        <a:t>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23" marR="3823" marT="3823" marB="0" anchor="ctr"/>
                </a:tc>
                <a:extLst>
                  <a:ext uri="{0D108BD9-81ED-4DB2-BD59-A6C34878D82A}">
                    <a16:rowId xmlns:a16="http://schemas.microsoft.com/office/drawing/2014/main" val="1047315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24338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2665995B-D874-4A30-9870-6D6780A71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773202"/>
              </p:ext>
            </p:extLst>
          </p:nvPr>
        </p:nvGraphicFramePr>
        <p:xfrm>
          <a:off x="575558" y="620688"/>
          <a:ext cx="7992884" cy="5425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0371">
                  <a:extLst>
                    <a:ext uri="{9D8B030D-6E8A-4147-A177-3AD203B41FA5}">
                      <a16:colId xmlns:a16="http://schemas.microsoft.com/office/drawing/2014/main" val="2297314397"/>
                    </a:ext>
                  </a:extLst>
                </a:gridCol>
                <a:gridCol w="652481">
                  <a:extLst>
                    <a:ext uri="{9D8B030D-6E8A-4147-A177-3AD203B41FA5}">
                      <a16:colId xmlns:a16="http://schemas.microsoft.com/office/drawing/2014/main" val="2280750544"/>
                    </a:ext>
                  </a:extLst>
                </a:gridCol>
                <a:gridCol w="639933">
                  <a:extLst>
                    <a:ext uri="{9D8B030D-6E8A-4147-A177-3AD203B41FA5}">
                      <a16:colId xmlns:a16="http://schemas.microsoft.com/office/drawing/2014/main" val="937354864"/>
                    </a:ext>
                  </a:extLst>
                </a:gridCol>
                <a:gridCol w="690123">
                  <a:extLst>
                    <a:ext uri="{9D8B030D-6E8A-4147-A177-3AD203B41FA5}">
                      <a16:colId xmlns:a16="http://schemas.microsoft.com/office/drawing/2014/main" val="1132691181"/>
                    </a:ext>
                  </a:extLst>
                </a:gridCol>
                <a:gridCol w="602289">
                  <a:extLst>
                    <a:ext uri="{9D8B030D-6E8A-4147-A177-3AD203B41FA5}">
                      <a16:colId xmlns:a16="http://schemas.microsoft.com/office/drawing/2014/main" val="1528326803"/>
                    </a:ext>
                  </a:extLst>
                </a:gridCol>
                <a:gridCol w="602289">
                  <a:extLst>
                    <a:ext uri="{9D8B030D-6E8A-4147-A177-3AD203B41FA5}">
                      <a16:colId xmlns:a16="http://schemas.microsoft.com/office/drawing/2014/main" val="2631440145"/>
                    </a:ext>
                  </a:extLst>
                </a:gridCol>
                <a:gridCol w="602289">
                  <a:extLst>
                    <a:ext uri="{9D8B030D-6E8A-4147-A177-3AD203B41FA5}">
                      <a16:colId xmlns:a16="http://schemas.microsoft.com/office/drawing/2014/main" val="959971297"/>
                    </a:ext>
                  </a:extLst>
                </a:gridCol>
                <a:gridCol w="602289">
                  <a:extLst>
                    <a:ext uri="{9D8B030D-6E8A-4147-A177-3AD203B41FA5}">
                      <a16:colId xmlns:a16="http://schemas.microsoft.com/office/drawing/2014/main" val="4003789026"/>
                    </a:ext>
                  </a:extLst>
                </a:gridCol>
                <a:gridCol w="602289">
                  <a:extLst>
                    <a:ext uri="{9D8B030D-6E8A-4147-A177-3AD203B41FA5}">
                      <a16:colId xmlns:a16="http://schemas.microsoft.com/office/drawing/2014/main" val="3959368252"/>
                    </a:ext>
                  </a:extLst>
                </a:gridCol>
                <a:gridCol w="928531">
                  <a:extLst>
                    <a:ext uri="{9D8B030D-6E8A-4147-A177-3AD203B41FA5}">
                      <a16:colId xmlns:a16="http://schemas.microsoft.com/office/drawing/2014/main" val="3821621185"/>
                    </a:ext>
                  </a:extLst>
                </a:gridCol>
              </a:tblGrid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FEUP - Metalurgia e Materiais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5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257477104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FEUP - Produção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2,5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5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7065578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Materiais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2,5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5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3504574579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FEUP - Elétrica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0,8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5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433671009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Los Andes - Bogotá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Colômbia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0,5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5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418235447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Aachen Civil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4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3283111586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FEUP - Ambiental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4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881944858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Mecânica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4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3717188873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Aachen Materiais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1,3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4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2196700938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Arts et Metiers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França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1,3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4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2194757701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Telecom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França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1,3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4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>
                          <a:effectLst/>
                        </a:rPr>
                        <a:t>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2222558403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UTF Santa Maria Chile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Chile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0,4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4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2852996539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Aachen Rec Minerais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1,5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3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713967497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FEUP - Química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1,5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>
                          <a:solidFill>
                            <a:srgbClr val="0033CC"/>
                          </a:solidFill>
                          <a:effectLst/>
                        </a:rPr>
                        <a:t>3</a:t>
                      </a:r>
                      <a:endParaRPr lang="pt-BR" sz="12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275262975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Computação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1,5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3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3609371045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ESTP Paris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França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2,0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187512331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ENSIC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França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1,0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648276884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FEUP - Minas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1,0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459101013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Minas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1,0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464382793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Química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1,0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36817693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PUC Peru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Peru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0,3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2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576711172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UPM Teleco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Espanha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0,5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94644623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Agro Paristech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França</a:t>
                      </a:r>
                      <a:endParaRPr lang="pt-BR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0,5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892395660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FEUP - Computação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599251736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Petróleo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2649178625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Univ de Antioquia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Colômbia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0,2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1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2986599279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Aachen Geociências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Alemanha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0,0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0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65953507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FEUP - Mecânica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0,0</a:t>
                      </a:r>
                      <a:endParaRPr lang="pt-B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0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113607110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IST Telecomunicações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</a:rPr>
                        <a:t>Portugal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0,0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0</a:t>
                      </a:r>
                      <a:endParaRPr lang="pt-BR" sz="12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18" marR="4218" marT="4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55653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63063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019"/>
            <a:ext cx="8229600" cy="490066"/>
          </a:xfrm>
          <a:solidFill>
            <a:srgbClr val="66FF33"/>
          </a:solidFill>
        </p:spPr>
        <p:txBody>
          <a:bodyPr>
            <a:normAutofit fontScale="90000"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0033CC"/>
                </a:solidFill>
              </a:rPr>
              <a:t>2021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95536" y="1222881"/>
            <a:ext cx="3131178" cy="2000548"/>
          </a:xfrm>
          <a:prstGeom prst="rect">
            <a:avLst/>
          </a:prstGeom>
          <a:solidFill>
            <a:srgbClr val="66FF33"/>
          </a:solidFill>
        </p:spPr>
        <p:txBody>
          <a:bodyPr wrap="none" rtlCol="0">
            <a:spAutoFit/>
          </a:bodyPr>
          <a:lstStyle/>
          <a:p>
            <a:r>
              <a:rPr lang="pt-BR" sz="2800" b="1" i="1" dirty="0"/>
              <a:t>Edital:</a:t>
            </a:r>
          </a:p>
          <a:p>
            <a:r>
              <a:rPr lang="pt-BR" sz="3200" b="1" dirty="0"/>
              <a:t>217 Vagas</a:t>
            </a:r>
          </a:p>
          <a:p>
            <a:r>
              <a:rPr lang="pt-BR" sz="3200" dirty="0"/>
              <a:t>35 Universidades </a:t>
            </a:r>
          </a:p>
          <a:p>
            <a:r>
              <a:rPr lang="pt-BR" sz="3200" dirty="0"/>
              <a:t>16 países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098148" y="1045342"/>
            <a:ext cx="47866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135</a:t>
            </a:r>
            <a:r>
              <a:rPr lang="pt-BR" sz="3200" dirty="0"/>
              <a:t> Inscritos</a:t>
            </a:r>
          </a:p>
          <a:p>
            <a:r>
              <a:rPr lang="pt-BR" sz="3200" b="1" dirty="0"/>
              <a:t>121</a:t>
            </a:r>
            <a:r>
              <a:rPr lang="pt-BR" sz="3200" dirty="0"/>
              <a:t> Aprovados na 1ª. Etapa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098149" y="2122561"/>
            <a:ext cx="4786695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112</a:t>
            </a:r>
            <a:r>
              <a:rPr lang="pt-BR" sz="3200" dirty="0"/>
              <a:t> Aprovados na 2ª. Etapa</a:t>
            </a:r>
          </a:p>
          <a:p>
            <a:r>
              <a:rPr lang="pt-BR" sz="3200" b="1" dirty="0"/>
              <a:t>4</a:t>
            </a:r>
            <a:r>
              <a:rPr lang="pt-BR" sz="3200" b="1" dirty="0">
                <a:solidFill>
                  <a:srgbClr val="0033CC"/>
                </a:solidFill>
              </a:rPr>
              <a:t> </a:t>
            </a:r>
            <a:r>
              <a:rPr lang="pt-BR" sz="3200" dirty="0"/>
              <a:t>ficaram sem vagas</a:t>
            </a:r>
          </a:p>
          <a:p>
            <a:r>
              <a:rPr lang="pt-BR" sz="3200" b="1" dirty="0"/>
              <a:t>5 </a:t>
            </a:r>
            <a:r>
              <a:rPr lang="pt-BR" sz="3200" dirty="0"/>
              <a:t>desistiram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4E4BD24C-DF66-44BA-BEE9-ADDD8D21037A}"/>
              </a:ext>
            </a:extLst>
          </p:cNvPr>
          <p:cNvGrpSpPr/>
          <p:nvPr/>
        </p:nvGrpSpPr>
        <p:grpSpPr>
          <a:xfrm>
            <a:off x="268434" y="3717032"/>
            <a:ext cx="3561744" cy="2750916"/>
            <a:chOff x="268434" y="3974660"/>
            <a:chExt cx="3561744" cy="2750916"/>
          </a:xfrm>
        </p:grpSpPr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682EA3C4-870C-4715-86AD-1D2E85DE2E44}"/>
                </a:ext>
              </a:extLst>
            </p:cNvPr>
            <p:cNvSpPr txBox="1"/>
            <p:nvPr/>
          </p:nvSpPr>
          <p:spPr>
            <a:xfrm>
              <a:off x="268434" y="4478807"/>
              <a:ext cx="3561744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/>
                <a:t>58</a:t>
              </a:r>
              <a:r>
                <a:rPr lang="pt-BR" sz="2800" dirty="0"/>
                <a:t> Colocaram 5 opções</a:t>
              </a:r>
            </a:p>
            <a:p>
              <a:r>
                <a:rPr lang="pt-BR" sz="2800" b="1" dirty="0"/>
                <a:t>24 </a:t>
              </a:r>
              <a:r>
                <a:rPr lang="pt-BR" sz="2800" dirty="0"/>
                <a:t>Colocaram 4 opções</a:t>
              </a:r>
            </a:p>
            <a:p>
              <a:r>
                <a:rPr lang="pt-BR" sz="2800" b="1" dirty="0"/>
                <a:t>30</a:t>
              </a:r>
              <a:r>
                <a:rPr lang="pt-BR" sz="2800" dirty="0"/>
                <a:t> Colocaram 3 opções</a:t>
              </a:r>
            </a:p>
            <a:p>
              <a:r>
                <a:rPr lang="pt-BR" sz="2800" b="1" dirty="0"/>
                <a:t>15</a:t>
              </a:r>
              <a:r>
                <a:rPr lang="pt-BR" sz="2800" dirty="0"/>
                <a:t> Colocaram 2 opções</a:t>
              </a:r>
            </a:p>
            <a:p>
              <a:r>
                <a:rPr lang="pt-BR" sz="2800" b="1" dirty="0"/>
                <a:t>8</a:t>
              </a:r>
              <a:r>
                <a:rPr lang="pt-BR" sz="2800" dirty="0"/>
                <a:t> Colocaram 1 opção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F4842682-D9B3-4256-A695-F80C099E27EC}"/>
                </a:ext>
              </a:extLst>
            </p:cNvPr>
            <p:cNvSpPr txBox="1"/>
            <p:nvPr/>
          </p:nvSpPr>
          <p:spPr>
            <a:xfrm>
              <a:off x="268434" y="3974660"/>
              <a:ext cx="28517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Entre os 135 inscritos</a:t>
              </a:r>
            </a:p>
          </p:txBody>
        </p: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0BD2EABD-AA97-46CB-8EDB-89AC9D0ADB6A}"/>
              </a:ext>
            </a:extLst>
          </p:cNvPr>
          <p:cNvGrpSpPr/>
          <p:nvPr/>
        </p:nvGrpSpPr>
        <p:grpSpPr>
          <a:xfrm>
            <a:off x="4443340" y="3743827"/>
            <a:ext cx="4606326" cy="3016211"/>
            <a:chOff x="4443340" y="3743827"/>
            <a:chExt cx="4606326" cy="3016211"/>
          </a:xfrm>
        </p:grpSpPr>
        <p:sp>
          <p:nvSpPr>
            <p:cNvPr id="6" name="CaixaDeTexto 5"/>
            <p:cNvSpPr txBox="1"/>
            <p:nvPr/>
          </p:nvSpPr>
          <p:spPr>
            <a:xfrm>
              <a:off x="4468732" y="4205493"/>
              <a:ext cx="4045531" cy="25545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200" b="1" dirty="0"/>
                <a:t>50</a:t>
              </a:r>
              <a:r>
                <a:rPr lang="pt-BR" sz="3200" dirty="0"/>
                <a:t> Colocaram 5 opções</a:t>
              </a:r>
            </a:p>
            <a:p>
              <a:r>
                <a:rPr lang="pt-BR" sz="3200" b="1" dirty="0"/>
                <a:t>22 </a:t>
              </a:r>
              <a:r>
                <a:rPr lang="pt-BR" sz="3200" dirty="0"/>
                <a:t>Colocaram 4 opções</a:t>
              </a:r>
            </a:p>
            <a:p>
              <a:r>
                <a:rPr lang="pt-BR" sz="3200" b="1" dirty="0"/>
                <a:t>29</a:t>
              </a:r>
              <a:r>
                <a:rPr lang="pt-BR" sz="3200" dirty="0"/>
                <a:t> Colocaram 3 opções</a:t>
              </a:r>
            </a:p>
            <a:p>
              <a:r>
                <a:rPr lang="pt-BR" sz="3200" b="1" dirty="0"/>
                <a:t>14</a:t>
              </a:r>
              <a:r>
                <a:rPr lang="pt-BR" sz="3200" dirty="0"/>
                <a:t> Colocaram 2 opções</a:t>
              </a:r>
            </a:p>
            <a:p>
              <a:r>
                <a:rPr lang="pt-BR" sz="3200" b="1" dirty="0"/>
                <a:t>6 </a:t>
              </a:r>
              <a:r>
                <a:rPr lang="pt-BR" sz="3200" dirty="0"/>
                <a:t>Colocaram 1 opção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CD7098BA-BDF1-485C-AE2D-A25097066F1F}"/>
                </a:ext>
              </a:extLst>
            </p:cNvPr>
            <p:cNvSpPr txBox="1"/>
            <p:nvPr/>
          </p:nvSpPr>
          <p:spPr>
            <a:xfrm>
              <a:off x="4443340" y="3743827"/>
              <a:ext cx="46063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Entre os 121 aprovados na 1ª Etapa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748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  <a:solidFill>
            <a:srgbClr val="66FF33"/>
          </a:solidFill>
        </p:spPr>
        <p:txBody>
          <a:bodyPr>
            <a:normAutofit fontScale="90000"/>
          </a:bodyPr>
          <a:lstStyle/>
          <a:p>
            <a:r>
              <a:rPr lang="pt-BR" dirty="0"/>
              <a:t>Opções no AE </a:t>
            </a:r>
            <a:r>
              <a:rPr lang="pt-BR" b="1" dirty="0">
                <a:solidFill>
                  <a:srgbClr val="0033CC"/>
                </a:solidFill>
              </a:rPr>
              <a:t>2021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042502" y="875618"/>
            <a:ext cx="47866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135</a:t>
            </a:r>
            <a:r>
              <a:rPr lang="pt-BR" sz="3200" dirty="0"/>
              <a:t> Inscritos</a:t>
            </a:r>
          </a:p>
          <a:p>
            <a:r>
              <a:rPr lang="pt-BR" sz="3200" b="1" dirty="0"/>
              <a:t>121</a:t>
            </a:r>
            <a:r>
              <a:rPr lang="pt-BR" sz="3200" dirty="0"/>
              <a:t> Aprovados na 1ª. Etapa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067944" y="1859340"/>
            <a:ext cx="4871975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112</a:t>
            </a:r>
            <a:r>
              <a:rPr lang="pt-BR" sz="3200" dirty="0"/>
              <a:t> </a:t>
            </a:r>
            <a:r>
              <a:rPr lang="pt-BR" sz="3200" b="1" dirty="0">
                <a:solidFill>
                  <a:srgbClr val="FF0000"/>
                </a:solidFill>
              </a:rPr>
              <a:t>Aprovados na 2ª. Etapa</a:t>
            </a:r>
          </a:p>
          <a:p>
            <a:r>
              <a:rPr lang="pt-BR" sz="3200" b="1" dirty="0"/>
              <a:t>4</a:t>
            </a:r>
            <a:r>
              <a:rPr lang="pt-BR" sz="3200" dirty="0"/>
              <a:t> ficaram sem vagas</a:t>
            </a:r>
          </a:p>
          <a:p>
            <a:r>
              <a:rPr lang="pt-BR" sz="3200" b="1" dirty="0"/>
              <a:t>5</a:t>
            </a:r>
            <a:r>
              <a:rPr lang="pt-BR" sz="3200" dirty="0"/>
              <a:t> desistiram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4E4BD24C-DF66-44BA-BEE9-ADDD8D21037A}"/>
              </a:ext>
            </a:extLst>
          </p:cNvPr>
          <p:cNvGrpSpPr/>
          <p:nvPr/>
        </p:nvGrpSpPr>
        <p:grpSpPr>
          <a:xfrm>
            <a:off x="294737" y="3767494"/>
            <a:ext cx="3561744" cy="2750916"/>
            <a:chOff x="268434" y="3974660"/>
            <a:chExt cx="3561744" cy="2750916"/>
          </a:xfrm>
        </p:grpSpPr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682EA3C4-870C-4715-86AD-1D2E85DE2E44}"/>
                </a:ext>
              </a:extLst>
            </p:cNvPr>
            <p:cNvSpPr txBox="1"/>
            <p:nvPr/>
          </p:nvSpPr>
          <p:spPr>
            <a:xfrm>
              <a:off x="268434" y="4478807"/>
              <a:ext cx="3561744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/>
                <a:t>45</a:t>
              </a:r>
              <a:r>
                <a:rPr lang="pt-BR" sz="2800" dirty="0"/>
                <a:t> Colocaram 5 opções</a:t>
              </a:r>
            </a:p>
            <a:p>
              <a:r>
                <a:rPr lang="pt-BR" sz="2800" b="1" dirty="0"/>
                <a:t>22 </a:t>
              </a:r>
              <a:r>
                <a:rPr lang="pt-BR" sz="2800" dirty="0"/>
                <a:t>Colocaram 4 opções</a:t>
              </a:r>
            </a:p>
            <a:p>
              <a:r>
                <a:rPr lang="pt-BR" sz="2800" b="1" dirty="0"/>
                <a:t>28</a:t>
              </a:r>
              <a:r>
                <a:rPr lang="pt-BR" sz="2800" dirty="0"/>
                <a:t> Colocaram 3 opções</a:t>
              </a:r>
            </a:p>
            <a:p>
              <a:r>
                <a:rPr lang="pt-BR" sz="2800" b="1" dirty="0"/>
                <a:t>12</a:t>
              </a:r>
              <a:r>
                <a:rPr lang="pt-BR" sz="2800" dirty="0"/>
                <a:t> Colocaram 2 opções</a:t>
              </a:r>
            </a:p>
            <a:p>
              <a:r>
                <a:rPr lang="pt-BR" sz="2800" b="1" dirty="0"/>
                <a:t>5</a:t>
              </a:r>
              <a:r>
                <a:rPr lang="pt-BR" sz="2800" dirty="0"/>
                <a:t> Colocaram 1 opção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F4842682-D9B3-4256-A695-F80C099E27EC}"/>
                </a:ext>
              </a:extLst>
            </p:cNvPr>
            <p:cNvSpPr txBox="1"/>
            <p:nvPr/>
          </p:nvSpPr>
          <p:spPr>
            <a:xfrm>
              <a:off x="268434" y="3974660"/>
              <a:ext cx="34510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dirty="0">
                  <a:solidFill>
                    <a:srgbClr val="FF0000"/>
                  </a:solidFill>
                </a:rPr>
                <a:t>Entre os 112 APROVADOS</a:t>
              </a:r>
            </a:p>
          </p:txBody>
        </p:sp>
      </p:grp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75454B6-20AE-4345-A18C-2CFB6AC5247D}"/>
              </a:ext>
            </a:extLst>
          </p:cNvPr>
          <p:cNvSpPr txBox="1"/>
          <p:nvPr/>
        </p:nvSpPr>
        <p:spPr>
          <a:xfrm>
            <a:off x="395536" y="1222881"/>
            <a:ext cx="3038204" cy="2000548"/>
          </a:xfrm>
          <a:prstGeom prst="rect">
            <a:avLst/>
          </a:prstGeom>
          <a:solidFill>
            <a:srgbClr val="66FF33"/>
          </a:solidFill>
        </p:spPr>
        <p:txBody>
          <a:bodyPr wrap="none" rtlCol="0">
            <a:spAutoFit/>
          </a:bodyPr>
          <a:lstStyle/>
          <a:p>
            <a:r>
              <a:rPr lang="pt-BR" sz="2800" b="1" i="1" dirty="0"/>
              <a:t>Edital:</a:t>
            </a:r>
          </a:p>
          <a:p>
            <a:r>
              <a:rPr lang="pt-BR" sz="3200" b="1" dirty="0"/>
              <a:t>217 Vagas</a:t>
            </a:r>
          </a:p>
          <a:p>
            <a:r>
              <a:rPr lang="pt-BR" sz="3200" dirty="0"/>
              <a:t>35 Universidades</a:t>
            </a:r>
          </a:p>
          <a:p>
            <a:r>
              <a:rPr lang="pt-BR" sz="3200" dirty="0"/>
              <a:t>16 países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A1D504FA-2F56-4DDE-9049-C39C0FB39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795765"/>
              </p:ext>
            </p:extLst>
          </p:nvPr>
        </p:nvGraphicFramePr>
        <p:xfrm>
          <a:off x="4067944" y="3713063"/>
          <a:ext cx="4865087" cy="2983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980773267"/>
                    </a:ext>
                  </a:extLst>
                </a:gridCol>
                <a:gridCol w="1294088">
                  <a:extLst>
                    <a:ext uri="{9D8B030D-6E8A-4147-A177-3AD203B41FA5}">
                      <a16:colId xmlns:a16="http://schemas.microsoft.com/office/drawing/2014/main" val="428417090"/>
                    </a:ext>
                  </a:extLst>
                </a:gridCol>
                <a:gridCol w="1533237">
                  <a:extLst>
                    <a:ext uri="{9D8B030D-6E8A-4147-A177-3AD203B41FA5}">
                      <a16:colId xmlns:a16="http://schemas.microsoft.com/office/drawing/2014/main" val="4274130517"/>
                    </a:ext>
                  </a:extLst>
                </a:gridCol>
                <a:gridCol w="1605714">
                  <a:extLst>
                    <a:ext uri="{9D8B030D-6E8A-4147-A177-3AD203B41FA5}">
                      <a16:colId xmlns:a16="http://schemas.microsoft.com/office/drawing/2014/main" val="1196985575"/>
                    </a:ext>
                  </a:extLst>
                </a:gridCol>
              </a:tblGrid>
              <a:tr h="457970"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effectLst/>
                        </a:rPr>
                        <a:t>112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 dirty="0">
                          <a:effectLst/>
                        </a:rPr>
                        <a:t>100,0%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43021"/>
                  </a:ext>
                </a:extLst>
              </a:tr>
              <a:tr h="436162">
                <a:tc rowSpan="5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Pegaram a </a:t>
                      </a:r>
                    </a:p>
                  </a:txBody>
                  <a:tcPr marL="9525" marR="9525" marT="9525" marB="0" vert="vert27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1a opção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i="0" u="none" strike="noStrike" dirty="0">
                          <a:solidFill>
                            <a:srgbClr val="0033CC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solidFill>
                            <a:srgbClr val="0033CC"/>
                          </a:solidFill>
                          <a:effectLst/>
                        </a:rPr>
                        <a:t>76,8%</a:t>
                      </a:r>
                      <a:endParaRPr lang="pt-BR" sz="2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063716"/>
                  </a:ext>
                </a:extLst>
              </a:tr>
              <a:tr h="436162">
                <a:tc vMerge="1"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2a opção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</a:rPr>
                        <a:t>16,1%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6151107"/>
                  </a:ext>
                </a:extLst>
              </a:tr>
              <a:tr h="436162">
                <a:tc vMerge="1"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3a opção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</a:rPr>
                        <a:t>2,7%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57230"/>
                  </a:ext>
                </a:extLst>
              </a:tr>
              <a:tr h="436162">
                <a:tc vMerge="1"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4a opção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</a:rPr>
                        <a:t>3,6%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5481600"/>
                  </a:ext>
                </a:extLst>
              </a:tr>
              <a:tr h="436162">
                <a:tc vMerge="1"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5a opção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</a:rPr>
                        <a:t>0,9%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2545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68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1" y="126876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pt-BR" dirty="0"/>
              <a:t>Obrigado!</a:t>
            </a:r>
          </a:p>
        </p:txBody>
      </p:sp>
      <p:sp>
        <p:nvSpPr>
          <p:cNvPr id="4" name="CaixaDeTexto 6"/>
          <p:cNvSpPr txBox="1">
            <a:spLocks noChangeArrowheads="1"/>
          </p:cNvSpPr>
          <p:nvPr/>
        </p:nvSpPr>
        <p:spPr bwMode="auto">
          <a:xfrm>
            <a:off x="900056" y="2492896"/>
            <a:ext cx="7051391" cy="163030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lIns="151498" tIns="75749" rIns="151498" bIns="75749">
            <a:spAutoFit/>
          </a:bodyPr>
          <a:lstStyle/>
          <a:p>
            <a:pPr algn="ctr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Suas dúvidas podem ser enviadas para</a:t>
            </a:r>
            <a:endParaRPr lang="pt-PT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sz="3600" b="1" dirty="0">
                <a:latin typeface="Arial" panose="020B0604020202020204" pitchFamily="34" charset="0"/>
                <a:cs typeface="Arial" panose="020B0604020202020204" pitchFamily="34" charset="0"/>
              </a:rPr>
              <a:t>crint.poli@usp.br</a:t>
            </a:r>
          </a:p>
          <a:p>
            <a:pPr algn="ctr"/>
            <a:r>
              <a:rPr lang="pt-PT" sz="3000" dirty="0">
                <a:latin typeface="Arial" panose="020B0604020202020204" pitchFamily="34" charset="0"/>
                <a:cs typeface="Arial" panose="020B0604020202020204" pitchFamily="34" charset="0"/>
              </a:rPr>
              <a:t>3091-5751</a:t>
            </a: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FCE6459-5638-4D00-A103-346CFA4C22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170560"/>
              </p:ext>
            </p:extLst>
          </p:nvPr>
        </p:nvGraphicFramePr>
        <p:xfrm>
          <a:off x="1043608" y="1196752"/>
          <a:ext cx="6912769" cy="5148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5300">
                  <a:extLst>
                    <a:ext uri="{9D8B030D-6E8A-4147-A177-3AD203B41FA5}">
                      <a16:colId xmlns:a16="http://schemas.microsoft.com/office/drawing/2014/main" val="2789653316"/>
                    </a:ext>
                  </a:extLst>
                </a:gridCol>
                <a:gridCol w="995020">
                  <a:extLst>
                    <a:ext uri="{9D8B030D-6E8A-4147-A177-3AD203B41FA5}">
                      <a16:colId xmlns:a16="http://schemas.microsoft.com/office/drawing/2014/main" val="1122913228"/>
                    </a:ext>
                  </a:extLst>
                </a:gridCol>
                <a:gridCol w="877143">
                  <a:extLst>
                    <a:ext uri="{9D8B030D-6E8A-4147-A177-3AD203B41FA5}">
                      <a16:colId xmlns:a16="http://schemas.microsoft.com/office/drawing/2014/main" val="4274997202"/>
                    </a:ext>
                  </a:extLst>
                </a:gridCol>
                <a:gridCol w="1156142">
                  <a:extLst>
                    <a:ext uri="{9D8B030D-6E8A-4147-A177-3AD203B41FA5}">
                      <a16:colId xmlns:a16="http://schemas.microsoft.com/office/drawing/2014/main" val="66141611"/>
                    </a:ext>
                  </a:extLst>
                </a:gridCol>
                <a:gridCol w="1059797">
                  <a:extLst>
                    <a:ext uri="{9D8B030D-6E8A-4147-A177-3AD203B41FA5}">
                      <a16:colId xmlns:a16="http://schemas.microsoft.com/office/drawing/2014/main" val="1621881525"/>
                    </a:ext>
                  </a:extLst>
                </a:gridCol>
                <a:gridCol w="939367">
                  <a:extLst>
                    <a:ext uri="{9D8B030D-6E8A-4147-A177-3AD203B41FA5}">
                      <a16:colId xmlns:a16="http://schemas.microsoft.com/office/drawing/2014/main" val="3463991022"/>
                    </a:ext>
                  </a:extLst>
                </a:gridCol>
              </a:tblGrid>
              <a:tr h="302956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22</a:t>
                      </a:r>
                      <a:endParaRPr lang="pt-BR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22</a:t>
                      </a:r>
                      <a:endParaRPr lang="pt-BR" sz="2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24</a:t>
                      </a:r>
                      <a:endParaRPr lang="pt-BR" sz="2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14</a:t>
                      </a:r>
                      <a:endParaRPr lang="pt-BR" sz="2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82</a:t>
                      </a:r>
                      <a:endParaRPr lang="pt-BR" sz="2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63828331"/>
                  </a:ext>
                </a:extLst>
              </a:tr>
              <a:tr h="24962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i="1" u="none" strike="noStrike" dirty="0">
                          <a:effectLst/>
                        </a:rPr>
                        <a:t>Curso</a:t>
                      </a:r>
                      <a:endParaRPr lang="pt-BR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i="1" u="none" strike="noStrike" dirty="0">
                          <a:effectLst/>
                        </a:rPr>
                        <a:t>Aachen</a:t>
                      </a:r>
                      <a:endParaRPr lang="pt-BR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i="1" u="none" strike="noStrike" dirty="0">
                          <a:effectLst/>
                        </a:rPr>
                        <a:t>IST</a:t>
                      </a:r>
                      <a:endParaRPr lang="pt-BR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i="1" u="none" strike="noStrike" dirty="0">
                          <a:effectLst/>
                        </a:rPr>
                        <a:t>Porto</a:t>
                      </a:r>
                      <a:endParaRPr lang="pt-BR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i="1" u="none" strike="noStrike" dirty="0">
                          <a:effectLst/>
                        </a:rPr>
                        <a:t>UPM</a:t>
                      </a:r>
                      <a:endParaRPr lang="pt-BR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i="1" u="none" strike="noStrike" dirty="0">
                          <a:effectLst/>
                        </a:rPr>
                        <a:t>Total</a:t>
                      </a:r>
                      <a:endParaRPr lang="pt-BR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012501"/>
                  </a:ext>
                </a:extLst>
              </a:tr>
              <a:tr h="302956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Elétrica</a:t>
                      </a:r>
                      <a:endParaRPr lang="pt-BR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9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6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</a:rPr>
                        <a:t>19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178676"/>
                  </a:ext>
                </a:extLst>
              </a:tr>
              <a:tr h="302956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Civil</a:t>
                      </a:r>
                      <a:endParaRPr lang="pt-BR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4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</a:rPr>
                        <a:t>10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082726"/>
                  </a:ext>
                </a:extLst>
              </a:tr>
              <a:tr h="302956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Mecânica</a:t>
                      </a:r>
                      <a:endParaRPr lang="pt-BR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5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</a:rPr>
                        <a:t>9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713785"/>
                  </a:ext>
                </a:extLst>
              </a:tr>
              <a:tr h="302956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Minas</a:t>
                      </a:r>
                      <a:endParaRPr lang="pt-BR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</a:rPr>
                        <a:t>8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068726"/>
                  </a:ext>
                </a:extLst>
              </a:tr>
              <a:tr h="302956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Materiais</a:t>
                      </a:r>
                      <a:endParaRPr lang="pt-BR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3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</a:rPr>
                        <a:t>7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221226"/>
                  </a:ext>
                </a:extLst>
              </a:tr>
              <a:tr h="302956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Produção</a:t>
                      </a:r>
                      <a:endParaRPr lang="pt-BR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3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</a:rPr>
                        <a:t>7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814047"/>
                  </a:ext>
                </a:extLst>
              </a:tr>
              <a:tr h="302956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Computação</a:t>
                      </a:r>
                      <a:endParaRPr lang="pt-BR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</a:rPr>
                        <a:t>6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487145"/>
                  </a:ext>
                </a:extLst>
              </a:tr>
              <a:tr h="302956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Naval</a:t>
                      </a:r>
                      <a:endParaRPr lang="pt-BR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3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</a:rPr>
                        <a:t>5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650783"/>
                  </a:ext>
                </a:extLst>
              </a:tr>
              <a:tr h="302956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Ambiental</a:t>
                      </a:r>
                      <a:endParaRPr lang="pt-BR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</a:rPr>
                        <a:t>4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211204"/>
                  </a:ext>
                </a:extLst>
              </a:tr>
              <a:tr h="302956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Química</a:t>
                      </a:r>
                      <a:endParaRPr lang="pt-BR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</a:rPr>
                        <a:t>4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454111"/>
                  </a:ext>
                </a:extLst>
              </a:tr>
              <a:tr h="302956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Petróleo</a:t>
                      </a:r>
                      <a:endParaRPr lang="pt-BR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</a:rPr>
                        <a:t>2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214999"/>
                  </a:ext>
                </a:extLst>
              </a:tr>
              <a:tr h="302956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Geociências</a:t>
                      </a:r>
                      <a:endParaRPr lang="pt-BR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</a:rPr>
                        <a:t>1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333575"/>
                  </a:ext>
                </a:extLst>
              </a:tr>
            </a:tbl>
          </a:graphicData>
        </a:graphic>
      </p:graphicFrame>
      <p:sp>
        <p:nvSpPr>
          <p:cNvPr id="3" name="Título 1">
            <a:extLst>
              <a:ext uri="{FF2B5EF4-FFF2-40B4-BE49-F238E27FC236}">
                <a16:creationId xmlns:a16="http://schemas.microsoft.com/office/drawing/2014/main" id="{2C9616CE-04F9-4E2D-AA9F-CAD9DF88B5E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Vagas específicas por Cursos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5175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8C88E377-3435-4263-89DD-95A1FC5CC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0948" y="2981147"/>
            <a:ext cx="9379386" cy="36004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EEF65E4C-7855-46DD-906A-405F6878CB7F}"/>
              </a:ext>
            </a:extLst>
          </p:cNvPr>
          <p:cNvSpPr txBox="1"/>
          <p:nvPr/>
        </p:nvSpPr>
        <p:spPr>
          <a:xfrm>
            <a:off x="2267744" y="1417638"/>
            <a:ext cx="46085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A FEUP oferece somente intercâmbios de </a:t>
            </a:r>
            <a:r>
              <a:rPr lang="pt-BR" sz="3200" b="1" dirty="0">
                <a:solidFill>
                  <a:srgbClr val="0033CC"/>
                </a:solidFill>
              </a:rPr>
              <a:t>6 meses</a:t>
            </a:r>
          </a:p>
        </p:txBody>
      </p:sp>
      <p:sp>
        <p:nvSpPr>
          <p:cNvPr id="9" name="Hexágono 8">
            <a:extLst>
              <a:ext uri="{FF2B5EF4-FFF2-40B4-BE49-F238E27FC236}">
                <a16:creationId xmlns:a16="http://schemas.microsoft.com/office/drawing/2014/main" id="{6C308076-1A27-4AAC-9C09-714CD44F24DE}"/>
              </a:ext>
            </a:extLst>
          </p:cNvPr>
          <p:cNvSpPr/>
          <p:nvPr/>
        </p:nvSpPr>
        <p:spPr>
          <a:xfrm>
            <a:off x="1691680" y="4653136"/>
            <a:ext cx="2664296" cy="576064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5A4DF972-3E5A-4D59-8F71-98C25E379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BR" dirty="0"/>
              <a:t>Vagas específicas por Cursos</a:t>
            </a:r>
          </a:p>
        </p:txBody>
      </p:sp>
    </p:spTree>
    <p:extLst>
      <p:ext uri="{BB962C8B-B14F-4D97-AF65-F5344CB8AC3E}">
        <p14:creationId xmlns:p14="http://schemas.microsoft.com/office/powerpoint/2010/main" val="917047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dirty="0"/>
              <a:t>IMPORTANTE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2241278"/>
            <a:ext cx="8568952" cy="154776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3600" dirty="0"/>
              <a:t>Preencher todos os campos da Inscrição!</a:t>
            </a:r>
          </a:p>
          <a:p>
            <a:pPr>
              <a:buNone/>
            </a:pPr>
            <a:r>
              <a:rPr lang="pt-BR" sz="3600" dirty="0"/>
              <a:t>Não é possível anexar nenhum arquivo!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98994" y="4001482"/>
            <a:ext cx="8218019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Não há bolsas associadas a nenhuma vaga!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3882496-EFAE-43A3-8938-4F72147CC0BD}"/>
              </a:ext>
            </a:extLst>
          </p:cNvPr>
          <p:cNvSpPr/>
          <p:nvPr/>
        </p:nvSpPr>
        <p:spPr>
          <a:xfrm>
            <a:off x="1475656" y="5805264"/>
            <a:ext cx="23908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pt-BR" b="1" i="1" dirty="0">
                <a:solidFill>
                  <a:srgbClr val="0033CC"/>
                </a:solidFill>
              </a:rPr>
              <a:t>Mostrar  formulário!!!!</a:t>
            </a:r>
            <a:endParaRPr lang="pt-BR" sz="2000" b="1" i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6150</TotalTime>
  <Words>6573</Words>
  <Application>Microsoft Office PowerPoint</Application>
  <PresentationFormat>Apresentação na tela (4:3)</PresentationFormat>
  <Paragraphs>3741</Paragraphs>
  <Slides>69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69</vt:i4>
      </vt:variant>
    </vt:vector>
  </HeadingPairs>
  <TitlesOfParts>
    <vt:vector size="75" baseType="lpstr">
      <vt:lpstr>Arial</vt:lpstr>
      <vt:lpstr>Arial Black</vt:lpstr>
      <vt:lpstr>Arial Narrow</vt:lpstr>
      <vt:lpstr>Calibri</vt:lpstr>
      <vt:lpstr>Wingdings</vt:lpstr>
      <vt:lpstr>Tema do Office</vt:lpstr>
      <vt:lpstr>Apresentação do PowerPoint</vt:lpstr>
      <vt:lpstr>IMPORTANTE</vt:lpstr>
      <vt:lpstr>IMPORTANTE</vt:lpstr>
      <vt:lpstr>Não se esqueça:</vt:lpstr>
      <vt:lpstr>Este Edital oferece 60 vagas em inglês:</vt:lpstr>
      <vt:lpstr>Vagas específicas por Cursos</vt:lpstr>
      <vt:lpstr>Apresentação do PowerPoint</vt:lpstr>
      <vt:lpstr>Vagas específicas por Cursos</vt:lpstr>
      <vt:lpstr>IMPORTANTE</vt:lpstr>
      <vt:lpstr>Apresentação do PowerPoint</vt:lpstr>
      <vt:lpstr>Fazer o login</vt:lpstr>
      <vt:lpstr>Em Sistemas acessar o sistema Agata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IMPORTANTE</vt:lpstr>
      <vt:lpstr>Apresentação do PowerPoint</vt:lpstr>
      <vt:lpstr>Apresentação do PowerPoint</vt:lpstr>
      <vt:lpstr>IMPORTANTE</vt:lpstr>
      <vt:lpstr>O que posso fazer durante o AE:</vt:lpstr>
      <vt:lpstr>Quanto à escolha das disciplinas:</vt:lpstr>
      <vt:lpstr>Quanto à escolha das disciplinas:</vt:lpstr>
      <vt:lpstr>Quanto à escolha das disciplinas:</vt:lpstr>
      <vt:lpstr>Quanto à escolha das disciplinas:</vt:lpstr>
      <vt:lpstr>Posso escolher qualquer disciplina no exterior?</vt:lpstr>
      <vt:lpstr>Quanto ao acréscimo de tempo para se formar:</vt:lpstr>
      <vt:lpstr>Você tem pelo menos 16 créditos de Optativas Livres no 4º e 5º ano! Com estes créditos você pode colocar qualquer disciplina do exterior do seu interesse.</vt:lpstr>
      <vt:lpstr>Apresentação do PowerPoint</vt:lpstr>
      <vt:lpstr>CUIDADO! </vt:lpstr>
      <vt:lpstr>O que acontece se não tiver nenhuma aprovação?</vt:lpstr>
      <vt:lpstr>Apresentação do PowerPoint</vt:lpstr>
      <vt:lpstr>Índice CRInt</vt:lpstr>
      <vt:lpstr>IMPORTANTE</vt:lpstr>
      <vt:lpstr>Na 1ª Etapa do Processo Seletivo  leva-se em consideração:</vt:lpstr>
      <vt:lpstr>A Média do Processo Seletivo (MPS) utiliza as 4 notas com  os seus respectivos  pesos:</vt:lpstr>
      <vt:lpstr>IMPORTANTE</vt:lpstr>
      <vt:lpstr>IMPORTANTE</vt:lpstr>
      <vt:lpstr>Sobre os resultados de cada ETAPA</vt:lpstr>
      <vt:lpstr>ESTATÍSTICAS</vt:lpstr>
      <vt:lpstr>Opções no AE 2016</vt:lpstr>
      <vt:lpstr>Opções no AE 2016</vt:lpstr>
      <vt:lpstr>Opções no AE 2016</vt:lpstr>
      <vt:lpstr>Apresentação do PowerPoint</vt:lpstr>
      <vt:lpstr>Opções no AE 2016</vt:lpstr>
      <vt:lpstr>Opções no AE 2017</vt:lpstr>
      <vt:lpstr>Opções no AE 2017</vt:lpstr>
      <vt:lpstr>Apresentação do PowerPoint</vt:lpstr>
      <vt:lpstr>Apresentação do PowerPoint</vt:lpstr>
      <vt:lpstr>Opções no AE 2017</vt:lpstr>
      <vt:lpstr>Opções no AE 2018</vt:lpstr>
      <vt:lpstr>Opções no AE 2018</vt:lpstr>
      <vt:lpstr>Opções no AE 2018</vt:lpstr>
      <vt:lpstr>Apresentação do PowerPoint</vt:lpstr>
      <vt:lpstr>Apresentação do PowerPoint</vt:lpstr>
      <vt:lpstr>Opções no AE 2019</vt:lpstr>
      <vt:lpstr>Opções no AE 2019</vt:lpstr>
      <vt:lpstr>Opções no AE 2019</vt:lpstr>
      <vt:lpstr>Apresentação do PowerPoint</vt:lpstr>
      <vt:lpstr>Apresentação do PowerPoint</vt:lpstr>
      <vt:lpstr>Opções no AE 2020</vt:lpstr>
      <vt:lpstr>Opções no AE 2020</vt:lpstr>
      <vt:lpstr>Opções no AE 2020</vt:lpstr>
      <vt:lpstr>Apresentação do PowerPoint</vt:lpstr>
      <vt:lpstr>Apresentação do PowerPoint</vt:lpstr>
      <vt:lpstr>Opções no AE 2021</vt:lpstr>
      <vt:lpstr>Opções no AE 2021</vt:lpstr>
      <vt:lpstr>Obrigado!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Fernando Fonseca</cp:lastModifiedBy>
  <cp:revision>198</cp:revision>
  <cp:lastPrinted>2018-02-27T20:13:21Z</cp:lastPrinted>
  <dcterms:created xsi:type="dcterms:W3CDTF">2016-02-19T05:27:05Z</dcterms:created>
  <dcterms:modified xsi:type="dcterms:W3CDTF">2022-02-17T11:37:44Z</dcterms:modified>
</cp:coreProperties>
</file>