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52" r:id="rId2"/>
    <p:sldMasterId id="2147483766" r:id="rId3"/>
  </p:sldMasterIdLst>
  <p:notesMasterIdLst>
    <p:notesMasterId r:id="rId47"/>
  </p:notesMasterIdLst>
  <p:handoutMasterIdLst>
    <p:handoutMasterId r:id="rId48"/>
  </p:handoutMasterIdLst>
  <p:sldIdLst>
    <p:sldId id="303" r:id="rId4"/>
    <p:sldId id="380" r:id="rId5"/>
    <p:sldId id="343" r:id="rId6"/>
    <p:sldId id="424" r:id="rId7"/>
    <p:sldId id="341" r:id="rId8"/>
    <p:sldId id="393" r:id="rId9"/>
    <p:sldId id="392" r:id="rId10"/>
    <p:sldId id="415" r:id="rId11"/>
    <p:sldId id="364" r:id="rId12"/>
    <p:sldId id="345" r:id="rId13"/>
    <p:sldId id="425" r:id="rId14"/>
    <p:sldId id="332" r:id="rId15"/>
    <p:sldId id="367" r:id="rId16"/>
    <p:sldId id="336" r:id="rId17"/>
    <p:sldId id="346" r:id="rId18"/>
    <p:sldId id="387" r:id="rId19"/>
    <p:sldId id="381" r:id="rId20"/>
    <p:sldId id="382" r:id="rId21"/>
    <p:sldId id="340" r:id="rId22"/>
    <p:sldId id="366" r:id="rId23"/>
    <p:sldId id="377" r:id="rId24"/>
    <p:sldId id="373" r:id="rId25"/>
    <p:sldId id="369" r:id="rId26"/>
    <p:sldId id="368" r:id="rId27"/>
    <p:sldId id="410" r:id="rId28"/>
    <p:sldId id="411" r:id="rId29"/>
    <p:sldId id="412" r:id="rId30"/>
    <p:sldId id="385" r:id="rId31"/>
    <p:sldId id="305" r:id="rId32"/>
    <p:sldId id="348" r:id="rId33"/>
    <p:sldId id="389" r:id="rId34"/>
    <p:sldId id="413" r:id="rId35"/>
    <p:sldId id="414" r:id="rId36"/>
    <p:sldId id="437" r:id="rId37"/>
    <p:sldId id="438" r:id="rId38"/>
    <p:sldId id="416" r:id="rId39"/>
    <p:sldId id="439" r:id="rId40"/>
    <p:sldId id="428" r:id="rId41"/>
    <p:sldId id="417" r:id="rId42"/>
    <p:sldId id="427" r:id="rId43"/>
    <p:sldId id="406" r:id="rId44"/>
    <p:sldId id="423" r:id="rId45"/>
    <p:sldId id="388" r:id="rId4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DCC8E3D-5E51-4079-9528-4456CBB9744E}">
          <p14:sldIdLst>
            <p14:sldId id="303"/>
            <p14:sldId id="380"/>
            <p14:sldId id="343"/>
            <p14:sldId id="424"/>
            <p14:sldId id="341"/>
            <p14:sldId id="393"/>
            <p14:sldId id="392"/>
            <p14:sldId id="415"/>
            <p14:sldId id="364"/>
            <p14:sldId id="345"/>
            <p14:sldId id="425"/>
            <p14:sldId id="332"/>
            <p14:sldId id="367"/>
            <p14:sldId id="336"/>
            <p14:sldId id="346"/>
            <p14:sldId id="387"/>
            <p14:sldId id="381"/>
            <p14:sldId id="382"/>
            <p14:sldId id="340"/>
            <p14:sldId id="366"/>
            <p14:sldId id="377"/>
            <p14:sldId id="373"/>
            <p14:sldId id="369"/>
            <p14:sldId id="368"/>
            <p14:sldId id="410"/>
            <p14:sldId id="411"/>
            <p14:sldId id="412"/>
            <p14:sldId id="385"/>
            <p14:sldId id="305"/>
            <p14:sldId id="348"/>
            <p14:sldId id="389"/>
            <p14:sldId id="413"/>
            <p14:sldId id="414"/>
            <p14:sldId id="437"/>
            <p14:sldId id="438"/>
            <p14:sldId id="416"/>
            <p14:sldId id="439"/>
            <p14:sldId id="428"/>
            <p14:sldId id="417"/>
            <p14:sldId id="427"/>
            <p14:sldId id="406"/>
            <p14:sldId id="423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C4"/>
    <a:srgbClr val="00A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597" autoAdjust="0"/>
  </p:normalViewPr>
  <p:slideViewPr>
    <p:cSldViewPr>
      <p:cViewPr varScale="1">
        <p:scale>
          <a:sx n="89" d="100"/>
          <a:sy n="89" d="100"/>
        </p:scale>
        <p:origin x="47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5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0" d="100"/>
          <a:sy n="30" d="100"/>
        </p:scale>
        <p:origin x="18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0" y="9428585"/>
            <a:ext cx="6796102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6F1E8C37-15F2-4AFA-86C2-618E56F60869}" type="slidenum">
              <a:rPr lang="fr-FR" smtClean="0"/>
              <a:pPr algn="ct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279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86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48E10-FD23-415B-B101-15C02FA3E6D2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011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836" y="9428011"/>
            <a:ext cx="2945659" cy="498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8370A-BEF9-4977-9CD1-58DA6822D1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8370A-BEF9-4977-9CD1-58DA6822D18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19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86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1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876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997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26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690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43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53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590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4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21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502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8775" y="292100"/>
            <a:ext cx="5800725" cy="43513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009402" y="6685808"/>
            <a:ext cx="5108505" cy="200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170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33400" y="433388"/>
            <a:ext cx="5708650" cy="42814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7600208"/>
            <a:ext cx="4319744" cy="1085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38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7CFD2-887C-4826-A8ED-52C517CE702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843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628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303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76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58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559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76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349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075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41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866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563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136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881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64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8370A-BEF9-4977-9CD1-58DA6822D18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00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40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92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3CCD-0566-4BD3-A2BF-E2FAD87E00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748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80991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04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8370A-BEF9-4977-9CD1-58DA6822D18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26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5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73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12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17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3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3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9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442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81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14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8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969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67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635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46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3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6/29/2022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5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93BA-2D1A-4443-B3D7-B819FDE09095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A9DC-1900-4FFC-98EC-3EFE6BAD1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51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4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3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5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84420" y="365125"/>
            <a:ext cx="6830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84420" y="1825625"/>
            <a:ext cx="68309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0F9E-6B31-446F-8B93-7CDD99E4470B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" y="154323"/>
            <a:ext cx="1117763" cy="14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1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71" r:id="rId3"/>
    <p:sldLayoutId id="2147483773" r:id="rId4"/>
    <p:sldLayoutId id="2147483774" r:id="rId5"/>
    <p:sldLayoutId id="21474837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BC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F05C-3C79-4F1E-BB45-8D1FCBA6271C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CEEE-8257-4C4C-964C-2286EE164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5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84420" y="365125"/>
            <a:ext cx="6830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84420" y="1825625"/>
            <a:ext cx="68309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A0F9E-6B31-446F-8B93-7CDD99E447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3" y="154323"/>
            <a:ext cx="1117763" cy="14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BC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jpe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21" Type="http://schemas.openxmlformats.org/officeDocument/2006/relationships/image" Target="../media/image64.png"/><Relationship Id="rId34" Type="http://schemas.openxmlformats.org/officeDocument/2006/relationships/image" Target="../media/image77.jpeg"/><Relationship Id="rId42" Type="http://schemas.openxmlformats.org/officeDocument/2006/relationships/image" Target="../media/image85.jpeg"/><Relationship Id="rId47" Type="http://schemas.openxmlformats.org/officeDocument/2006/relationships/image" Target="../media/image90.gi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9.jpeg"/><Relationship Id="rId29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24" Type="http://schemas.openxmlformats.org/officeDocument/2006/relationships/image" Target="../media/image67.jpeg"/><Relationship Id="rId32" Type="http://schemas.openxmlformats.org/officeDocument/2006/relationships/image" Target="../media/image75.png"/><Relationship Id="rId37" Type="http://schemas.openxmlformats.org/officeDocument/2006/relationships/image" Target="../media/image80.jpe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48.png"/><Relationship Id="rId15" Type="http://schemas.openxmlformats.org/officeDocument/2006/relationships/image" Target="../media/image58.jpe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jpeg"/><Relationship Id="rId43" Type="http://schemas.openxmlformats.org/officeDocument/2006/relationships/image" Target="../media/image86.jpeg"/><Relationship Id="rId48" Type="http://schemas.openxmlformats.org/officeDocument/2006/relationships/image" Target="../media/image91.png"/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12" Type="http://schemas.openxmlformats.org/officeDocument/2006/relationships/image" Target="../media/image55.png"/><Relationship Id="rId17" Type="http://schemas.openxmlformats.org/officeDocument/2006/relationships/image" Target="../media/image60.jpeg"/><Relationship Id="rId25" Type="http://schemas.openxmlformats.org/officeDocument/2006/relationships/image" Target="../media/image68.jpe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0" Type="http://schemas.openxmlformats.org/officeDocument/2006/relationships/image" Target="../media/image63.jpeg"/><Relationship Id="rId41" Type="http://schemas.openxmlformats.org/officeDocument/2006/relationships/image" Target="../media/image8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hyperlink" Target="Gestion%20des%20risques-EN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Systemes%20ville%20-%20mobilit&#233;-EN.pptx" TargetMode="External"/><Relationship Id="rId5" Type="http://schemas.openxmlformats.org/officeDocument/2006/relationships/hyperlink" Target="Economie-usages-soci&#233;t&#233;-EN.pptx" TargetMode="External"/><Relationship Id="rId4" Type="http://schemas.openxmlformats.org/officeDocument/2006/relationships/hyperlink" Target="Industrie%20du%20futur-EN.ppt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.emf"/><Relationship Id="rId5" Type="http://schemas.openxmlformats.org/officeDocument/2006/relationships/image" Target="../media/image127.jpeg"/><Relationship Id="rId4" Type="http://schemas.openxmlformats.org/officeDocument/2006/relationships/image" Target="../media/image1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rm.enpc.fr/community/enpc/custom_forms/18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.simantov@enpc.fr" TargetMode="External"/><Relationship Id="rId2" Type="http://schemas.openxmlformats.org/officeDocument/2006/relationships/hyperlink" Target="mailto:marie-christine.bert@enpc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de.enpc.org/" TargetMode="External"/><Relationship Id="rId5" Type="http://schemas.openxmlformats.org/officeDocument/2006/relationships/hyperlink" Target="http://gede.enpc.fr/" TargetMode="External"/><Relationship Id="rId4" Type="http://schemas.openxmlformats.org/officeDocument/2006/relationships/hyperlink" Target="https://www.ecoledesponts.fr/e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 1"/>
          <p:cNvPicPr/>
          <p:nvPr/>
        </p:nvPicPr>
        <p:blipFill>
          <a:blip r:embed="rId3"/>
          <a:srcRect t="8675"/>
          <a:stretch/>
        </p:blipFill>
        <p:spPr>
          <a:xfrm>
            <a:off x="0" y="1669421"/>
            <a:ext cx="9143640" cy="44186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3609360" y="6085673"/>
            <a:ext cx="5149080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ÉCOLE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DES PONTS PARISTECH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rgbClr val="00AB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 the </a:t>
            </a:r>
            <a:r>
              <a:rPr lang="fr-FR" sz="2400" dirty="0" err="1">
                <a:solidFill>
                  <a:srgbClr val="00AB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worlds</a:t>
            </a:r>
            <a:r>
              <a:rPr lang="fr-FR" sz="2400" dirty="0">
                <a:solidFill>
                  <a:srgbClr val="00AB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solidFill>
                  <a:srgbClr val="00AB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tomorrow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ABC4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4294967295"/>
          </p:nvPr>
        </p:nvSpPr>
        <p:spPr>
          <a:xfrm>
            <a:off x="113691" y="6443223"/>
            <a:ext cx="2290604" cy="3622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r-FR" sz="2000" i="1" dirty="0" smtClean="0">
                <a:latin typeface="Euphemia" panose="020B0503040102020104" pitchFamily="34" charset="0"/>
                <a:cs typeface="Estrangelo Edessa" panose="03080600000000000000" pitchFamily="66" charset="0"/>
              </a:rPr>
              <a:t>July 2022</a:t>
            </a:r>
            <a:endParaRPr lang="fr-FR" sz="2000" i="1" dirty="0"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738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466187" y="1451601"/>
            <a:ext cx="6893844" cy="2757431"/>
          </a:xfrm>
          <a:prstGeom prst="roundRect">
            <a:avLst>
              <a:gd name="adj" fmla="val 16667"/>
            </a:avLst>
          </a:prstGeom>
          <a:solidFill>
            <a:srgbClr val="00ABC4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3200" dirty="0">
                <a:solidFill>
                  <a:schemeClr val="bg1"/>
                </a:solidFill>
                <a:latin typeface="+mn-lt"/>
              </a:rPr>
              <a:t>Students 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870 students in the MSc in engineering  / </a:t>
            </a:r>
            <a:r>
              <a:rPr lang="en-US" altLang="fr-FR" sz="1800" b="0" dirty="0" err="1" smtClean="0">
                <a:solidFill>
                  <a:schemeClr val="bg1"/>
                </a:solidFill>
                <a:latin typeface="+mn-lt"/>
              </a:rPr>
              <a:t>Diplôme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1800" b="0" dirty="0" err="1" smtClean="0">
                <a:solidFill>
                  <a:schemeClr val="bg1"/>
                </a:solidFill>
                <a:latin typeface="+mn-lt"/>
              </a:rPr>
              <a:t>d’ingénieur</a:t>
            </a:r>
            <a:endParaRPr lang="en-US" altLang="fr-FR" sz="1800" b="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130 </a:t>
            </a: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Master’s </a:t>
            </a:r>
            <a:r>
              <a:rPr lang="en-US" altLang="fr-FR" sz="1800" b="0" dirty="0" err="1" smtClean="0">
                <a:solidFill>
                  <a:schemeClr val="bg1"/>
                </a:solidFill>
                <a:latin typeface="+mn-lt"/>
              </a:rPr>
              <a:t>programmes</a:t>
            </a:r>
            <a:endParaRPr lang="en-US" altLang="fr-FR" sz="1800" b="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3</a:t>
            </a: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0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0 </a:t>
            </a: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Advanced Master’s </a:t>
            </a:r>
            <a:r>
              <a:rPr lang="en-US" altLang="fr-FR" sz="1800" b="0" dirty="0" err="1" smtClean="0">
                <a:solidFill>
                  <a:schemeClr val="bg1"/>
                </a:solidFill>
                <a:latin typeface="+mn-lt"/>
              </a:rPr>
              <a:t>programmes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fr-FR" sz="1800" b="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 500 </a:t>
            </a: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PhD 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candidates and postdocs</a:t>
            </a:r>
            <a:endParaRPr lang="en-US" altLang="fr-FR" sz="1800" b="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200 </a:t>
            </a:r>
            <a:r>
              <a:rPr lang="en-US" altLang="fr-FR" sz="1800" b="0" dirty="0">
                <a:solidFill>
                  <a:schemeClr val="bg1"/>
                </a:solidFill>
                <a:latin typeface="+mn-lt"/>
              </a:rPr>
              <a:t>in </a:t>
            </a:r>
            <a:r>
              <a:rPr lang="en-US" altLang="fr-FR" sz="1800" b="0" dirty="0" smtClean="0">
                <a:solidFill>
                  <a:schemeClr val="bg1"/>
                </a:solidFill>
                <a:latin typeface="+mn-lt"/>
              </a:rPr>
              <a:t>Business Administration </a:t>
            </a:r>
            <a:r>
              <a:rPr lang="en-US" altLang="fr-FR" sz="1800" b="0" dirty="0" err="1" smtClean="0">
                <a:solidFill>
                  <a:schemeClr val="bg1"/>
                </a:solidFill>
                <a:latin typeface="+mn-lt"/>
              </a:rPr>
              <a:t>programmes</a:t>
            </a:r>
            <a:endParaRPr lang="en-US" altLang="fr-FR" sz="1800" b="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000" b="0" dirty="0">
                <a:solidFill>
                  <a:schemeClr val="bg1"/>
                </a:solidFill>
                <a:latin typeface="+mn-lt"/>
              </a:rPr>
              <a:t>i.e. a total of: </a:t>
            </a:r>
            <a:r>
              <a:rPr lang="en-US" altLang="fr-FR" sz="3200" dirty="0" smtClean="0">
                <a:solidFill>
                  <a:schemeClr val="bg1"/>
                </a:solidFill>
                <a:latin typeface="+mn-lt"/>
              </a:rPr>
              <a:t>2 000 </a:t>
            </a:r>
            <a:r>
              <a:rPr lang="en-US" altLang="fr-FR" sz="2000" b="0" dirty="0">
                <a:solidFill>
                  <a:schemeClr val="bg1"/>
                </a:solidFill>
                <a:latin typeface="+mn-lt"/>
              </a:rPr>
              <a:t>students,  </a:t>
            </a:r>
            <a:r>
              <a:rPr lang="en-US" altLang="fr-FR" sz="2000" dirty="0" smtClean="0">
                <a:solidFill>
                  <a:schemeClr val="bg1"/>
                </a:solidFill>
                <a:latin typeface="+mn-lt"/>
              </a:rPr>
              <a:t>33</a:t>
            </a:r>
            <a:r>
              <a:rPr lang="en-US" altLang="fr-FR" sz="2000" dirty="0" smtClean="0">
                <a:solidFill>
                  <a:schemeClr val="bg1"/>
                </a:solidFill>
                <a:latin typeface="+mn-lt"/>
              </a:rPr>
              <a:t>% </a:t>
            </a:r>
            <a:r>
              <a:rPr lang="en-US" altLang="fr-FR" sz="2000" b="0" dirty="0">
                <a:solidFill>
                  <a:schemeClr val="bg1"/>
                </a:solidFill>
                <a:latin typeface="+mn-lt"/>
              </a:rPr>
              <a:t>female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	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2000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45% 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</a:rPr>
              <a:t>international students,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45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</a:rPr>
              <a:t> nationalities</a:t>
            </a:r>
            <a:endParaRPr lang="en-US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472659" y="4246177"/>
            <a:ext cx="7360192" cy="452671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ABC4"/>
            </a:solidFill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rgbClr val="00ABC4"/>
                </a:solidFill>
                <a:latin typeface="+mn-lt"/>
              </a:rPr>
              <a:t>1 200 </a:t>
            </a:r>
            <a:r>
              <a:rPr lang="en-US" sz="2000" b="0" dirty="0">
                <a:solidFill>
                  <a:srgbClr val="00ABC4"/>
                </a:solidFill>
                <a:latin typeface="+mn-lt"/>
              </a:rPr>
              <a:t>instructors (academics, </a:t>
            </a:r>
            <a:r>
              <a:rPr lang="en-US" sz="2000" b="0" dirty="0" smtClean="0">
                <a:solidFill>
                  <a:srgbClr val="00ABC4"/>
                </a:solidFill>
                <a:latin typeface="+mn-lt"/>
              </a:rPr>
              <a:t>researchers, business practitioners)</a:t>
            </a:r>
            <a:endParaRPr lang="en-US" sz="2000" b="0" dirty="0">
              <a:solidFill>
                <a:srgbClr val="00ABC4"/>
              </a:solidFill>
              <a:latin typeface="+mn-lt"/>
            </a:endParaRPr>
          </a:p>
        </p:txBody>
      </p:sp>
      <p:sp>
        <p:nvSpPr>
          <p:cNvPr id="8" name="CustomShape 2"/>
          <p:cNvSpPr>
            <a:spLocks/>
          </p:cNvSpPr>
          <p:nvPr/>
        </p:nvSpPr>
        <p:spPr>
          <a:xfrm>
            <a:off x="1555784" y="319320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fr-FR" sz="32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facts</a:t>
            </a:r>
            <a:r>
              <a:rPr lang="fr-FR" sz="32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figures</a:t>
            </a:r>
            <a:endParaRPr lang="fr-FR" sz="18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6913" y="4841433"/>
            <a:ext cx="8408519" cy="1844148"/>
            <a:chOff x="250256" y="5027598"/>
            <a:chExt cx="8408519" cy="1844148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417532" y="5065642"/>
              <a:ext cx="3139962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 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fr-FR" altLang="fr-FR" sz="3200" dirty="0" smtClean="0">
                  <a:solidFill>
                    <a:srgbClr val="00ABC4"/>
                  </a:solidFill>
                  <a:latin typeface="+mn-lt"/>
                </a:rPr>
                <a:t>450</a:t>
              </a:r>
              <a:r>
                <a:rPr lang="fr-FR" altLang="fr-FR" sz="3200" dirty="0" smtClean="0">
                  <a:solidFill>
                    <a:srgbClr val="00ABC4"/>
                  </a:solidFill>
                  <a:latin typeface="+mn-lt"/>
                </a:rPr>
                <a:t> </a:t>
              </a:r>
              <a:r>
                <a:rPr lang="en-US" altLang="fr-FR" sz="2000" dirty="0">
                  <a:solidFill>
                    <a:srgbClr val="00ABC4"/>
                  </a:solidFill>
                  <a:latin typeface="+mn-lt"/>
                </a:rPr>
                <a:t>permanent scientists</a:t>
              </a:r>
            </a:p>
            <a:p>
              <a:pPr>
                <a:spcBef>
                  <a:spcPct val="0"/>
                </a:spcBef>
                <a:buNone/>
              </a:pPr>
              <a:endParaRPr lang="en-US" altLang="fr-FR" sz="2000" dirty="0">
                <a:solidFill>
                  <a:srgbClr val="00ABC4"/>
                </a:solidFill>
                <a:latin typeface="+mn-lt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89808" y="5027598"/>
              <a:ext cx="3522846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 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fr-FR" altLang="fr-FR" sz="3200" dirty="0" smtClean="0">
                  <a:solidFill>
                    <a:srgbClr val="00ABC4"/>
                  </a:solidFill>
                  <a:latin typeface="+mn-lt"/>
                </a:rPr>
                <a:t>12</a:t>
              </a:r>
              <a:r>
                <a:rPr lang="fr-FR" altLang="fr-FR" sz="4000" dirty="0" smtClean="0">
                  <a:solidFill>
                    <a:srgbClr val="00ABC4"/>
                  </a:solidFill>
                  <a:latin typeface="+mn-lt"/>
                </a:rPr>
                <a:t> </a:t>
              </a:r>
              <a:r>
                <a:rPr lang="en-US" altLang="fr-FR" sz="2000" dirty="0">
                  <a:solidFill>
                    <a:srgbClr val="00ABC4"/>
                  </a:solidFill>
                  <a:latin typeface="+mn-lt"/>
                </a:rPr>
                <a:t>research </a:t>
              </a:r>
              <a:r>
                <a:rPr lang="en-US" altLang="fr-FR" sz="2000" dirty="0" smtClean="0">
                  <a:solidFill>
                    <a:srgbClr val="00ABC4"/>
                  </a:solidFill>
                  <a:latin typeface="+mn-lt"/>
                </a:rPr>
                <a:t>laboratories</a:t>
              </a:r>
              <a:br>
                <a:rPr lang="en-US" altLang="fr-FR" sz="2000" dirty="0" smtClean="0">
                  <a:solidFill>
                    <a:srgbClr val="00ABC4"/>
                  </a:solidFill>
                  <a:latin typeface="+mn-lt"/>
                </a:rPr>
              </a:br>
              <a:r>
                <a:rPr lang="en-US" altLang="fr-FR" sz="2000" dirty="0" smtClean="0">
                  <a:solidFill>
                    <a:srgbClr val="00ABC4"/>
                  </a:solidFill>
                  <a:latin typeface="+mn-lt"/>
                </a:rPr>
                <a:t>  </a:t>
              </a:r>
              <a:r>
                <a:rPr lang="en-US" altLang="fr-FR" sz="3200" dirty="0" smtClean="0">
                  <a:solidFill>
                    <a:srgbClr val="00ABC4"/>
                  </a:solidFill>
                  <a:latin typeface="+mn-lt"/>
                </a:rPr>
                <a:t>7</a:t>
              </a:r>
              <a:r>
                <a:rPr lang="en-US" altLang="fr-FR" sz="2000" dirty="0" smtClean="0">
                  <a:solidFill>
                    <a:srgbClr val="00ABC4"/>
                  </a:solidFill>
                  <a:latin typeface="+mn-lt"/>
                </a:rPr>
                <a:t> </a:t>
              </a:r>
              <a:r>
                <a:rPr lang="en-US" altLang="fr-FR" sz="2000" dirty="0">
                  <a:solidFill>
                    <a:srgbClr val="00ABC4"/>
                  </a:solidFill>
                  <a:latin typeface="+mn-lt"/>
                </a:rPr>
                <a:t>labs of </a:t>
              </a:r>
              <a:r>
                <a:rPr lang="en-US" altLang="fr-FR" sz="2000" dirty="0" smtClean="0">
                  <a:solidFill>
                    <a:srgbClr val="00ABC4"/>
                  </a:solidFill>
                  <a:latin typeface="+mn-lt"/>
                </a:rPr>
                <a:t>excellence</a:t>
              </a:r>
              <a:br>
                <a:rPr lang="en-US" altLang="fr-FR" sz="2000" dirty="0" smtClean="0">
                  <a:solidFill>
                    <a:srgbClr val="00ABC4"/>
                  </a:solidFill>
                  <a:latin typeface="+mn-lt"/>
                </a:rPr>
              </a:br>
              <a:r>
                <a:rPr lang="en-US" altLang="fr-FR" sz="2000" dirty="0" smtClean="0">
                  <a:solidFill>
                    <a:srgbClr val="00ABC4"/>
                  </a:solidFill>
                  <a:latin typeface="+mn-lt"/>
                </a:rPr>
                <a:t>	</a:t>
              </a:r>
              <a:endParaRPr lang="en-US" altLang="fr-FR" sz="2000" dirty="0">
                <a:solidFill>
                  <a:srgbClr val="00ABC4"/>
                </a:solidFill>
                <a:latin typeface="+mn-lt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50256" y="6163860"/>
              <a:ext cx="840851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 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fr-FR" sz="3200" dirty="0" smtClean="0">
                  <a:solidFill>
                    <a:srgbClr val="00ABC4"/>
                  </a:solidFill>
                  <a:latin typeface="+mn-lt"/>
                </a:rPr>
                <a:t>1000</a:t>
              </a:r>
              <a:r>
                <a:rPr lang="en-US" altLang="fr-FR" sz="4000" dirty="0" smtClean="0">
                  <a:solidFill>
                    <a:srgbClr val="00ABC4"/>
                  </a:solidFill>
                  <a:latin typeface="+mn-lt"/>
                </a:rPr>
                <a:t> </a:t>
              </a:r>
              <a:r>
                <a:rPr lang="en-US" altLang="fr-FR" sz="2000" dirty="0">
                  <a:solidFill>
                    <a:srgbClr val="00ABC4"/>
                  </a:solidFill>
                  <a:latin typeface="+mn-lt"/>
                </a:rPr>
                <a:t>rank </a:t>
              </a:r>
              <a:r>
                <a:rPr lang="en-US" altLang="fr-FR" sz="2000" b="0" dirty="0">
                  <a:solidFill>
                    <a:srgbClr val="00ABC4"/>
                  </a:solidFill>
                  <a:latin typeface="+mn-lt"/>
                </a:rPr>
                <a:t>A publications</a:t>
              </a:r>
              <a:r>
                <a:rPr lang="en-US" altLang="fr-FR" sz="2000" dirty="0">
                  <a:solidFill>
                    <a:srgbClr val="00ABC4"/>
                  </a:solidFill>
                  <a:latin typeface="+mn-lt"/>
                </a:rPr>
                <a:t>, including </a:t>
              </a:r>
              <a:r>
                <a:rPr lang="en-US" altLang="fr-FR" sz="2000" dirty="0" smtClean="0">
                  <a:solidFill>
                    <a:srgbClr val="00ABC4"/>
                  </a:solidFill>
                  <a:latin typeface="+mn-lt"/>
                </a:rPr>
                <a:t>45</a:t>
              </a:r>
              <a:r>
                <a:rPr lang="en-US" altLang="fr-FR" sz="2000" dirty="0">
                  <a:solidFill>
                    <a:srgbClr val="00ABC4"/>
                  </a:solidFill>
                  <a:latin typeface="+mn-lt"/>
                </a:rPr>
                <a:t>% with a foreign partner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444420" y="324741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784018" y="5536080"/>
            <a:ext cx="3867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fr-FR" sz="3200" dirty="0" smtClean="0">
                <a:solidFill>
                  <a:srgbClr val="00ABC4"/>
                </a:solidFill>
                <a:latin typeface="+mn-lt"/>
              </a:rPr>
              <a:t>14 </a:t>
            </a:r>
            <a:r>
              <a:rPr lang="fr-FR" altLang="fr-FR" sz="2000" dirty="0" err="1">
                <a:solidFill>
                  <a:srgbClr val="00ABC4"/>
                </a:solidFill>
                <a:latin typeface="+mn-lt"/>
              </a:rPr>
              <a:t>education</a:t>
            </a:r>
            <a:r>
              <a:rPr lang="fr-FR" altLang="fr-FR" sz="2000" dirty="0">
                <a:solidFill>
                  <a:srgbClr val="00ABC4"/>
                </a:solidFill>
                <a:latin typeface="+mn-lt"/>
              </a:rPr>
              <a:t> and </a:t>
            </a:r>
            <a:r>
              <a:rPr lang="fr-FR" altLang="fr-FR" sz="2000" dirty="0" err="1">
                <a:solidFill>
                  <a:srgbClr val="00ABC4"/>
                </a:solidFill>
                <a:latin typeface="+mn-lt"/>
              </a:rPr>
              <a:t>research</a:t>
            </a:r>
            <a:r>
              <a:rPr lang="fr-FR" altLang="fr-FR" sz="2000" dirty="0">
                <a:solidFill>
                  <a:srgbClr val="00ABC4"/>
                </a:solidFill>
                <a:latin typeface="+mn-lt"/>
              </a:rPr>
              <a:t> chairs</a:t>
            </a:r>
            <a:endParaRPr lang="en-US" altLang="fr-FR" sz="2000" dirty="0">
              <a:solidFill>
                <a:srgbClr val="00ABC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21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30142" y="319363"/>
            <a:ext cx="7359015" cy="584775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cs typeface="Dubai Light" panose="020B0303030403030204"/>
              </a:rPr>
              <a:t>T</a:t>
            </a:r>
            <a:r>
              <a:rPr lang="fr-FR" sz="3200" b="1" dirty="0" smtClean="0">
                <a:solidFill>
                  <a:schemeClr val="bg1"/>
                </a:solidFill>
                <a:cs typeface="Dubai Light" panose="020B0303030403030204"/>
              </a:rPr>
              <a:t>he </a:t>
            </a:r>
            <a:r>
              <a:rPr lang="fr-FR" sz="3200" b="1" dirty="0" err="1" smtClean="0">
                <a:solidFill>
                  <a:schemeClr val="bg1"/>
                </a:solidFill>
                <a:cs typeface="Dubai Light" panose="020B0303030403030204"/>
              </a:rPr>
              <a:t>school</a:t>
            </a:r>
            <a:r>
              <a:rPr lang="fr-FR" sz="3200" b="1" dirty="0" smtClean="0">
                <a:solidFill>
                  <a:schemeClr val="bg1"/>
                </a:solidFill>
                <a:cs typeface="Dubai Light" panose="020B0303030403030204"/>
              </a:rPr>
              <a:t> of the </a:t>
            </a:r>
            <a:r>
              <a:rPr lang="fr-FR" sz="3200" b="1" dirty="0" err="1" smtClean="0">
                <a:solidFill>
                  <a:schemeClr val="bg1"/>
                </a:solidFill>
                <a:cs typeface="Dubai Light" panose="020B0303030403030204"/>
              </a:rPr>
              <a:t>Ecological</a:t>
            </a:r>
            <a:r>
              <a:rPr lang="fr-FR" sz="3200" b="1" dirty="0" smtClean="0">
                <a:solidFill>
                  <a:schemeClr val="bg1"/>
                </a:solidFill>
                <a:cs typeface="Dubai Light" panose="020B0303030403030204"/>
              </a:rPr>
              <a:t> transition</a:t>
            </a:r>
            <a:endParaRPr lang="fr-FR" sz="3200" b="1" dirty="0">
              <a:solidFill>
                <a:schemeClr val="bg1"/>
              </a:solidFill>
              <a:cs typeface="Dubai Light" panose="020B0303030403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cs typeface="Dubai Light" panose="020B0303030403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cs typeface="Dubai Light" panose="020B030303040303020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604469"/>
            <a:ext cx="862288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spcAft>
                <a:spcPts val="600"/>
              </a:spcAft>
              <a:buClr>
                <a:srgbClr val="00A6C6"/>
              </a:buClr>
              <a:buFont typeface="Arial" panose="020B0604020202020204" pitchFamily="34" charset="0"/>
              <a:buChar char="●"/>
            </a:pP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Governing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Ministry’s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name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: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from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b="1" dirty="0" err="1" smtClean="0">
                <a:solidFill>
                  <a:srgbClr val="002B44"/>
                </a:solidFill>
                <a:cs typeface="Dubai Light" panose="020B0303030403030204"/>
              </a:rPr>
              <a:t>Sustainable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b="1" dirty="0" err="1" smtClean="0">
                <a:solidFill>
                  <a:srgbClr val="002B44"/>
                </a:solidFill>
                <a:cs typeface="Dubai Light" panose="020B0303030403030204"/>
              </a:rPr>
              <a:t>Development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(2007-2017) to </a:t>
            </a:r>
            <a:r>
              <a:rPr lang="fr-FR" altLang="fr-FR" b="1" dirty="0" err="1" smtClean="0">
                <a:solidFill>
                  <a:srgbClr val="002B44"/>
                </a:solidFill>
                <a:cs typeface="Dubai Light" panose="020B0303030403030204"/>
              </a:rPr>
              <a:t>Ecological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 Transition 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(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2017 &gt; )</a:t>
            </a:r>
            <a:endParaRPr lang="fr-FR" altLang="fr-FR" b="1" dirty="0">
              <a:solidFill>
                <a:srgbClr val="002B44"/>
              </a:solidFill>
              <a:cs typeface="Dubai Light" panose="020B0303030403030204"/>
            </a:endParaRPr>
          </a:p>
          <a:p>
            <a:pPr marL="342900" lvl="2" indent="-342900" algn="just">
              <a:spcAft>
                <a:spcPts val="600"/>
              </a:spcAft>
              <a:buClr>
                <a:srgbClr val="00A6C6"/>
              </a:buClr>
              <a:buFont typeface="Arial" panose="020B0604020202020204" pitchFamily="34" charset="0"/>
              <a:buChar char="●"/>
            </a:pPr>
            <a:r>
              <a:rPr lang="en-US" altLang="fr-FR" dirty="0">
                <a:solidFill>
                  <a:srgbClr val="002B44"/>
                </a:solidFill>
                <a:cs typeface="Dubai Light" panose="020B0303030403030204"/>
              </a:rPr>
              <a:t>A history of combining engineering and social sciences for effective, relevant and appropriate </a:t>
            </a:r>
            <a:r>
              <a:rPr lang="en-US" altLang="fr-FR" dirty="0" smtClean="0">
                <a:solidFill>
                  <a:srgbClr val="002B44"/>
                </a:solidFill>
                <a:cs typeface="Dubai Light" panose="020B0303030403030204"/>
              </a:rPr>
              <a:t>technologies</a:t>
            </a:r>
          </a:p>
          <a:p>
            <a:pPr marL="342900" lvl="2" indent="-342900" algn="just">
              <a:spcAft>
                <a:spcPts val="600"/>
              </a:spcAft>
              <a:buClr>
                <a:srgbClr val="00A6C6"/>
              </a:buClr>
              <a:buFont typeface="Arial" panose="020B0604020202020204" pitchFamily="34" charset="0"/>
              <a:buChar char="●"/>
            </a:pP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12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Research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centers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covering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11/17 </a:t>
            </a:r>
            <a:r>
              <a:rPr lang="fr-FR" altLang="fr-FR" b="1" dirty="0" err="1" smtClean="0">
                <a:solidFill>
                  <a:srgbClr val="002B44"/>
                </a:solidFill>
                <a:cs typeface="Dubai Light" panose="020B0303030403030204"/>
              </a:rPr>
              <a:t>Sustainable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b="1" dirty="0" err="1" smtClean="0">
                <a:solidFill>
                  <a:srgbClr val="002B44"/>
                </a:solidFill>
                <a:cs typeface="Dubai Light" panose="020B0303030403030204"/>
              </a:rPr>
              <a:t>Development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 Goals 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(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United Nations)</a:t>
            </a:r>
            <a:endParaRPr lang="fr-FR" altLang="fr-FR" dirty="0" smtClean="0">
              <a:solidFill>
                <a:srgbClr val="002B44"/>
              </a:solidFill>
              <a:cs typeface="Dubai Light" panose="020B0303030403030204"/>
            </a:endParaRPr>
          </a:p>
          <a:p>
            <a:pPr marL="342900" lvl="2" indent="-342900" algn="just">
              <a:spcAft>
                <a:spcPts val="600"/>
              </a:spcAft>
              <a:buClr>
                <a:srgbClr val="00A6C6"/>
              </a:buClr>
              <a:buFont typeface="Arial" panose="020B0604020202020204" pitchFamily="34" charset="0"/>
              <a:buChar char="●"/>
            </a:pP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One « 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European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Research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Institute » </a:t>
            </a:r>
            <a:r>
              <a:rPr lang="fr-FR" altLang="fr-FR" b="1" i="1" dirty="0" err="1" smtClean="0">
                <a:solidFill>
                  <a:srgbClr val="002B44"/>
                </a:solidFill>
                <a:cs typeface="Dubai Light" panose="020B0303030403030204"/>
              </a:rPr>
              <a:t>Energy</a:t>
            </a:r>
            <a:r>
              <a:rPr lang="fr-FR" altLang="fr-FR" b="1" i="1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b="1" i="1" dirty="0">
                <a:solidFill>
                  <a:srgbClr val="002B44"/>
                </a:solidFill>
                <a:cs typeface="Dubai Light" panose="020B0303030403030204"/>
              </a:rPr>
              <a:t>for </a:t>
            </a:r>
            <a:r>
              <a:rPr lang="fr-FR" altLang="fr-FR" b="1" i="1" dirty="0" err="1" smtClean="0">
                <a:solidFill>
                  <a:srgbClr val="002B44"/>
                </a:solidFill>
                <a:cs typeface="Dubai Light" panose="020B0303030403030204"/>
              </a:rPr>
              <a:t>Climate</a:t>
            </a:r>
            <a:endParaRPr lang="fr-FR" altLang="fr-FR" dirty="0" smtClean="0">
              <a:solidFill>
                <a:srgbClr val="002B44"/>
              </a:solidFill>
              <a:cs typeface="Dubai Light" panose="020B0303030403030204"/>
            </a:endParaRPr>
          </a:p>
          <a:p>
            <a:pPr marL="342900" lvl="2" indent="-342900" algn="just">
              <a:spcAft>
                <a:spcPts val="600"/>
              </a:spcAft>
              <a:buClr>
                <a:srgbClr val="00A6C6"/>
              </a:buClr>
              <a:buFont typeface="Arial" panose="020B0604020202020204" pitchFamily="34" charset="0"/>
              <a:buChar char="●"/>
            </a:pPr>
            <a:r>
              <a:rPr lang="fr-FR" altLang="fr-FR" b="1" dirty="0" err="1">
                <a:solidFill>
                  <a:srgbClr val="002B44"/>
                </a:solidFill>
                <a:cs typeface="Dubai Light" panose="020B0303030403030204"/>
              </a:rPr>
              <a:t>Develop’Ponts</a:t>
            </a:r>
            <a:r>
              <a:rPr lang="fr-FR" altLang="fr-FR" b="1" dirty="0">
                <a:solidFill>
                  <a:srgbClr val="002B44"/>
                </a:solidFill>
                <a:cs typeface="Dubai Light" panose="020B0303030403030204"/>
              </a:rPr>
              <a:t> : 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the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>
                <a:solidFill>
                  <a:srgbClr val="002B44"/>
                </a:solidFill>
                <a:cs typeface="Dubai Light" panose="020B0303030403030204"/>
              </a:rPr>
              <a:t>student</a:t>
            </a:r>
            <a:r>
              <a:rPr lang="fr-FR" altLang="fr-FR" dirty="0">
                <a:solidFill>
                  <a:srgbClr val="002B44"/>
                </a:solidFill>
                <a:cs typeface="Dubai Light" panose="020B0303030403030204"/>
              </a:rPr>
              <a:t> union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committed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to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sustainable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development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,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solidarity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actions,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 inclusion for the society and the </a:t>
            </a:r>
            <a:r>
              <a:rPr lang="fr-FR" altLang="fr-FR" b="1" dirty="0" err="1" smtClean="0">
                <a:solidFill>
                  <a:srgbClr val="002B44"/>
                </a:solidFill>
                <a:cs typeface="Dubai Light" panose="020B0303030403030204"/>
              </a:rPr>
              <a:t>environment</a:t>
            </a:r>
            <a:endParaRPr lang="fr-FR" altLang="fr-FR" dirty="0" smtClean="0">
              <a:solidFill>
                <a:srgbClr val="002B44"/>
              </a:solidFill>
              <a:cs typeface="Dubai Light" panose="020B0303030403030204"/>
            </a:endParaRPr>
          </a:p>
          <a:p>
            <a:pPr marL="342900" lvl="2" indent="-342900" algn="just">
              <a:spcAft>
                <a:spcPts val="600"/>
              </a:spcAft>
              <a:buClr>
                <a:srgbClr val="00A6C6"/>
              </a:buClr>
              <a:buFont typeface="Arial" panose="020B0604020202020204" pitchFamily="34" charset="0"/>
              <a:buChar char="●"/>
            </a:pP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10 /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14 </a:t>
            </a:r>
            <a:r>
              <a:rPr lang="fr-FR" altLang="fr-FR" b="1" dirty="0" err="1" smtClean="0">
                <a:solidFill>
                  <a:srgbClr val="002B44"/>
                </a:solidFill>
                <a:cs typeface="Dubai Light" panose="020B0303030403030204"/>
              </a:rPr>
              <a:t>industrial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 chairs,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addressing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the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ecological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transition: 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3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in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sustainable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development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, 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2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in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environment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, </a:t>
            </a:r>
            <a:r>
              <a:rPr lang="fr-FR" altLang="fr-FR" b="1" dirty="0" smtClean="0">
                <a:solidFill>
                  <a:srgbClr val="002B44"/>
                </a:solidFill>
                <a:cs typeface="Dubai Light" panose="020B0303030403030204"/>
              </a:rPr>
              <a:t>5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in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sustainable</a:t>
            </a:r>
            <a:r>
              <a:rPr lang="fr-FR" altLang="fr-FR" dirty="0" smtClean="0">
                <a:solidFill>
                  <a:srgbClr val="002B44"/>
                </a:solidFill>
                <a:cs typeface="Dubai Light" panose="020B0303030403030204"/>
              </a:rPr>
              <a:t> transport and </a:t>
            </a:r>
            <a:r>
              <a:rPr lang="fr-FR" altLang="fr-FR" dirty="0" err="1" smtClean="0">
                <a:solidFill>
                  <a:srgbClr val="002B44"/>
                </a:solidFill>
                <a:cs typeface="Dubai Light" panose="020B0303030403030204"/>
              </a:rPr>
              <a:t>mobility</a:t>
            </a:r>
            <a:endParaRPr lang="fr-FR" altLang="fr-FR" dirty="0">
              <a:solidFill>
                <a:srgbClr val="002B44"/>
              </a:solidFill>
              <a:cs typeface="Dubai Light" panose="020B0303030403030204"/>
            </a:endParaRPr>
          </a:p>
          <a:p>
            <a:pPr marL="0" lvl="2" algn="just">
              <a:spcAft>
                <a:spcPts val="600"/>
              </a:spcAft>
              <a:buClr>
                <a:srgbClr val="00A6C6"/>
              </a:buClr>
            </a:pPr>
            <a:endParaRPr lang="fr-FR" altLang="fr-FR" sz="2000" dirty="0">
              <a:solidFill>
                <a:srgbClr val="002B44"/>
              </a:solidFill>
              <a:cs typeface="Dubai Light" panose="020B0303030403030204"/>
            </a:endParaRPr>
          </a:p>
          <a:p>
            <a:pPr marL="342900" lvl="2" indent="-342900" algn="just">
              <a:spcAft>
                <a:spcPts val="600"/>
              </a:spcAft>
              <a:buClr>
                <a:srgbClr val="00A6C6"/>
              </a:buClr>
              <a:buFont typeface="Arial" panose="020B0604020202020204" pitchFamily="34" charset="0"/>
              <a:buChar char="●"/>
            </a:pPr>
            <a:endParaRPr lang="fr-FR" altLang="fr-FR" sz="2000" dirty="0" smtClean="0">
              <a:solidFill>
                <a:srgbClr val="002B44"/>
              </a:solidFill>
              <a:cs typeface="Dubai Light" panose="020B0303030403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9784" y="319362"/>
            <a:ext cx="89159" cy="584776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cs typeface="Dubai Light" panose="020B0303030403030204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3" y="4870173"/>
            <a:ext cx="1413758" cy="19072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03" y="4865954"/>
            <a:ext cx="1412963" cy="190726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99" y="4865954"/>
            <a:ext cx="1412963" cy="190726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87" y="4880716"/>
            <a:ext cx="1413774" cy="190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18" y="4511634"/>
            <a:ext cx="1010988" cy="562404"/>
          </a:xfrm>
          <a:prstGeom prst="rect">
            <a:avLst/>
          </a:prstGeom>
        </p:spPr>
      </p:pic>
      <p:pic>
        <p:nvPicPr>
          <p:cNvPr id="33" name="Picture 51" descr="to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81" y="2193620"/>
            <a:ext cx="572299" cy="57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0" descr="atkearneyind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56" y="5713584"/>
            <a:ext cx="1325695" cy="4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80290" y="4412250"/>
            <a:ext cx="1558925" cy="550863"/>
          </a:xfrm>
          <a:prstGeom prst="roundRect">
            <a:avLst>
              <a:gd name="adj" fmla="val 16667"/>
            </a:avLst>
          </a:prstGeom>
          <a:solidFill>
            <a:srgbClr val="00ABC4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 b="0" dirty="0" smtClean="0">
                <a:solidFill>
                  <a:schemeClr val="bg1"/>
                </a:solidFill>
              </a:rPr>
              <a:t>Transportation, </a:t>
            </a:r>
            <a:endParaRPr lang="en-US" altLang="fr-FR" sz="1200" b="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200" b="0" dirty="0">
                <a:solidFill>
                  <a:schemeClr val="bg1"/>
                </a:solidFill>
              </a:rPr>
              <a:t>environment,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1200" b="0" dirty="0">
                <a:solidFill>
                  <a:schemeClr val="bg1"/>
                </a:solidFill>
              </a:rPr>
              <a:t>urban services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380520" y="4012864"/>
            <a:ext cx="1014412" cy="360363"/>
          </a:xfrm>
          <a:prstGeom prst="roundRect">
            <a:avLst>
              <a:gd name="adj" fmla="val 16667"/>
            </a:avLst>
          </a:prstGeom>
          <a:solidFill>
            <a:srgbClr val="00ABC4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0" dirty="0" err="1">
                <a:solidFill>
                  <a:schemeClr val="bg1"/>
                </a:solidFill>
              </a:rPr>
              <a:t>Industry</a:t>
            </a:r>
            <a:endParaRPr lang="fr-FR" altLang="fr-FR" sz="1200" b="0" dirty="0">
              <a:solidFill>
                <a:schemeClr val="bg1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483093" y="2776775"/>
            <a:ext cx="1708150" cy="360363"/>
          </a:xfrm>
          <a:prstGeom prst="roundRect">
            <a:avLst>
              <a:gd name="adj" fmla="val 16667"/>
            </a:avLst>
          </a:prstGeom>
          <a:solidFill>
            <a:srgbClr val="00ABC4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0" dirty="0" err="1">
                <a:solidFill>
                  <a:schemeClr val="bg1"/>
                </a:solidFill>
              </a:rPr>
              <a:t>Energy</a:t>
            </a:r>
            <a:endParaRPr lang="fr-FR" altLang="fr-FR" sz="1200" b="0" dirty="0">
              <a:solidFill>
                <a:schemeClr val="bg1"/>
              </a:solidFill>
            </a:endParaRPr>
          </a:p>
        </p:txBody>
      </p:sp>
      <p:pic>
        <p:nvPicPr>
          <p:cNvPr id="27" name="Picture 79" descr="engie_logotype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04" y="1734649"/>
            <a:ext cx="781033" cy="46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4" descr="E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87" y="2402512"/>
            <a:ext cx="675519" cy="30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95"/>
          <p:cNvSpPr>
            <a:spLocks noChangeArrowheads="1"/>
          </p:cNvSpPr>
          <p:nvPr/>
        </p:nvSpPr>
        <p:spPr bwMode="auto">
          <a:xfrm>
            <a:off x="4424452" y="1331814"/>
            <a:ext cx="1839085" cy="142464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</a:endParaRPr>
          </a:p>
        </p:txBody>
      </p:sp>
      <p:pic>
        <p:nvPicPr>
          <p:cNvPr id="30" name="Picture 106" descr="dalk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06" y="1384474"/>
            <a:ext cx="754655" cy="32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9" descr="are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96" y="1384474"/>
            <a:ext cx="594090" cy="3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0" descr="suez_Environnement_20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92" y="1799634"/>
            <a:ext cx="1050553" cy="37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1299699" y="6319108"/>
            <a:ext cx="1626900" cy="56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fr-FR" sz="1600">
              <a:solidFill>
                <a:srgbClr val="00ADCB"/>
              </a:solidFill>
              <a:latin typeface="Calibri" panose="020F0502020204030204" pitchFamily="34" charset="0"/>
            </a:endParaRPr>
          </a:p>
        </p:txBody>
      </p:sp>
      <p:pic>
        <p:nvPicPr>
          <p:cNvPr id="50" name="Picture 43" descr="mckinse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90" y="5933621"/>
            <a:ext cx="1519370" cy="51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8" descr="olivier wyman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14" y="5624040"/>
            <a:ext cx="1658785" cy="13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9" descr="capgemini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26" y="5203478"/>
            <a:ext cx="1268399" cy="2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1" descr="accen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07" y="5229282"/>
            <a:ext cx="819150" cy="34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3" descr="bcg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68" y="5950926"/>
            <a:ext cx="1244303" cy="38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7"/>
          <p:cNvSpPr>
            <a:spLocks noChangeArrowheads="1"/>
          </p:cNvSpPr>
          <p:nvPr/>
        </p:nvSpPr>
        <p:spPr bwMode="auto">
          <a:xfrm>
            <a:off x="1171051" y="5135693"/>
            <a:ext cx="2792800" cy="125457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</a:endParaRPr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auto">
          <a:xfrm>
            <a:off x="6743683" y="4590066"/>
            <a:ext cx="2232144" cy="170675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</a:endParaRPr>
          </a:p>
        </p:txBody>
      </p:sp>
      <p:pic>
        <p:nvPicPr>
          <p:cNvPr id="58" name="Picture 44" descr="BNPP_BL_Q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10" y="5598086"/>
            <a:ext cx="15128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6" descr="AFD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11" y="5078767"/>
            <a:ext cx="572503" cy="49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4" descr="hsb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82" y="5100773"/>
            <a:ext cx="972809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5" descr="Societe-generale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79" y="5992494"/>
            <a:ext cx="1303413" cy="24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AutoShape 2"/>
          <p:cNvSpPr>
            <a:spLocks noChangeArrowheads="1"/>
          </p:cNvSpPr>
          <p:nvPr/>
        </p:nvSpPr>
        <p:spPr bwMode="auto">
          <a:xfrm>
            <a:off x="4242163" y="3389821"/>
            <a:ext cx="2298861" cy="3031292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</a:endParaRPr>
          </a:p>
        </p:txBody>
      </p:sp>
      <p:pic>
        <p:nvPicPr>
          <p:cNvPr id="63" name="Picture 7" descr="BOUYGUES CONSTRUCTIO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44" y="4682425"/>
            <a:ext cx="884745" cy="58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" descr="logo-vinci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93" y="5453075"/>
            <a:ext cx="1129427" cy="4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2" descr="eiffage_logo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55" y="5262533"/>
            <a:ext cx="1031885" cy="30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3" descr="leon gross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37" y="4683741"/>
            <a:ext cx="654539" cy="40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4" descr="arteLIA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69" y="6002046"/>
            <a:ext cx="940016" cy="3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5" descr="egis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88" y="5199052"/>
            <a:ext cx="696273" cy="26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7" descr="saint gobai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06" y="3747048"/>
            <a:ext cx="1014850" cy="2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8" descr="colas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00" y="4150249"/>
            <a:ext cx="897163" cy="3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2" descr="ingerop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96" y="4181050"/>
            <a:ext cx="875922" cy="24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3" descr="RAZEL-BEC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00" y="5763261"/>
            <a:ext cx="1065756" cy="29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25680" y="1326448"/>
            <a:ext cx="2822693" cy="3054361"/>
          </a:xfrm>
          <a:prstGeom prst="rect">
            <a:avLst/>
          </a:prstGeom>
        </p:spPr>
      </p:pic>
      <p:grpSp>
        <p:nvGrpSpPr>
          <p:cNvPr id="90" name="Groupe 89"/>
          <p:cNvGrpSpPr/>
          <p:nvPr/>
        </p:nvGrpSpPr>
        <p:grpSpPr>
          <a:xfrm>
            <a:off x="6804170" y="1316261"/>
            <a:ext cx="2086610" cy="2677453"/>
            <a:chOff x="6804170" y="1316261"/>
            <a:chExt cx="2086610" cy="2677453"/>
          </a:xfrm>
        </p:grpSpPr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492163" y="2765918"/>
              <a:ext cx="520363" cy="735116"/>
            </a:xfrm>
            <a:prstGeom prst="rect">
              <a:avLst/>
            </a:prstGeom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909090" y="1517525"/>
              <a:ext cx="815663" cy="815663"/>
            </a:xfrm>
            <a:prstGeom prst="rect">
              <a:avLst/>
            </a:prstGeom>
          </p:spPr>
        </p:pic>
        <p:sp>
          <p:nvSpPr>
            <p:cNvPr id="93" name="AutoShape 41"/>
            <p:cNvSpPr>
              <a:spLocks noChangeArrowheads="1"/>
            </p:cNvSpPr>
            <p:nvPr/>
          </p:nvSpPr>
          <p:spPr bwMode="auto">
            <a:xfrm>
              <a:off x="6804170" y="1316261"/>
              <a:ext cx="2086610" cy="26774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 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 b="0">
                <a:solidFill>
                  <a:schemeClr val="tx1"/>
                </a:solidFill>
              </a:endParaRPr>
            </a:p>
          </p:txBody>
        </p:sp>
        <p:pic>
          <p:nvPicPr>
            <p:cNvPr id="94" name="Picture 63" descr="se_logo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893" y="3656549"/>
              <a:ext cx="761827" cy="32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64" descr="SIEMENS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480" y="2387401"/>
              <a:ext cx="866002" cy="139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11" descr="x47_france-veolia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062" y="2263561"/>
              <a:ext cx="963120" cy="254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80" descr="logo_unibail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490" y="3440613"/>
              <a:ext cx="1223123" cy="134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1" descr="lvmh-logo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313" y="1983486"/>
              <a:ext cx="658307" cy="207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9" descr="nestle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258" y="3125937"/>
              <a:ext cx="508617" cy="50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00" descr="michelin_logo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370" y="1983486"/>
              <a:ext cx="1095913" cy="39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102" descr="valeo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5666" y="3065227"/>
              <a:ext cx="684575" cy="29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03" descr="thales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700" y="2676122"/>
              <a:ext cx="919785" cy="25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4" descr="renault-new-logo-2015-L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553" y="1367187"/>
              <a:ext cx="941073" cy="59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61" descr="lapeyre-logo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4368" y="2616729"/>
              <a:ext cx="824732" cy="2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62" descr="cisco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087" y="1366320"/>
              <a:ext cx="478064" cy="47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Image 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21" y="3660122"/>
            <a:ext cx="856716" cy="3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5" y="5887736"/>
            <a:ext cx="641657" cy="256663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03" y="5463975"/>
            <a:ext cx="1144862" cy="274924"/>
          </a:xfrm>
          <a:prstGeom prst="rect">
            <a:avLst/>
          </a:prstGeom>
        </p:spPr>
      </p:pic>
      <p:sp>
        <p:nvSpPr>
          <p:cNvPr id="74" name="CustomShape 2"/>
          <p:cNvSpPr>
            <a:spLocks/>
          </p:cNvSpPr>
          <p:nvPr/>
        </p:nvSpPr>
        <p:spPr>
          <a:xfrm>
            <a:off x="1555784" y="286663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Close links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industry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AutoShape 7"/>
          <p:cNvSpPr>
            <a:spLocks noChangeArrowheads="1"/>
          </p:cNvSpPr>
          <p:nvPr/>
        </p:nvSpPr>
        <p:spPr bwMode="auto">
          <a:xfrm>
            <a:off x="1481749" y="6437483"/>
            <a:ext cx="1708150" cy="360363"/>
          </a:xfrm>
          <a:prstGeom prst="roundRect">
            <a:avLst>
              <a:gd name="adj" fmla="val 16667"/>
            </a:avLst>
          </a:prstGeom>
          <a:solidFill>
            <a:srgbClr val="00ABC4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0" dirty="0">
                <a:solidFill>
                  <a:schemeClr val="bg1"/>
                </a:solidFill>
              </a:rPr>
              <a:t>Consulting</a:t>
            </a:r>
          </a:p>
        </p:txBody>
      </p:sp>
      <p:sp>
        <p:nvSpPr>
          <p:cNvPr id="77" name="AutoShape 7"/>
          <p:cNvSpPr>
            <a:spLocks noChangeArrowheads="1"/>
          </p:cNvSpPr>
          <p:nvPr/>
        </p:nvSpPr>
        <p:spPr bwMode="auto">
          <a:xfrm>
            <a:off x="4635493" y="6465467"/>
            <a:ext cx="1708150" cy="360363"/>
          </a:xfrm>
          <a:prstGeom prst="roundRect">
            <a:avLst>
              <a:gd name="adj" fmla="val 16667"/>
            </a:avLst>
          </a:prstGeom>
          <a:solidFill>
            <a:srgbClr val="00ABC4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0" dirty="0">
                <a:solidFill>
                  <a:schemeClr val="bg1"/>
                </a:solidFill>
              </a:rPr>
              <a:t>Construction</a:t>
            </a:r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auto">
          <a:xfrm>
            <a:off x="6964107" y="6417055"/>
            <a:ext cx="1708150" cy="360363"/>
          </a:xfrm>
          <a:prstGeom prst="roundRect">
            <a:avLst>
              <a:gd name="adj" fmla="val 16667"/>
            </a:avLst>
          </a:prstGeom>
          <a:solidFill>
            <a:srgbClr val="00ABC4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0" dirty="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10" name="AutoShape 2" descr="RÃ©sultat de recherche d'images pour &quot;lafargeholci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5442558" y="3548116"/>
            <a:ext cx="901085" cy="543038"/>
          </a:xfrm>
          <a:prstGeom prst="rect">
            <a:avLst/>
          </a:prstGeom>
        </p:spPr>
      </p:pic>
      <p:sp>
        <p:nvSpPr>
          <p:cNvPr id="71" name="CustomShape 1"/>
          <p:cNvSpPr/>
          <p:nvPr/>
        </p:nvSpPr>
        <p:spPr>
          <a:xfrm>
            <a:off x="1444420" y="287487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361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>
            <a:spLocks/>
          </p:cNvSpPr>
          <p:nvPr/>
        </p:nvSpPr>
        <p:spPr>
          <a:xfrm>
            <a:off x="1649395" y="310469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Careers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placement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64" y="1446841"/>
            <a:ext cx="4958494" cy="514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508104" y="2124171"/>
            <a:ext cx="1759287" cy="4327003"/>
          </a:xfrm>
          <a:prstGeom prst="rect">
            <a:avLst/>
          </a:prstGeom>
          <a:solidFill>
            <a:srgbClr val="00ABC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cs typeface="Arial" panose="020B0604020202020204" pitchFamily="34" charset="0"/>
              </a:rPr>
              <a:t>85% of engineering students are hired before graduation</a:t>
            </a:r>
          </a:p>
        </p:txBody>
      </p:sp>
      <p:sp>
        <p:nvSpPr>
          <p:cNvPr id="11" name="CustomShape 1"/>
          <p:cNvSpPr/>
          <p:nvPr/>
        </p:nvSpPr>
        <p:spPr>
          <a:xfrm>
            <a:off x="1526970" y="315418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374" y="2124171"/>
            <a:ext cx="3384375" cy="43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0" y="1749803"/>
            <a:ext cx="7598133" cy="4405970"/>
          </a:xfrm>
          <a:prstGeom prst="rect">
            <a:avLst/>
          </a:prstGeom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303349" y="3960998"/>
            <a:ext cx="1319030" cy="229813"/>
          </a:xfrm>
          <a:prstGeom prst="rect">
            <a:avLst/>
          </a:prstGeom>
          <a:solidFill>
            <a:srgbClr val="82CA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633159" y="4235565"/>
            <a:ext cx="1944565" cy="199292"/>
          </a:xfrm>
          <a:prstGeom prst="rect">
            <a:avLst/>
          </a:prstGeom>
          <a:solidFill>
            <a:srgbClr val="82CAD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588914" y="3085810"/>
            <a:ext cx="811366" cy="196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553680" y="2821468"/>
            <a:ext cx="432289" cy="398585"/>
          </a:xfrm>
          <a:prstGeom prst="ellipse">
            <a:avLst/>
          </a:prstGeom>
          <a:solidFill>
            <a:srgbClr val="B2B2B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fr-FR" altLang="fr-FR" sz="1600" b="0" dirty="0">
                <a:solidFill>
                  <a:schemeClr val="tx1"/>
                </a:solidFill>
                <a:latin typeface="+mn-lt"/>
              </a:rPr>
              <a:t>0</a:t>
            </a: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3087939" y="3603984"/>
            <a:ext cx="430823" cy="398585"/>
          </a:xfrm>
          <a:prstGeom prst="ellipse">
            <a:avLst/>
          </a:prstGeom>
          <a:solidFill>
            <a:srgbClr val="B2B2B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fr-FR" altLang="fr-FR" sz="1600" b="0">
                <a:solidFill>
                  <a:schemeClr val="tx1"/>
                </a:solidFill>
                <a:latin typeface="+mn-lt"/>
              </a:rPr>
              <a:t>3</a:t>
            </a: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4384804" y="4135919"/>
            <a:ext cx="430823" cy="398585"/>
          </a:xfrm>
          <a:prstGeom prst="ellipse">
            <a:avLst/>
          </a:prstGeom>
          <a:solidFill>
            <a:srgbClr val="82CAD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fr-FR" altLang="fr-FR" sz="1600" b="0">
                <a:solidFill>
                  <a:schemeClr val="tx1"/>
                </a:solidFill>
                <a:latin typeface="+mn-lt"/>
              </a:rPr>
              <a:t>5</a:t>
            </a:r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6327904" y="4799737"/>
            <a:ext cx="430823" cy="398585"/>
          </a:xfrm>
          <a:prstGeom prst="ellipse">
            <a:avLst/>
          </a:prstGeom>
          <a:solidFill>
            <a:srgbClr val="82CAD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fr-FR" altLang="fr-FR" sz="1600" b="0">
                <a:solidFill>
                  <a:schemeClr val="tx1"/>
                </a:solidFill>
                <a:latin typeface="+mn-lt"/>
              </a:rPr>
              <a:t>8</a:t>
            </a: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2079754" y="2747255"/>
            <a:ext cx="0" cy="46452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2597667" y="1952496"/>
            <a:ext cx="19882" cy="1534258"/>
          </a:xfrm>
          <a:prstGeom prst="line">
            <a:avLst/>
          </a:prstGeom>
          <a:noFill/>
          <a:ln w="76200" cap="sq" cmpd="tri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3303349" y="2406765"/>
            <a:ext cx="0" cy="119721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2655650" y="2673465"/>
            <a:ext cx="1944566" cy="199292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3952515" y="2400659"/>
            <a:ext cx="0" cy="66382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4600215" y="1952496"/>
            <a:ext cx="0" cy="218342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6544780" y="4406928"/>
            <a:ext cx="0" cy="46452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 rot="-5400000">
            <a:off x="2799236" y="4348976"/>
            <a:ext cx="918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fr-FR" altLang="fr-FR" sz="1600" b="0" dirty="0" err="1" smtClean="0">
                <a:latin typeface="+mn-lt"/>
              </a:rPr>
              <a:t>Bachelor</a:t>
            </a:r>
            <a:endParaRPr kumimoji="1" lang="fr-FR" altLang="fr-FR" sz="1600" b="0" dirty="0">
              <a:latin typeface="+mn-lt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 rot="-5400000">
            <a:off x="4167273" y="4780663"/>
            <a:ext cx="776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fr-FR" altLang="fr-FR" sz="1600" b="0" dirty="0" smtClean="0">
                <a:latin typeface="+mn-lt"/>
              </a:rPr>
              <a:t>Master</a:t>
            </a:r>
            <a:endParaRPr kumimoji="1" lang="fr-FR" altLang="fr-FR" sz="1600" b="0" dirty="0">
              <a:latin typeface="+mn-lt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 rot="-5400000">
            <a:off x="6274469" y="5373131"/>
            <a:ext cx="5245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fr-FR" altLang="fr-FR" sz="1600" b="0" dirty="0" smtClean="0">
                <a:latin typeface="+mn-lt"/>
              </a:rPr>
              <a:t>PhD</a:t>
            </a:r>
            <a:endParaRPr kumimoji="1" lang="fr-FR" altLang="fr-FR" sz="1600" b="0" dirty="0">
              <a:latin typeface="+mn-lt"/>
            </a:endParaRP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2295165" y="2673465"/>
            <a:ext cx="288681" cy="199292"/>
          </a:xfrm>
          <a:prstGeom prst="homePlate">
            <a:avLst>
              <a:gd name="adj" fmla="val 36213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4572000" y="2283359"/>
            <a:ext cx="4159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fr-FR" sz="1800" b="0" dirty="0">
                <a:latin typeface="+mn-lt"/>
              </a:rPr>
              <a:t>“</a:t>
            </a:r>
            <a:r>
              <a:rPr kumimoji="1" lang="en-US" altLang="fr-FR" sz="1800" b="0" dirty="0" err="1">
                <a:latin typeface="+mn-lt"/>
              </a:rPr>
              <a:t>Diplôme</a:t>
            </a:r>
            <a:r>
              <a:rPr kumimoji="1" lang="en-US" altLang="fr-FR" sz="1800" b="0" dirty="0">
                <a:latin typeface="+mn-lt"/>
              </a:rPr>
              <a:t> </a:t>
            </a:r>
            <a:r>
              <a:rPr kumimoji="1" lang="en-US" altLang="fr-FR" sz="1800" b="0" dirty="0" err="1" smtClean="0">
                <a:latin typeface="+mn-lt"/>
              </a:rPr>
              <a:t>d’ingénieur</a:t>
            </a:r>
            <a:endParaRPr kumimoji="1" lang="en-US" altLang="fr-FR" sz="1800" b="0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1" lang="en-US" altLang="fr-FR" sz="1800" b="0" dirty="0" smtClean="0">
                <a:latin typeface="+mn-lt"/>
              </a:rPr>
              <a:t>(MSc-Master of Science </a:t>
            </a:r>
            <a:r>
              <a:rPr kumimoji="1" lang="en-US" altLang="fr-FR" sz="1800" b="0" dirty="0">
                <a:latin typeface="+mn-lt"/>
              </a:rPr>
              <a:t>in </a:t>
            </a:r>
            <a:r>
              <a:rPr kumimoji="1" lang="en-US" altLang="fr-FR" sz="1800" b="0" dirty="0" smtClean="0">
                <a:latin typeface="+mn-lt"/>
              </a:rPr>
              <a:t>Engineering)</a:t>
            </a:r>
            <a:endParaRPr kumimoji="1" lang="en-US" altLang="fr-FR" sz="1800" b="0" dirty="0">
              <a:latin typeface="+mn-lt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4765468" y="3870685"/>
            <a:ext cx="849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fr-FR" sz="1800" b="0" dirty="0" smtClean="0">
                <a:latin typeface="+mn-lt"/>
              </a:rPr>
              <a:t>Master</a:t>
            </a:r>
            <a:endParaRPr kumimoji="1" lang="fr-FR" altLang="fr-FR" sz="1800" b="0" dirty="0">
              <a:latin typeface="+mn-lt"/>
            </a:endParaRP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6605105" y="4135919"/>
            <a:ext cx="567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fr-FR" sz="1800" b="0" dirty="0" smtClean="0">
                <a:latin typeface="+mn-lt"/>
              </a:rPr>
              <a:t>PhD</a:t>
            </a:r>
            <a:endParaRPr kumimoji="1" lang="fr-FR" altLang="fr-FR" sz="1800" b="0" dirty="0">
              <a:latin typeface="+mn-lt"/>
            </a:endParaRPr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5424773" y="3033082"/>
            <a:ext cx="2393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fr-FR" altLang="fr-FR" sz="1800" b="0" dirty="0" smtClean="0">
                <a:latin typeface="+mn-lt"/>
              </a:rPr>
              <a:t>MS- Advanced </a:t>
            </a:r>
            <a:r>
              <a:rPr kumimoji="1" lang="fr-FR" altLang="fr-FR" sz="1800" b="0" dirty="0" smtClean="0">
                <a:latin typeface="+mn-lt"/>
              </a:rPr>
              <a:t>Masters</a:t>
            </a:r>
            <a:endParaRPr kumimoji="1" lang="fr-FR" altLang="fr-FR" sz="1800" b="0" dirty="0">
              <a:latin typeface="+mn-lt"/>
            </a:endParaRPr>
          </a:p>
        </p:txBody>
      </p:sp>
      <p:sp>
        <p:nvSpPr>
          <p:cNvPr id="34" name="Rectangle 90"/>
          <p:cNvSpPr>
            <a:spLocks noChangeArrowheads="1"/>
          </p:cNvSpPr>
          <p:nvPr/>
        </p:nvSpPr>
        <p:spPr bwMode="auto">
          <a:xfrm>
            <a:off x="3303349" y="2674930"/>
            <a:ext cx="1289538" cy="199292"/>
          </a:xfrm>
          <a:prstGeom prst="rect">
            <a:avLst/>
          </a:prstGeom>
          <a:pattFill prst="dkVert">
            <a:fgClr>
              <a:schemeClr val="accent2">
                <a:lumMod val="60000"/>
                <a:lumOff val="40000"/>
              </a:schemeClr>
            </a:fgClr>
            <a:bgClr>
              <a:srgbClr val="00ABC4"/>
            </a:bgClr>
          </a:patt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600" b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 rot="-5400000">
            <a:off x="1329994" y="4476969"/>
            <a:ext cx="2531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fr-FR" altLang="fr-FR" sz="1600" b="0" dirty="0" smtClean="0">
                <a:latin typeface="+mn-lt"/>
              </a:rPr>
              <a:t>National </a:t>
            </a:r>
            <a:r>
              <a:rPr kumimoji="1" lang="fr-FR" altLang="fr-FR" sz="1600" b="0" dirty="0" err="1" smtClean="0">
                <a:latin typeface="+mn-lt"/>
              </a:rPr>
              <a:t>competitive</a:t>
            </a:r>
            <a:r>
              <a:rPr kumimoji="1" lang="fr-FR" altLang="fr-FR" sz="1600" b="0" dirty="0" smtClean="0">
                <a:latin typeface="+mn-lt"/>
              </a:rPr>
              <a:t> exam</a:t>
            </a:r>
            <a:endParaRPr kumimoji="1" lang="fr-FR" altLang="fr-FR" sz="1600" b="0" dirty="0">
              <a:latin typeface="+mn-lt"/>
            </a:endParaRPr>
          </a:p>
        </p:txBody>
      </p:sp>
      <p:sp>
        <p:nvSpPr>
          <p:cNvPr id="38" name="CustomShape 6"/>
          <p:cNvSpPr>
            <a:spLocks/>
          </p:cNvSpPr>
          <p:nvPr/>
        </p:nvSpPr>
        <p:spPr>
          <a:xfrm>
            <a:off x="1555784" y="319320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Academics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graduate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299" y="2154772"/>
            <a:ext cx="368440" cy="71798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755" y="3009723"/>
            <a:ext cx="572166" cy="57216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299" y="4012055"/>
            <a:ext cx="645248" cy="49786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2079754" y="5899592"/>
            <a:ext cx="4626244" cy="2723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962864" y="5859063"/>
            <a:ext cx="87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8 </a:t>
            </a:r>
            <a:r>
              <a:rPr lang="fr-FR" sz="1600" dirty="0" err="1" smtClean="0"/>
              <a:t>years</a:t>
            </a:r>
            <a:endParaRPr lang="fr-FR" sz="16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184852" y="6155774"/>
            <a:ext cx="1622046" cy="308454"/>
            <a:chOff x="184852" y="5774241"/>
            <a:chExt cx="2380575" cy="689988"/>
          </a:xfrm>
        </p:grpSpPr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184852" y="6164387"/>
              <a:ext cx="2380574" cy="299842"/>
            </a:xfrm>
            <a:prstGeom prst="rect">
              <a:avLst/>
            </a:prstGeom>
            <a:solidFill>
              <a:srgbClr val="82C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 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0" dirty="0" err="1" smtClean="0">
                  <a:solidFill>
                    <a:schemeClr val="tx1"/>
                  </a:solidFill>
                  <a:latin typeface="+mn-lt"/>
                </a:rPr>
                <a:t>Research-oriented</a:t>
              </a:r>
              <a:endParaRPr lang="fr-FR" altLang="fr-FR" sz="16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184852" y="5774241"/>
              <a:ext cx="2380575" cy="2549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 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0" dirty="0" err="1" smtClean="0">
                  <a:solidFill>
                    <a:schemeClr val="tx1"/>
                  </a:solidFill>
                  <a:latin typeface="+mn-lt"/>
                </a:rPr>
                <a:t>Industry-oriented</a:t>
              </a:r>
              <a:endParaRPr lang="fr-FR" altLang="fr-FR" sz="16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47" name="CustomShape 1"/>
          <p:cNvSpPr/>
          <p:nvPr/>
        </p:nvSpPr>
        <p:spPr>
          <a:xfrm>
            <a:off x="1444420" y="320083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584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GCC (Small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6" y="5652466"/>
            <a:ext cx="762765" cy="10061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Gi (Smal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05" y="5646270"/>
            <a:ext cx="762764" cy="10061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GMM (Small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83" y="5679123"/>
            <a:ext cx="762765" cy="10061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imi (Small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59" y="5652465"/>
            <a:ext cx="762765" cy="10061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EGF (Small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54" y="5646271"/>
            <a:ext cx="762764" cy="10061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VET (Small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36" y="5679124"/>
            <a:ext cx="762765" cy="100610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2"/>
          <p:cNvSpPr txBox="1">
            <a:spLocks/>
          </p:cNvSpPr>
          <p:nvPr/>
        </p:nvSpPr>
        <p:spPr>
          <a:xfrm>
            <a:off x="1047232" y="1769464"/>
            <a:ext cx="8284354" cy="4341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>
                <a:solidFill>
                  <a:srgbClr val="00ABC4"/>
                </a:solidFill>
                <a:cs typeface="Arial" panose="020B0604020202020204" pitchFamily="34" charset="0"/>
              </a:rPr>
              <a:t>Civil </a:t>
            </a:r>
            <a:r>
              <a:rPr lang="en-US" sz="42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and Structural Engineering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400" dirty="0" smtClean="0"/>
              <a:t>Complex </a:t>
            </a:r>
            <a:r>
              <a:rPr lang="en-US" sz="3400" dirty="0"/>
              <a:t>projects, site work </a:t>
            </a:r>
            <a:r>
              <a:rPr lang="en-US" sz="3400" dirty="0" err="1" smtClean="0"/>
              <a:t>organisation</a:t>
            </a:r>
            <a:r>
              <a:rPr lang="en-US" sz="3400" dirty="0"/>
              <a:t>,  innovation of new materials and construction </a:t>
            </a:r>
            <a:r>
              <a:rPr lang="en-US" sz="3400" dirty="0" smtClean="0"/>
              <a:t>technologies</a:t>
            </a:r>
            <a:endParaRPr lang="en-US" sz="3400" dirty="0"/>
          </a:p>
          <a:p>
            <a:r>
              <a:rPr lang="en-US" sz="42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City, Environment, Transportation</a:t>
            </a:r>
            <a:endParaRPr lang="en-US" sz="4200" b="1" dirty="0">
              <a:solidFill>
                <a:srgbClr val="00ABC4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400" dirty="0" err="1"/>
              <a:t>P</a:t>
            </a:r>
            <a:r>
              <a:rPr lang="en-US" sz="3400" dirty="0" err="1" smtClean="0"/>
              <a:t>lanification</a:t>
            </a:r>
            <a:r>
              <a:rPr lang="en-US" sz="3400" dirty="0" smtClean="0"/>
              <a:t> </a:t>
            </a:r>
            <a:r>
              <a:rPr lang="en-US" sz="3400" dirty="0"/>
              <a:t>of complex urban systems and operation of urban services </a:t>
            </a:r>
            <a:r>
              <a:rPr lang="en-US" sz="3400" dirty="0" smtClean="0"/>
              <a:t>(transportation</a:t>
            </a:r>
            <a:r>
              <a:rPr lang="en-US" sz="3400" dirty="0"/>
              <a:t>, water</a:t>
            </a:r>
            <a:r>
              <a:rPr lang="en-US" sz="3400" dirty="0" smtClean="0"/>
              <a:t>,…)</a:t>
            </a:r>
            <a:endParaRPr lang="en-US" sz="3400" dirty="0"/>
          </a:p>
          <a:p>
            <a:r>
              <a:rPr lang="en-US" sz="42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Mechanical </a:t>
            </a:r>
            <a:r>
              <a:rPr lang="en-US" sz="4200" b="1" dirty="0">
                <a:solidFill>
                  <a:srgbClr val="00ABC4"/>
                </a:solidFill>
                <a:cs typeface="Arial" panose="020B0604020202020204" pitchFamily="34" charset="0"/>
              </a:rPr>
              <a:t>Engineering and </a:t>
            </a:r>
            <a:r>
              <a:rPr lang="en-US" sz="42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Material Science:</a:t>
            </a:r>
            <a:endParaRPr lang="en-US" sz="4200" b="1" dirty="0">
              <a:solidFill>
                <a:srgbClr val="00ABC4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400" dirty="0" smtClean="0"/>
              <a:t>Research </a:t>
            </a:r>
            <a:r>
              <a:rPr lang="en-US" sz="3400" dirty="0"/>
              <a:t>and design of new products and materials in the fields of energy or </a:t>
            </a:r>
            <a:r>
              <a:rPr lang="en-US" sz="3400" dirty="0" smtClean="0"/>
              <a:t>transportation</a:t>
            </a:r>
            <a:endParaRPr lang="en-US" sz="3400" dirty="0"/>
          </a:p>
          <a:p>
            <a:r>
              <a:rPr lang="en-US" sz="42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Industrial </a:t>
            </a:r>
            <a:r>
              <a:rPr lang="en-US" sz="4200" b="1" dirty="0">
                <a:solidFill>
                  <a:srgbClr val="00ABC4"/>
                </a:solidFill>
                <a:cs typeface="Arial" panose="020B0604020202020204" pitchFamily="34" charset="0"/>
              </a:rPr>
              <a:t>Engineering: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400" dirty="0" smtClean="0"/>
              <a:t>Innovation </a:t>
            </a:r>
            <a:r>
              <a:rPr lang="en-US" sz="3400" dirty="0"/>
              <a:t>and supply </a:t>
            </a:r>
            <a:r>
              <a:rPr lang="en-US" sz="3400" dirty="0" smtClean="0"/>
              <a:t>chain. Robotics.</a:t>
            </a:r>
            <a:endParaRPr lang="en-US" sz="3400" dirty="0"/>
          </a:p>
          <a:p>
            <a:r>
              <a:rPr lang="en-US" sz="42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Economics, Management, Finance</a:t>
            </a:r>
            <a:r>
              <a:rPr lang="en-US" sz="4200" b="1" dirty="0">
                <a:solidFill>
                  <a:srgbClr val="00ABC4"/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400" dirty="0" smtClean="0"/>
              <a:t>Financial </a:t>
            </a:r>
            <a:r>
              <a:rPr lang="en-US" sz="3400" dirty="0"/>
              <a:t>engineers( financial engineering, project finance, public/private partnerships) and economist engineers (urban, environment, transportation, construction and economic regulation</a:t>
            </a:r>
            <a:r>
              <a:rPr lang="en-US" sz="3400" dirty="0" smtClean="0"/>
              <a:t>)</a:t>
            </a:r>
            <a:endParaRPr lang="en-US" sz="3400" dirty="0"/>
          </a:p>
          <a:p>
            <a:r>
              <a:rPr lang="en-US" sz="42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Applied Mathematics </a:t>
            </a:r>
            <a:r>
              <a:rPr lang="en-US" sz="4200" b="1" dirty="0">
                <a:solidFill>
                  <a:srgbClr val="00ABC4"/>
                </a:solidFill>
                <a:cs typeface="Arial" panose="020B0604020202020204" pitchFamily="34" charset="0"/>
              </a:rPr>
              <a:t>and </a:t>
            </a:r>
            <a:r>
              <a:rPr lang="en-US" sz="42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Computer Science:</a:t>
            </a:r>
            <a:endParaRPr lang="en-US" sz="4200" b="1" dirty="0">
              <a:solidFill>
                <a:srgbClr val="00ABC4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400" dirty="0" err="1" smtClean="0"/>
              <a:t>Modelisation</a:t>
            </a:r>
            <a:r>
              <a:rPr lang="en-US" sz="3400" dirty="0" smtClean="0"/>
              <a:t> </a:t>
            </a:r>
            <a:r>
              <a:rPr lang="en-US" sz="3400" dirty="0"/>
              <a:t>of complex systems ;  analysis of financial, industrial or natural </a:t>
            </a:r>
            <a:r>
              <a:rPr lang="en-US" sz="3400" dirty="0" smtClean="0"/>
              <a:t>risks ; </a:t>
            </a:r>
            <a:r>
              <a:rPr lang="en-US" sz="3400" dirty="0"/>
              <a:t>challenges within big </a:t>
            </a:r>
            <a:r>
              <a:rPr lang="en-US" sz="3400" dirty="0" smtClean="0"/>
              <a:t>data</a:t>
            </a:r>
            <a:endParaRPr lang="en-US" sz="3400" dirty="0"/>
          </a:p>
        </p:txBody>
      </p:sp>
      <p:sp>
        <p:nvSpPr>
          <p:cNvPr id="14" name="CustomShape 6"/>
          <p:cNvSpPr>
            <a:spLocks/>
          </p:cNvSpPr>
          <p:nvPr/>
        </p:nvSpPr>
        <p:spPr>
          <a:xfrm>
            <a:off x="1587992" y="338287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Academics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Departments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studies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1463470" y="338287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123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7783" y="1313727"/>
            <a:ext cx="69126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fr-FR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masters</a:t>
            </a:r>
            <a:endParaRPr lang="fr-FR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Masters in Transport and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(TRADD)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Master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in Water,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Management and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(GTESD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</a:t>
            </a:r>
            <a:r>
              <a:rPr lang="fr-FR" sz="2000" dirty="0" err="1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Internacional</a:t>
            </a:r>
            <a:r>
              <a:rPr lang="fr-FR" sz="2000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fr-FR" sz="2000" dirty="0" err="1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</a:t>
            </a:r>
            <a:r>
              <a:rPr lang="fr-FR" sz="2000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fr-FR" sz="2000" dirty="0" err="1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Políticas</a:t>
            </a:r>
            <a:r>
              <a:rPr lang="fr-FR" sz="2000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Públicas</a:t>
            </a:r>
            <a:r>
              <a:rPr lang="fr-FR" sz="2000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(MIEPP) – </a:t>
            </a:r>
            <a:r>
              <a:rPr lang="fr-FR" sz="2000" dirty="0" err="1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</a:t>
            </a:r>
            <a:r>
              <a:rPr lang="fr-FR" sz="2000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  <a:r>
              <a:rPr lang="fr-FR" sz="2000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(Madrid)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B498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MSc</a:t>
            </a:r>
            <a:endParaRPr lang="fr-FR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AB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Impact Analysis (SIA)</a:t>
            </a:r>
            <a:endParaRPr lang="en-US" sz="2000" b="1" u="sng" dirty="0">
              <a:solidFill>
                <a:srgbClr val="00AB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2000" b="1" u="sng" dirty="0">
              <a:solidFill>
                <a:srgbClr val="B498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87" y="3597412"/>
            <a:ext cx="558996" cy="37584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10" y="3476960"/>
            <a:ext cx="518793" cy="5425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52" y="4291319"/>
            <a:ext cx="762066" cy="762066"/>
          </a:xfrm>
          <a:prstGeom prst="rect">
            <a:avLst/>
          </a:prstGeom>
        </p:spPr>
      </p:pic>
      <p:sp>
        <p:nvSpPr>
          <p:cNvPr id="12" name="CustomShape 6"/>
          <p:cNvSpPr>
            <a:spLocks/>
          </p:cNvSpPr>
          <p:nvPr/>
        </p:nvSpPr>
        <p:spPr>
          <a:xfrm>
            <a:off x="1555784" y="143282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International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Master’s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programmes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1439086" y="141834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892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31A5C4"/>
              </a:solidFill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00A6C8"/>
              </a:solidFill>
              <a:cs typeface="Estrangelo Edessa" panose="030806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8965" y="1241295"/>
            <a:ext cx="37422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dirty="0" err="1">
                <a:cs typeface="Calibri" panose="020F0502020204030204" pitchFamily="34" charset="0"/>
              </a:rPr>
              <a:t>Applied</a:t>
            </a:r>
            <a:r>
              <a:rPr lang="fr-FR" sz="1600" b="1" u="sng" dirty="0">
                <a:cs typeface="Calibri" panose="020F0502020204030204" pitchFamily="34" charset="0"/>
              </a:rPr>
              <a:t> </a:t>
            </a:r>
            <a:r>
              <a:rPr lang="fr-FR" sz="1600" b="1" u="sng" dirty="0" err="1">
                <a:cs typeface="Calibri" panose="020F0502020204030204" pitchFamily="34" charset="0"/>
              </a:rPr>
              <a:t>Mathematics</a:t>
            </a:r>
            <a:endParaRPr lang="fr-FR" sz="1600" b="1" u="sng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Probabilities</a:t>
            </a:r>
            <a:r>
              <a:rPr lang="fr-FR" sz="1600" dirty="0">
                <a:cs typeface="Calibri" panose="020F0502020204030204" pitchFamily="34" charset="0"/>
              </a:rPr>
              <a:t> and </a:t>
            </a:r>
            <a:r>
              <a:rPr lang="fr-FR" sz="1600" dirty="0" err="1">
                <a:cs typeface="Calibri" panose="020F0502020204030204" pitchFamily="34" charset="0"/>
              </a:rPr>
              <a:t>random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err="1">
                <a:cs typeface="Calibri" panose="020F0502020204030204" pitchFamily="34" charset="0"/>
              </a:rPr>
              <a:t>models</a:t>
            </a:r>
            <a:r>
              <a:rPr lang="fr-FR" sz="1600" dirty="0">
                <a:cs typeface="Calibri" panose="020F0502020204030204" pitchFamily="34" charset="0"/>
              </a:rPr>
              <a:t> (PMA)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Mathematics</a:t>
            </a:r>
            <a:r>
              <a:rPr lang="fr-FR" sz="1600" dirty="0">
                <a:cs typeface="Calibri" panose="020F0502020204030204" pitchFamily="34" charset="0"/>
              </a:rPr>
              <a:t> of finance and data (MFD)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Mathematics</a:t>
            </a:r>
            <a:r>
              <a:rPr lang="fr-FR" sz="1600" dirty="0">
                <a:cs typeface="Calibri" panose="020F0502020204030204" pitchFamily="34" charset="0"/>
              </a:rPr>
              <a:t>, Vision, Learning (MVA)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Modelling</a:t>
            </a:r>
            <a:r>
              <a:rPr lang="fr-FR" sz="1600" dirty="0">
                <a:cs typeface="Calibri" panose="020F0502020204030204" pitchFamily="34" charset="0"/>
              </a:rPr>
              <a:t>, </a:t>
            </a:r>
            <a:r>
              <a:rPr lang="fr-FR" sz="1600" dirty="0" err="1">
                <a:cs typeface="Calibri" panose="020F0502020204030204" pitchFamily="34" charset="0"/>
              </a:rPr>
              <a:t>Analysis</a:t>
            </a:r>
            <a:r>
              <a:rPr lang="fr-FR" sz="1600" dirty="0">
                <a:cs typeface="Calibri" panose="020F0502020204030204" pitchFamily="34" charset="0"/>
              </a:rPr>
              <a:t>, Simulation (MAS)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Operational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err="1">
                <a:cs typeface="Calibri" panose="020F0502020204030204" pitchFamily="34" charset="0"/>
              </a:rPr>
              <a:t>Research</a:t>
            </a:r>
            <a:r>
              <a:rPr lang="fr-FR" sz="1600" dirty="0">
                <a:cs typeface="Calibri" panose="020F0502020204030204" pitchFamily="34" charset="0"/>
              </a:rPr>
              <a:t> (RO)</a:t>
            </a:r>
          </a:p>
          <a:p>
            <a:endParaRPr lang="fr-FR" sz="1600" dirty="0">
              <a:cs typeface="Calibri" panose="020F0502020204030204" pitchFamily="34" charset="0"/>
            </a:endParaRPr>
          </a:p>
          <a:p>
            <a:r>
              <a:rPr lang="fr-FR" sz="1600" b="1" u="sng" dirty="0" err="1">
                <a:cs typeface="Calibri" panose="020F0502020204030204" pitchFamily="34" charset="0"/>
              </a:rPr>
              <a:t>Energy</a:t>
            </a:r>
            <a:r>
              <a:rPr lang="fr-FR" sz="1600" b="1" u="sng" dirty="0">
                <a:cs typeface="Calibri" panose="020F0502020204030204" pitchFamily="34" charset="0"/>
              </a:rPr>
              <a:t>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00ABC4"/>
                </a:solidFill>
                <a:cs typeface="Calibri" panose="020F0502020204030204" pitchFamily="34" charset="0"/>
              </a:rPr>
              <a:t>Decommissioning</a:t>
            </a:r>
            <a:r>
              <a:rPr lang="fr-FR" sz="1600" dirty="0">
                <a:solidFill>
                  <a:srgbClr val="00ABC4"/>
                </a:solidFill>
                <a:cs typeface="Calibri" panose="020F0502020204030204" pitchFamily="34" charset="0"/>
              </a:rPr>
              <a:t> and </a:t>
            </a:r>
            <a:r>
              <a:rPr lang="fr-FR" sz="1600" dirty="0" err="1">
                <a:solidFill>
                  <a:srgbClr val="00ABC4"/>
                </a:solidFill>
                <a:cs typeface="Calibri" panose="020F0502020204030204" pitchFamily="34" charset="0"/>
              </a:rPr>
              <a:t>Waste</a:t>
            </a:r>
            <a:r>
              <a:rPr lang="fr-FR" sz="1600" dirty="0">
                <a:solidFill>
                  <a:srgbClr val="00ABC4"/>
                </a:solidFill>
                <a:cs typeface="Calibri" panose="020F0502020204030204" pitchFamily="34" charset="0"/>
              </a:rPr>
              <a:t> Management (DWM)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Energy</a:t>
            </a:r>
            <a:r>
              <a:rPr lang="fr-FR" sz="1600" dirty="0">
                <a:cs typeface="Calibri" panose="020F0502020204030204" pitchFamily="34" charset="0"/>
              </a:rPr>
              <a:t> Transition and </a:t>
            </a:r>
            <a:r>
              <a:rPr lang="fr-FR" sz="1600" dirty="0" err="1">
                <a:cs typeface="Calibri" panose="020F0502020204030204" pitchFamily="34" charset="0"/>
              </a:rPr>
              <a:t>Territories</a:t>
            </a:r>
            <a:r>
              <a:rPr lang="fr-FR" sz="1600" dirty="0">
                <a:cs typeface="Calibri" panose="020F0502020204030204" pitchFamily="34" charset="0"/>
              </a:rPr>
              <a:t> (TET)</a:t>
            </a:r>
          </a:p>
          <a:p>
            <a:endParaRPr lang="fr-FR" sz="1600" dirty="0">
              <a:cs typeface="Calibri" panose="020F0502020204030204" pitchFamily="34" charset="0"/>
            </a:endParaRPr>
          </a:p>
          <a:p>
            <a:r>
              <a:rPr lang="fr-FR" sz="1600" b="1" u="sng" dirty="0" err="1">
                <a:cs typeface="Calibri" panose="020F0502020204030204" pitchFamily="34" charset="0"/>
              </a:rPr>
              <a:t>Mechanical</a:t>
            </a:r>
            <a:r>
              <a:rPr lang="fr-FR" sz="1600" b="1" u="sng" dirty="0">
                <a:cs typeface="Calibri" panose="020F0502020204030204" pitchFamily="34" charset="0"/>
              </a:rPr>
              <a:t> Engineering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Multiscale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err="1">
                <a:cs typeface="Calibri" panose="020F0502020204030204" pitchFamily="34" charset="0"/>
              </a:rPr>
              <a:t>Analysis</a:t>
            </a:r>
            <a:r>
              <a:rPr lang="fr-FR" sz="1600" dirty="0">
                <a:cs typeface="Calibri" panose="020F0502020204030204" pitchFamily="34" charset="0"/>
              </a:rPr>
              <a:t> for </a:t>
            </a:r>
            <a:r>
              <a:rPr lang="fr-FR" sz="1600" dirty="0" err="1">
                <a:cs typeface="Calibri" panose="020F0502020204030204" pitchFamily="34" charset="0"/>
              </a:rPr>
              <a:t>Materials</a:t>
            </a:r>
            <a:r>
              <a:rPr lang="fr-FR" sz="1600" dirty="0">
                <a:cs typeface="Calibri" panose="020F0502020204030204" pitchFamily="34" charset="0"/>
              </a:rPr>
              <a:t> and Structures (AMMS)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Durability</a:t>
            </a:r>
            <a:r>
              <a:rPr lang="fr-FR" sz="1600" dirty="0">
                <a:cs typeface="Calibri" panose="020F0502020204030204" pitchFamily="34" charset="0"/>
              </a:rPr>
              <a:t> of </a:t>
            </a:r>
            <a:r>
              <a:rPr lang="fr-FR" sz="1600" dirty="0" err="1">
                <a:cs typeface="Calibri" panose="020F0502020204030204" pitchFamily="34" charset="0"/>
              </a:rPr>
              <a:t>materials</a:t>
            </a:r>
            <a:r>
              <a:rPr lang="fr-FR" sz="1600" dirty="0">
                <a:cs typeface="Calibri" panose="020F0502020204030204" pitchFamily="34" charset="0"/>
              </a:rPr>
              <a:t> and structures (DMS) </a:t>
            </a:r>
          </a:p>
          <a:p>
            <a:pPr algn="just"/>
            <a:endParaRPr lang="fr-FR" sz="1600" dirty="0">
              <a:cs typeface="Calibri" panose="020F050202020403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715" y="2731214"/>
            <a:ext cx="302029" cy="3020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39" y="3216135"/>
            <a:ext cx="304826" cy="298730"/>
          </a:xfrm>
          <a:prstGeom prst="rect">
            <a:avLst/>
          </a:prstGeom>
        </p:spPr>
      </p:pic>
      <p:sp>
        <p:nvSpPr>
          <p:cNvPr id="12" name="CustomShape 6"/>
          <p:cNvSpPr>
            <a:spLocks/>
          </p:cNvSpPr>
          <p:nvPr/>
        </p:nvSpPr>
        <p:spPr>
          <a:xfrm>
            <a:off x="1555784" y="143282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Master’s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programmes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5509" y="994448"/>
            <a:ext cx="37422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>
              <a:cs typeface="Calibri" panose="020F0502020204030204" pitchFamily="34" charset="0"/>
            </a:endParaRPr>
          </a:p>
          <a:p>
            <a:r>
              <a:rPr lang="fr-FR" sz="1600" b="1" u="sng" dirty="0">
                <a:cs typeface="Calibri" panose="020F0502020204030204" pitchFamily="34" charset="0"/>
              </a:rPr>
              <a:t>Civil Engineering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Mechanics</a:t>
            </a:r>
            <a:r>
              <a:rPr lang="fr-FR" sz="1600" dirty="0">
                <a:cs typeface="Calibri" panose="020F0502020204030204" pitchFamily="34" charset="0"/>
              </a:rPr>
              <a:t> of </a:t>
            </a:r>
            <a:r>
              <a:rPr lang="fr-FR" sz="1600" dirty="0" err="1">
                <a:cs typeface="Calibri" panose="020F0502020204030204" pitchFamily="34" charset="0"/>
              </a:rPr>
              <a:t>Soils</a:t>
            </a:r>
            <a:r>
              <a:rPr lang="fr-FR" sz="1600" dirty="0">
                <a:cs typeface="Calibri" panose="020F0502020204030204" pitchFamily="34" charset="0"/>
              </a:rPr>
              <a:t>, Rocks, and Structures in </a:t>
            </a:r>
            <a:r>
              <a:rPr lang="fr-FR" sz="1600" dirty="0" err="1">
                <a:cs typeface="Calibri" panose="020F0502020204030204" pitchFamily="34" charset="0"/>
              </a:rPr>
              <a:t>their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err="1">
                <a:cs typeface="Calibri" panose="020F0502020204030204" pitchFamily="34" charset="0"/>
              </a:rPr>
              <a:t>Environment</a:t>
            </a:r>
            <a:r>
              <a:rPr lang="fr-FR" sz="1600" dirty="0">
                <a:cs typeface="Calibri" panose="020F0502020204030204" pitchFamily="34" charset="0"/>
              </a:rPr>
              <a:t> (MSROE)</a:t>
            </a:r>
          </a:p>
          <a:p>
            <a:endParaRPr lang="fr-FR" sz="1600" dirty="0">
              <a:cs typeface="Calibri" panose="020F0502020204030204" pitchFamily="34" charset="0"/>
            </a:endParaRPr>
          </a:p>
          <a:p>
            <a:endParaRPr lang="fr-FR" sz="1600" b="1" u="sng" dirty="0" smtClean="0">
              <a:cs typeface="Calibri" panose="020F0502020204030204" pitchFamily="34" charset="0"/>
            </a:endParaRPr>
          </a:p>
          <a:p>
            <a:r>
              <a:rPr lang="fr-FR" sz="1600" b="1" u="sng" dirty="0" err="1" smtClean="0">
                <a:cs typeface="Calibri" panose="020F0502020204030204" pitchFamily="34" charset="0"/>
              </a:rPr>
              <a:t>Materials</a:t>
            </a:r>
            <a:r>
              <a:rPr lang="fr-FR" sz="1600" b="1" u="sng" dirty="0" smtClean="0">
                <a:cs typeface="Calibri" panose="020F0502020204030204" pitchFamily="34" charset="0"/>
              </a:rPr>
              <a:t> </a:t>
            </a:r>
            <a:r>
              <a:rPr lang="fr-FR" sz="1600" b="1" u="sng" dirty="0">
                <a:cs typeface="Calibri" panose="020F0502020204030204" pitchFamily="34" charset="0"/>
              </a:rPr>
              <a:t>Science and Engineering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00ABC4"/>
                </a:solidFill>
                <a:cs typeface="Calibri" panose="020F0502020204030204" pitchFamily="34" charset="0"/>
              </a:rPr>
              <a:t>Materials</a:t>
            </a:r>
            <a:r>
              <a:rPr lang="fr-FR" sz="1600" dirty="0">
                <a:solidFill>
                  <a:srgbClr val="00ABC4"/>
                </a:solidFill>
                <a:cs typeface="Calibri" panose="020F0502020204030204" pitchFamily="34" charset="0"/>
              </a:rPr>
              <a:t> science for </a:t>
            </a:r>
            <a:r>
              <a:rPr lang="fr-FR" sz="1600" dirty="0" err="1">
                <a:solidFill>
                  <a:srgbClr val="00ABC4"/>
                </a:solidFill>
                <a:cs typeface="Calibri" panose="020F0502020204030204" pitchFamily="34" charset="0"/>
              </a:rPr>
              <a:t>sustainable</a:t>
            </a:r>
            <a:r>
              <a:rPr lang="fr-FR" sz="1600" dirty="0">
                <a:solidFill>
                  <a:srgbClr val="00ABC4"/>
                </a:solidFill>
                <a:cs typeface="Calibri" panose="020F0502020204030204" pitchFamily="34" charset="0"/>
              </a:rPr>
              <a:t> construction (SMCD)</a:t>
            </a:r>
          </a:p>
          <a:p>
            <a:endParaRPr lang="fr-FR" sz="1600" dirty="0">
              <a:cs typeface="Calibri" panose="020F0502020204030204" pitchFamily="34" charset="0"/>
            </a:endParaRPr>
          </a:p>
          <a:p>
            <a:r>
              <a:rPr lang="fr-FR" sz="1600" b="1" u="sng" dirty="0">
                <a:cs typeface="Calibri" panose="020F0502020204030204" pitchFamily="34" charset="0"/>
              </a:rPr>
              <a:t>Transportation, </a:t>
            </a:r>
            <a:r>
              <a:rPr lang="fr-FR" sz="1600" b="1" u="sng" dirty="0" err="1">
                <a:cs typeface="Calibri" panose="020F0502020204030204" pitchFamily="34" charset="0"/>
              </a:rPr>
              <a:t>Mobility</a:t>
            </a:r>
            <a:r>
              <a:rPr lang="fr-FR" sz="1600" b="1" u="sng" dirty="0">
                <a:cs typeface="Calibri" panose="020F0502020204030204" pitchFamily="34" charset="0"/>
              </a:rPr>
              <a:t>,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cs typeface="Calibri" panose="020F0502020204030204" pitchFamily="34" charset="0"/>
              </a:rPr>
              <a:t>Transportation, </a:t>
            </a:r>
            <a:r>
              <a:rPr lang="fr-FR" sz="1600" dirty="0" err="1">
                <a:cs typeface="Calibri" panose="020F0502020204030204" pitchFamily="34" charset="0"/>
              </a:rPr>
              <a:t>Mobility</a:t>
            </a:r>
            <a:r>
              <a:rPr lang="fr-FR" sz="1600" dirty="0">
                <a:cs typeface="Calibri" panose="020F0502020204030204" pitchFamily="34" charset="0"/>
              </a:rPr>
              <a:t> (TM)</a:t>
            </a:r>
          </a:p>
          <a:p>
            <a:endParaRPr lang="fr-FR" sz="1600" dirty="0">
              <a:cs typeface="Calibri" panose="020F0502020204030204" pitchFamily="34" charset="0"/>
            </a:endParaRPr>
          </a:p>
          <a:p>
            <a:r>
              <a:rPr lang="fr-FR" sz="1600" b="1" u="sng" dirty="0" err="1">
                <a:cs typeface="Calibri" panose="020F0502020204030204" pitchFamily="34" charset="0"/>
              </a:rPr>
              <a:t>Environmental</a:t>
            </a:r>
            <a:r>
              <a:rPr lang="fr-FR" sz="1600" b="1" u="sng" dirty="0">
                <a:cs typeface="Calibri" panose="020F0502020204030204" pitchFamily="34" charset="0"/>
              </a:rPr>
              <a:t>, </a:t>
            </a:r>
            <a:r>
              <a:rPr lang="fr-FR" sz="1600" b="1" u="sng" dirty="0" err="1">
                <a:cs typeface="Calibri" panose="020F0502020204030204" pitchFamily="34" charset="0"/>
              </a:rPr>
              <a:t>Energy</a:t>
            </a:r>
            <a:r>
              <a:rPr lang="fr-FR" sz="1600" b="1" u="sng" dirty="0">
                <a:cs typeface="Calibri" panose="020F0502020204030204" pitchFamily="34" charset="0"/>
              </a:rPr>
              <a:t>, and Transportation </a:t>
            </a:r>
            <a:r>
              <a:rPr lang="fr-FR" sz="1600" b="1" u="sng" dirty="0" err="1">
                <a:cs typeface="Calibri" panose="020F0502020204030204" pitchFamily="34" charset="0"/>
              </a:rPr>
              <a:t>Economics</a:t>
            </a:r>
            <a:r>
              <a:rPr lang="fr-FR" sz="1600" b="1" u="sng" dirty="0"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Environmental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err="1">
                <a:cs typeface="Calibri" panose="020F0502020204030204" pitchFamily="34" charset="0"/>
              </a:rPr>
              <a:t>Economics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Energy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err="1">
                <a:cs typeface="Calibri" panose="020F0502020204030204" pitchFamily="34" charset="0"/>
              </a:rPr>
              <a:t>Economics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Forward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err="1">
                <a:cs typeface="Calibri" panose="020F0502020204030204" pitchFamily="34" charset="0"/>
              </a:rPr>
              <a:t>Modelling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</a:p>
          <a:p>
            <a:endParaRPr lang="fr-FR" sz="1600" dirty="0">
              <a:cs typeface="Calibri" panose="020F0502020204030204" pitchFamily="34" charset="0"/>
            </a:endParaRPr>
          </a:p>
          <a:p>
            <a:r>
              <a:rPr lang="fr-FR" sz="1600" b="1" u="sng" dirty="0">
                <a:cs typeface="Calibri" panose="020F0502020204030204" pitchFamily="34" charset="0"/>
              </a:rPr>
              <a:t>Quantitative </a:t>
            </a:r>
            <a:r>
              <a:rPr lang="fr-FR" sz="1600" b="1" u="sng" dirty="0" err="1">
                <a:cs typeface="Calibri" panose="020F0502020204030204" pitchFamily="34" charset="0"/>
              </a:rPr>
              <a:t>Economics</a:t>
            </a:r>
            <a:endParaRPr lang="fr-FR" sz="1600" b="1" u="sng" dirty="0"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err="1">
                <a:cs typeface="Calibri" panose="020F0502020204030204" pitchFamily="34" charset="0"/>
              </a:rPr>
              <a:t>Analysis</a:t>
            </a:r>
            <a:r>
              <a:rPr lang="fr-FR" sz="1600" dirty="0">
                <a:cs typeface="Calibri" panose="020F0502020204030204" pitchFamily="34" charset="0"/>
              </a:rPr>
              <a:t> and </a:t>
            </a:r>
            <a:r>
              <a:rPr lang="fr-FR" sz="1600" dirty="0" err="1">
                <a:cs typeface="Calibri" panose="020F0502020204030204" pitchFamily="34" charset="0"/>
              </a:rPr>
              <a:t>Political</a:t>
            </a:r>
            <a:r>
              <a:rPr lang="fr-FR" sz="1600" dirty="0">
                <a:cs typeface="Calibri" panose="020F0502020204030204" pitchFamily="34" charset="0"/>
              </a:rPr>
              <a:t> </a:t>
            </a:r>
            <a:r>
              <a:rPr lang="fr-FR" sz="1600" dirty="0" err="1">
                <a:cs typeface="Calibri" panose="020F0502020204030204" pitchFamily="34" charset="0"/>
              </a:rPr>
              <a:t>Economy</a:t>
            </a:r>
            <a:r>
              <a:rPr lang="fr-FR" sz="1600" dirty="0">
                <a:cs typeface="Calibri" panose="020F0502020204030204" pitchFamily="34" charset="0"/>
              </a:rPr>
              <a:t> (APE)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cs typeface="Calibri" panose="020F0502020204030204" pitchFamily="34" charset="0"/>
              </a:rPr>
              <a:t>Public </a:t>
            </a:r>
            <a:r>
              <a:rPr lang="fr-FR" sz="1600" dirty="0" err="1">
                <a:cs typeface="Calibri" panose="020F0502020204030204" pitchFamily="34" charset="0"/>
              </a:rPr>
              <a:t>Policies</a:t>
            </a:r>
            <a:r>
              <a:rPr lang="fr-FR" sz="1600" dirty="0">
                <a:cs typeface="Calibri" panose="020F0502020204030204" pitchFamily="34" charset="0"/>
              </a:rPr>
              <a:t> and </a:t>
            </a:r>
            <a:r>
              <a:rPr lang="fr-FR" sz="1600" dirty="0" err="1">
                <a:cs typeface="Calibri" panose="020F0502020204030204" pitchFamily="34" charset="0"/>
              </a:rPr>
              <a:t>Development</a:t>
            </a:r>
            <a:r>
              <a:rPr lang="fr-FR" sz="1600" dirty="0">
                <a:cs typeface="Calibri" panose="020F0502020204030204" pitchFamily="34" charset="0"/>
              </a:rPr>
              <a:t> (PPD)</a:t>
            </a:r>
            <a:endParaRPr lang="fr-FR" sz="1600" b="1" u="sng" dirty="0">
              <a:cs typeface="Calibri" panose="020F0502020204030204" pitchFamily="34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1445582" y="140780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82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82" y="6277862"/>
            <a:ext cx="323116" cy="323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998" y="1311760"/>
            <a:ext cx="87904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FULL-TIME</a:t>
            </a:r>
            <a:endParaRPr lang="fr-F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Planning and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Commissioning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Engineering and Information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ICT)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civil engineering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Engineering of Large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Structures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Public Policy for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PART-TIME</a:t>
            </a:r>
            <a:endParaRPr lang="fr-F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by Data, </a:t>
            </a:r>
            <a:r>
              <a:rPr lang="fr-FR" dirty="0" err="1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Computational</a:t>
            </a:r>
            <a:r>
              <a:rPr lang="fr-FR" dirty="0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Design, Digital </a:t>
            </a:r>
            <a:r>
              <a:rPr lang="fr-FR" dirty="0" err="1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fr-FR" dirty="0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Building Technologies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Real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Estate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Building,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transitions and digital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BIM,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Design and Life Cycles of Buildings and Infrastructures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Smart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Cities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Engineering and Management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Support and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Geolocated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Information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Rail and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transit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Smart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- Digital transformation of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Chain Design &amp; Management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Project Finance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Public Action </a:t>
            </a:r>
            <a:r>
              <a:rPr lang="fr-FR" dirty="0" err="1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Morocco</a:t>
            </a:r>
            <a:r>
              <a:rPr lang="fr-FR" dirty="0">
                <a:solidFill>
                  <a:srgbClr val="B498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of </a:t>
            </a:r>
            <a:r>
              <a:rPr lang="fr-FR" dirty="0" err="1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dirty="0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31A5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fr-FR" dirty="0">
              <a:solidFill>
                <a:srgbClr val="31A5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25" y="3545934"/>
            <a:ext cx="322768" cy="3227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25" y="5978686"/>
            <a:ext cx="299176" cy="2991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04" y="5697724"/>
            <a:ext cx="323116" cy="323116"/>
          </a:xfrm>
          <a:prstGeom prst="rect">
            <a:avLst/>
          </a:prstGeom>
        </p:spPr>
      </p:pic>
      <p:sp>
        <p:nvSpPr>
          <p:cNvPr id="13" name="CustomShape 6"/>
          <p:cNvSpPr>
            <a:spLocks/>
          </p:cNvSpPr>
          <p:nvPr/>
        </p:nvSpPr>
        <p:spPr>
          <a:xfrm>
            <a:off x="1555784" y="143282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Advanced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Master’s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programmes 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Executive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Education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218" y="117737"/>
            <a:ext cx="1101454" cy="1101454"/>
          </a:xfrm>
          <a:prstGeom prst="rect">
            <a:avLst/>
          </a:prstGeom>
        </p:spPr>
      </p:pic>
      <p:sp>
        <p:nvSpPr>
          <p:cNvPr id="15" name="CustomShape 1"/>
          <p:cNvSpPr/>
          <p:nvPr/>
        </p:nvSpPr>
        <p:spPr>
          <a:xfrm>
            <a:off x="1431720" y="148402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080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texte 2"/>
          <p:cNvSpPr txBox="1">
            <a:spLocks/>
          </p:cNvSpPr>
          <p:nvPr/>
        </p:nvSpPr>
        <p:spPr>
          <a:xfrm>
            <a:off x="1462739" y="1292057"/>
            <a:ext cx="7382579" cy="481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1800" dirty="0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  <a:p>
            <a:pPr marL="285750" indent="-285750" algn="just"/>
            <a:r>
              <a:rPr lang="fr-F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Transportation, and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Territories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Sciences, Engineering, and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Mathematics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and ICT</a:t>
            </a:r>
          </a:p>
          <a:p>
            <a:pPr marL="285750" indent="-285750" algn="just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Markets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Institutions</a:t>
            </a:r>
          </a:p>
          <a:p>
            <a:pPr marL="285750" indent="-285750" algn="just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Agriculture, Food,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Social Science</a:t>
            </a:r>
          </a:p>
          <a:p>
            <a:pPr marL="285750" indent="-285750" algn="just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Sciences </a:t>
            </a:r>
          </a:p>
          <a:p>
            <a:pPr marL="285750" indent="-285750" algn="just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Astronomy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Astrophysics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Sciences and </a:t>
            </a:r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Geosciences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/>
            <a:r>
              <a:rPr lang="fr-F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Economics</a:t>
            </a: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1" name="CustomShape 6"/>
          <p:cNvSpPr>
            <a:spLocks/>
          </p:cNvSpPr>
          <p:nvPr/>
        </p:nvSpPr>
        <p:spPr>
          <a:xfrm>
            <a:off x="1607218" y="342957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PhD Programmes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7300" y="2037692"/>
            <a:ext cx="2355850" cy="9709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BC4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English-speaking environment</a:t>
            </a:r>
            <a:endParaRPr lang="en-US" alt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918" y="2490216"/>
            <a:ext cx="914400" cy="914400"/>
          </a:xfrm>
          <a:prstGeom prst="rect">
            <a:avLst/>
          </a:prstGeom>
        </p:spPr>
      </p:pic>
      <p:sp>
        <p:nvSpPr>
          <p:cNvPr id="14" name="CustomShape 1"/>
          <p:cNvSpPr/>
          <p:nvPr/>
        </p:nvSpPr>
        <p:spPr>
          <a:xfrm>
            <a:off x="1476170" y="338287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entagone 2"/>
          <p:cNvSpPr/>
          <p:nvPr/>
        </p:nvSpPr>
        <p:spPr>
          <a:xfrm>
            <a:off x="1670050" y="5416550"/>
            <a:ext cx="7473950" cy="1136650"/>
          </a:xfrm>
          <a:prstGeom prst="homePlate">
            <a:avLst/>
          </a:prstGeom>
          <a:solidFill>
            <a:srgbClr val="00A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cs typeface="Arial" panose="020B0604020202020204" pitchFamily="34" charset="0"/>
              </a:rPr>
              <a:t>Choose </a:t>
            </a:r>
            <a:r>
              <a:rPr lang="en-US" dirty="0" err="1">
                <a:cs typeface="Arial" panose="020B0604020202020204" pitchFamily="34" charset="0"/>
              </a:rPr>
              <a:t>PhD@Ecole</a:t>
            </a:r>
            <a:r>
              <a:rPr lang="en-US" dirty="0">
                <a:cs typeface="Arial" panose="020B0604020202020204" pitchFamily="34" charset="0"/>
              </a:rPr>
              <a:t> des </a:t>
            </a:r>
            <a:r>
              <a:rPr lang="en-US" dirty="0" err="1">
                <a:cs typeface="Arial" panose="020B0604020202020204" pitchFamily="34" charset="0"/>
              </a:rPr>
              <a:t>Ponts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ParisTech</a:t>
            </a:r>
            <a:r>
              <a:rPr lang="en-US" dirty="0">
                <a:cs typeface="Arial" panose="020B0604020202020204" pitchFamily="34" charset="0"/>
              </a:rPr>
              <a:t>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cs typeface="Arial" panose="020B0604020202020204" pitchFamily="34" charset="0"/>
              </a:rPr>
              <a:t>International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cs typeface="Arial" panose="020B0604020202020204" pitchFamily="34" charset="0"/>
              </a:rPr>
              <a:t>Close links with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>
                <a:cs typeface="Arial" panose="020B0604020202020204" pitchFamily="34" charset="0"/>
              </a:rPr>
              <a:t>Impact on public policies and sustainable </a:t>
            </a:r>
            <a:r>
              <a:rPr lang="en-US" altLang="fr-FR" dirty="0" smtClean="0">
                <a:cs typeface="Arial" panose="020B0604020202020204" pitchFamily="34" charset="0"/>
              </a:rPr>
              <a:t>development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8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3" name="CustomShape 2"/>
          <p:cNvSpPr>
            <a:spLocks/>
          </p:cNvSpPr>
          <p:nvPr/>
        </p:nvSpPr>
        <p:spPr>
          <a:xfrm>
            <a:off x="1555784" y="319320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world-class </a:t>
            </a:r>
            <a:r>
              <a:rPr lang="fr-FR" sz="3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Higher</a:t>
            </a:r>
            <a:r>
              <a:rPr lang="fr-FR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Education </a:t>
            </a:r>
            <a:r>
              <a:rPr lang="fr-FR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lang="fr-FR" sz="3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</a:t>
            </a:r>
            <a:r>
              <a:rPr lang="fr-FR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Institution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1472658" y="1591926"/>
            <a:ext cx="6534937" cy="397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r>
              <a:rPr lang="en-US" sz="2000" dirty="0">
                <a:cs typeface="Arial" panose="020B0604020202020204" pitchFamily="34" charset="0"/>
              </a:rPr>
              <a:t>A public engineering school </a:t>
            </a:r>
            <a:r>
              <a:rPr lang="en-US" sz="2000" dirty="0" err="1" smtClean="0">
                <a:cs typeface="Arial" panose="020B0604020202020204" pitchFamily="34" charset="0"/>
              </a:rPr>
              <a:t>recognised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for the excellence of its graduate studies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endParaRPr lang="fr-FR" sz="2000" dirty="0" smtClean="0">
              <a:cs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r>
              <a:rPr lang="fr-FR" sz="2000" dirty="0" err="1">
                <a:cs typeface="Arial" panose="020B0604020202020204" pitchFamily="34" charset="0"/>
              </a:rPr>
              <a:t>Founded</a:t>
            </a:r>
            <a:r>
              <a:rPr lang="fr-FR" sz="2000" dirty="0">
                <a:cs typeface="Arial" panose="020B0604020202020204" pitchFamily="34" charset="0"/>
              </a:rPr>
              <a:t> in 1747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endParaRPr lang="fr-FR" sz="2000" dirty="0" smtClean="0">
              <a:cs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r>
              <a:rPr lang="fr-FR" sz="2000" dirty="0">
                <a:cs typeface="Arial" panose="020B0604020202020204" pitchFamily="34" charset="0"/>
              </a:rPr>
              <a:t>International </a:t>
            </a:r>
            <a:r>
              <a:rPr lang="fr-FR" sz="2000" dirty="0" err="1">
                <a:cs typeface="Arial" panose="020B0604020202020204" pitchFamily="34" charset="0"/>
              </a:rPr>
              <a:t>outlook</a:t>
            </a:r>
            <a:endParaRPr lang="fr-FR" sz="20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endParaRPr lang="fr-FR" sz="2000" dirty="0">
              <a:cs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r>
              <a:rPr lang="fr-FR" sz="2000" dirty="0">
                <a:cs typeface="Arial" panose="020B0604020202020204" pitchFamily="34" charset="0"/>
              </a:rPr>
              <a:t>A unique </a:t>
            </a:r>
            <a:r>
              <a:rPr lang="en-US" sz="2000" dirty="0">
                <a:cs typeface="Arial" panose="020B0604020202020204" pitchFamily="34" charset="0"/>
              </a:rPr>
              <a:t>combination of fundamental and applied sciences, to transform business and society.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endParaRPr lang="en-US" sz="2000" dirty="0">
              <a:cs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r>
              <a:rPr lang="en-US" sz="2000" dirty="0">
                <a:cs typeface="Arial" panose="020B0604020202020204" pitchFamily="34" charset="0"/>
              </a:rPr>
              <a:t>Flexible and interdisciplinary engineering curriculum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endParaRPr lang="fr-FR" sz="2000" dirty="0" smtClean="0">
              <a:cs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r>
              <a:rPr lang="fr-FR" sz="2000" dirty="0" err="1">
                <a:cs typeface="Arial" panose="020B0604020202020204" pitchFamily="34" charset="0"/>
              </a:rPr>
              <a:t>Leading</a:t>
            </a:r>
            <a:r>
              <a:rPr lang="fr-FR" sz="2000" dirty="0">
                <a:cs typeface="Arial" panose="020B0604020202020204" pitchFamily="34" charset="0"/>
              </a:rPr>
              <a:t> to </a:t>
            </a:r>
            <a:r>
              <a:rPr lang="fr-FR" sz="2000" dirty="0" err="1">
                <a:cs typeface="Arial" panose="020B0604020202020204" pitchFamily="34" charset="0"/>
              </a:rPr>
              <a:t>executive</a:t>
            </a:r>
            <a:r>
              <a:rPr lang="fr-FR" sz="2000" dirty="0">
                <a:cs typeface="Arial" panose="020B0604020202020204" pitchFamily="34" charset="0"/>
              </a:rPr>
              <a:t> </a:t>
            </a:r>
            <a:r>
              <a:rPr lang="fr-FR" sz="2000" dirty="0" err="1">
                <a:cs typeface="Arial" panose="020B0604020202020204" pitchFamily="34" charset="0"/>
              </a:rPr>
              <a:t>careers</a:t>
            </a:r>
            <a:endParaRPr lang="fr-FR" sz="2000" dirty="0"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endParaRPr lang="fr-FR" sz="2000" dirty="0">
              <a:cs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Clr>
                <a:srgbClr val="00ABC4"/>
              </a:buClr>
            </a:pPr>
            <a:r>
              <a:rPr lang="fr-FR" sz="2000" dirty="0" err="1">
                <a:cs typeface="Arial" panose="020B0604020202020204" pitchFamily="34" charset="0"/>
              </a:rPr>
              <a:t>Striving</a:t>
            </a:r>
            <a:r>
              <a:rPr lang="fr-FR" sz="2000" dirty="0">
                <a:cs typeface="Arial" panose="020B0604020202020204" pitchFamily="34" charset="0"/>
              </a:rPr>
              <a:t> for the </a:t>
            </a:r>
            <a:r>
              <a:rPr lang="fr-FR" sz="2000" dirty="0" err="1">
                <a:cs typeface="Arial" panose="020B0604020202020204" pitchFamily="34" charset="0"/>
              </a:rPr>
              <a:t>ecological</a:t>
            </a:r>
            <a:r>
              <a:rPr lang="fr-FR" sz="2000" dirty="0">
                <a:cs typeface="Arial" panose="020B0604020202020204" pitchFamily="34" charset="0"/>
              </a:rPr>
              <a:t> and digital transition</a:t>
            </a:r>
          </a:p>
        </p:txBody>
      </p:sp>
      <p:sp>
        <p:nvSpPr>
          <p:cNvPr id="7" name="CustomShape 1"/>
          <p:cNvSpPr/>
          <p:nvPr/>
        </p:nvSpPr>
        <p:spPr>
          <a:xfrm>
            <a:off x="1444420" y="322472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782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243" y="1460365"/>
            <a:ext cx="3320716" cy="705236"/>
          </a:xfrm>
          <a:prstGeom prst="rect">
            <a:avLst/>
          </a:prstGeom>
        </p:spPr>
      </p:pic>
      <p:sp>
        <p:nvSpPr>
          <p:cNvPr id="37" name="Espace réservé du titre 1"/>
          <p:cNvSpPr txBox="1">
            <a:spLocks/>
          </p:cNvSpPr>
          <p:nvPr/>
        </p:nvSpPr>
        <p:spPr>
          <a:xfrm>
            <a:off x="1113071" y="2210256"/>
            <a:ext cx="7873465" cy="674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B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Espace réservé du texte 2"/>
          <p:cNvSpPr txBox="1">
            <a:spLocks/>
          </p:cNvSpPr>
          <p:nvPr/>
        </p:nvSpPr>
        <p:spPr>
          <a:xfrm>
            <a:off x="968802" y="2085866"/>
            <a:ext cx="7824769" cy="4815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fr-FR" sz="2400" dirty="0">
                <a:cs typeface="Arial" panose="020B0604020202020204" pitchFamily="34" charset="0"/>
              </a:rPr>
              <a:t> </a:t>
            </a:r>
            <a:r>
              <a:rPr lang="en-US" altLang="fr-FR" sz="2300" dirty="0">
                <a:cs typeface="Arial" panose="020B0604020202020204" pitchFamily="34" charset="0"/>
              </a:rPr>
              <a:t>Executive DBA (</a:t>
            </a:r>
            <a:r>
              <a:rPr lang="en-US" altLang="fr-FR" sz="2300" dirty="0" smtClean="0">
                <a:cs typeface="Arial" panose="020B0604020202020204" pitchFamily="34" charset="0"/>
              </a:rPr>
              <a:t>Paris – New York)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fr-FR" sz="2300" dirty="0" smtClean="0">
                <a:cs typeface="Arial" panose="020B0604020202020204" pitchFamily="34" charset="0"/>
              </a:rPr>
              <a:t> </a:t>
            </a:r>
            <a:r>
              <a:rPr lang="en-US" altLang="fr-FR" sz="2300" dirty="0">
                <a:cs typeface="Arial" panose="020B0604020202020204" pitchFamily="34" charset="0"/>
              </a:rPr>
              <a:t>LEADTECH Global Executive MBA (Paris – Barcelona – Singapore – Silicon </a:t>
            </a:r>
            <a:r>
              <a:rPr lang="en-US" altLang="fr-FR" sz="2300" dirty="0" smtClean="0">
                <a:cs typeface="Arial" panose="020B0604020202020204" pitchFamily="34" charset="0"/>
              </a:rPr>
              <a:t>Valley)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fr-FR" sz="2300" dirty="0" smtClean="0">
                <a:cs typeface="Arial" panose="020B0604020202020204" pitchFamily="34" charset="0"/>
              </a:rPr>
              <a:t> Global Executive MBA (Casablanca)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fr-FR" sz="2300" dirty="0" smtClean="0">
                <a:cs typeface="Arial" panose="020B0604020202020204" pitchFamily="34" charset="0"/>
              </a:rPr>
              <a:t>Executive Certificates (Africa)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fr-FR" sz="2300" dirty="0" smtClean="0">
                <a:cs typeface="Arial" panose="020B0604020202020204" pitchFamily="34" charset="0"/>
              </a:rPr>
              <a:t>Executive </a:t>
            </a:r>
            <a:r>
              <a:rPr lang="en-US" altLang="fr-FR" sz="2300" dirty="0">
                <a:cs typeface="Arial" panose="020B0604020202020204" pitchFamily="34" charset="0"/>
              </a:rPr>
              <a:t>MBA in aviation management with Tsinghua University (Beijing</a:t>
            </a:r>
            <a:r>
              <a:rPr lang="en-US" altLang="fr-FR" sz="2300" dirty="0" smtClean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fr-FR" sz="2300" dirty="0" smtClean="0">
                <a:cs typeface="Arial" panose="020B0604020202020204" pitchFamily="34" charset="0"/>
              </a:rPr>
              <a:t>DBA </a:t>
            </a:r>
            <a:r>
              <a:rPr lang="en-US" altLang="fr-FR" sz="2300" dirty="0">
                <a:cs typeface="Arial" panose="020B0604020202020204" pitchFamily="34" charset="0"/>
              </a:rPr>
              <a:t>–Intelligent Manufacturing Management- </a:t>
            </a:r>
            <a:r>
              <a:rPr lang="en-US" altLang="fr-FR" sz="2300" dirty="0" smtClean="0">
                <a:cs typeface="Arial" panose="020B0604020202020204" pitchFamily="34" charset="0"/>
              </a:rPr>
              <a:t>(Shanghai)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fr-FR" sz="2300" dirty="0">
                <a:cs typeface="Arial" panose="020B0604020202020204" pitchFamily="34" charset="0"/>
              </a:rPr>
              <a:t>Certificate in Innovation and Technology </a:t>
            </a:r>
            <a:r>
              <a:rPr lang="en-US" altLang="fr-FR" sz="2300" dirty="0" smtClean="0">
                <a:cs typeface="Arial" panose="020B0604020202020204" pitchFamily="34" charset="0"/>
              </a:rPr>
              <a:t>Management (Paris)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endParaRPr lang="en-US" altLang="fr-FR" sz="2300" dirty="0">
              <a:cs typeface="Arial" panose="020B0604020202020204" pitchFamily="34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56" y="5082215"/>
            <a:ext cx="1571330" cy="48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stomShape 2"/>
          <p:cNvSpPr>
            <a:spLocks noChangeAspect="1"/>
          </p:cNvSpPr>
          <p:nvPr/>
        </p:nvSpPr>
        <p:spPr>
          <a:xfrm>
            <a:off x="1555782" y="286663"/>
            <a:ext cx="7200000" cy="996997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programmes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10" y="4855732"/>
            <a:ext cx="469472" cy="46947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50" y="5580184"/>
            <a:ext cx="425452" cy="4254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9" y="4953885"/>
            <a:ext cx="464978" cy="27898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1" y="5672725"/>
            <a:ext cx="464978" cy="27898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10" y="6086507"/>
            <a:ext cx="425452" cy="42545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10" y="2133342"/>
            <a:ext cx="425452" cy="42545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8" y="2719382"/>
            <a:ext cx="425452" cy="425452"/>
          </a:xfrm>
          <a:prstGeom prst="rect">
            <a:avLst/>
          </a:prstGeom>
        </p:spPr>
      </p:pic>
      <p:sp>
        <p:nvSpPr>
          <p:cNvPr id="24" name="CustomShape 1"/>
          <p:cNvSpPr/>
          <p:nvPr/>
        </p:nvSpPr>
        <p:spPr>
          <a:xfrm>
            <a:off x="1444420" y="287487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950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2" name="CustomShape 6"/>
          <p:cNvSpPr>
            <a:spLocks noChangeAspect="1"/>
          </p:cNvSpPr>
          <p:nvPr/>
        </p:nvSpPr>
        <p:spPr>
          <a:xfrm>
            <a:off x="1575879" y="319361"/>
            <a:ext cx="7049544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Non-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Degree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English-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taught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Programmes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20230"/>
              </p:ext>
            </p:extLst>
          </p:nvPr>
        </p:nvGraphicFramePr>
        <p:xfrm>
          <a:off x="219017" y="1830059"/>
          <a:ext cx="8705965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089">
                  <a:extLst>
                    <a:ext uri="{9D8B030D-6E8A-4147-A177-3AD203B41FA5}">
                      <a16:colId xmlns:a16="http://schemas.microsoft.com/office/drawing/2014/main" val="540513519"/>
                    </a:ext>
                  </a:extLst>
                </a:gridCol>
                <a:gridCol w="2016868">
                  <a:extLst>
                    <a:ext uri="{9D8B030D-6E8A-4147-A177-3AD203B41FA5}">
                      <a16:colId xmlns:a16="http://schemas.microsoft.com/office/drawing/2014/main" val="2614289161"/>
                    </a:ext>
                  </a:extLst>
                </a:gridCol>
                <a:gridCol w="3253815">
                  <a:extLst>
                    <a:ext uri="{9D8B030D-6E8A-4147-A177-3AD203B41FA5}">
                      <a16:colId xmlns:a16="http://schemas.microsoft.com/office/drawing/2014/main" val="2506564577"/>
                    </a:ext>
                  </a:extLst>
                </a:gridCol>
                <a:gridCol w="1741193">
                  <a:extLst>
                    <a:ext uri="{9D8B030D-6E8A-4147-A177-3AD203B41FA5}">
                      <a16:colId xmlns:a16="http://schemas.microsoft.com/office/drawing/2014/main" val="3198632833"/>
                    </a:ext>
                  </a:extLst>
                </a:gridCol>
              </a:tblGrid>
              <a:tr h="323941">
                <a:tc>
                  <a:txBody>
                    <a:bodyPr/>
                    <a:lstStyle/>
                    <a:p>
                      <a:r>
                        <a:rPr lang="fr-FR" sz="1800" b="0" dirty="0" err="1" smtClean="0">
                          <a:latin typeface="+mn-lt"/>
                        </a:rPr>
                        <a:t>Level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>
                    <a:solidFill>
                      <a:srgbClr val="00ABC4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smtClean="0">
                          <a:latin typeface="+mn-lt"/>
                        </a:rPr>
                        <a:t>Topic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>
                    <a:solidFill>
                      <a:srgbClr val="00ABC4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err="1" smtClean="0">
                          <a:latin typeface="+mn-lt"/>
                        </a:rPr>
                        <a:t>Academic</a:t>
                      </a:r>
                      <a:r>
                        <a:rPr lang="fr-FR" sz="1800" b="0" baseline="0" dirty="0" smtClean="0">
                          <a:latin typeface="+mn-lt"/>
                        </a:rPr>
                        <a:t> program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>
                    <a:solidFill>
                      <a:srgbClr val="00ABC4">
                        <a:alpha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 err="1" smtClean="0">
                          <a:latin typeface="+mn-lt"/>
                        </a:rPr>
                        <a:t>Specifics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>
                    <a:solidFill>
                      <a:srgbClr val="00ABC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85975"/>
                  </a:ext>
                </a:extLst>
              </a:tr>
              <a:tr h="1993481">
                <a:tc>
                  <a:txBody>
                    <a:bodyPr/>
                    <a:lstStyle/>
                    <a:p>
                      <a:r>
                        <a:rPr lang="fr-FR" sz="1800" b="0" dirty="0" err="1" smtClean="0">
                          <a:latin typeface="+mn-lt"/>
                        </a:rPr>
                        <a:t>Bachelor</a:t>
                      </a:r>
                      <a:r>
                        <a:rPr lang="fr-FR" sz="1800" b="0" dirty="0" smtClean="0">
                          <a:latin typeface="+mn-lt"/>
                        </a:rPr>
                        <a:t>-senior </a:t>
                      </a:r>
                      <a:r>
                        <a:rPr lang="fr-FR" sz="1800" b="0" dirty="0" err="1" smtClean="0">
                          <a:latin typeface="+mn-lt"/>
                        </a:rPr>
                        <a:t>students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Applied</a:t>
                      </a:r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Mathematics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Mathematical tools for engineer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Analysis and scientific computing 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Optimization 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Probability 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Introduction to programming 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Statistical physics 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Operational research and optimization 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Statistics &amp; data analytics 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Language (French)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Sport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Project within lab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Bespoke academic supervision and small class teaching</a:t>
                      </a:r>
                    </a:p>
                    <a:p>
                      <a:endParaRPr lang="en-US" sz="1400" b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</a:t>
                      </a:r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Ecole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</a:t>
                      </a:r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Ponts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ParisTech</a:t>
                      </a:r>
                      <a:r>
                        <a:rPr lang="en-US" sz="14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student and research experience</a:t>
                      </a:r>
                    </a:p>
                    <a:p>
                      <a:endParaRPr lang="en-US" sz="1400" b="0" dirty="0" smtClean="0">
                        <a:latin typeface="+mn-lt"/>
                        <a:cs typeface="Estrangelo Edessa" panose="03080600000000000000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287889"/>
                  </a:ext>
                </a:extLst>
              </a:tr>
              <a:tr h="1819051">
                <a:tc>
                  <a:txBody>
                    <a:bodyPr/>
                    <a:lstStyle/>
                    <a:p>
                      <a:r>
                        <a:rPr lang="fr-FR" sz="1800" b="0" dirty="0" err="1" smtClean="0">
                          <a:latin typeface="+mn-lt"/>
                        </a:rPr>
                        <a:t>Graduate</a:t>
                      </a:r>
                      <a:r>
                        <a:rPr lang="fr-FR" sz="1800" b="0" dirty="0" smtClean="0">
                          <a:latin typeface="+mn-lt"/>
                        </a:rPr>
                        <a:t> </a:t>
                      </a:r>
                      <a:r>
                        <a:rPr lang="fr-FR" sz="1800" b="0" dirty="0" err="1" smtClean="0">
                          <a:latin typeface="+mn-lt"/>
                        </a:rPr>
                        <a:t>students</a:t>
                      </a:r>
                      <a:endParaRPr lang="fr-FR" sz="18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+mn-lt"/>
                        </a:rPr>
                        <a:t>Green Finance</a:t>
                      </a:r>
                      <a:endParaRPr lang="fr-FR" sz="2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Physics of climate change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Energy economics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ESG analysis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Green financing 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Conferences Credit Risk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Management of Climate Risks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Project Finance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Life Cycle Analysis</a:t>
                      </a:r>
                    </a:p>
                    <a:p>
                      <a:r>
                        <a:rPr lang="en-US" sz="1400" b="0" dirty="0" smtClean="0">
                          <a:latin typeface="+mn-lt"/>
                          <a:cs typeface="Estrangelo Edessa" panose="03080600000000000000" pitchFamily="66" charset="0"/>
                        </a:rPr>
                        <a:t>Capstone Projects</a:t>
                      </a:r>
                      <a:endParaRPr lang="fr-FR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+mn-lt"/>
                        </a:rPr>
                        <a:t>Extension to </a:t>
                      </a:r>
                    </a:p>
                    <a:p>
                      <a:r>
                        <a:rPr lang="fr-FR" sz="1400" b="0" dirty="0" smtClean="0">
                          <a:latin typeface="+mn-lt"/>
                        </a:rPr>
                        <a:t>1 </a:t>
                      </a:r>
                      <a:r>
                        <a:rPr lang="fr-FR" sz="1400" b="0" dirty="0" err="1" smtClean="0">
                          <a:latin typeface="+mn-lt"/>
                        </a:rPr>
                        <a:t>semester</a:t>
                      </a:r>
                      <a:r>
                        <a:rPr lang="fr-FR" sz="1400" b="0" dirty="0" smtClean="0">
                          <a:latin typeface="+mn-lt"/>
                        </a:rPr>
                        <a:t> of </a:t>
                      </a:r>
                      <a:r>
                        <a:rPr lang="fr-FR" sz="1400" b="0" dirty="0" err="1" smtClean="0">
                          <a:latin typeface="+mn-lt"/>
                        </a:rPr>
                        <a:t>research</a:t>
                      </a:r>
                      <a:r>
                        <a:rPr lang="fr-FR" sz="1400" b="0" dirty="0" smtClean="0">
                          <a:latin typeface="+mn-lt"/>
                        </a:rPr>
                        <a:t> at CIRED </a:t>
                      </a:r>
                      <a:r>
                        <a:rPr lang="fr-FR" sz="1400" b="0" dirty="0" err="1" smtClean="0">
                          <a:latin typeface="+mn-lt"/>
                        </a:rPr>
                        <a:t>laboratory</a:t>
                      </a:r>
                      <a:endParaRPr lang="fr-FR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068802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916" y="3052040"/>
            <a:ext cx="1292263" cy="129226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036" y="5176725"/>
            <a:ext cx="1417440" cy="1047367"/>
          </a:xfrm>
          <a:prstGeom prst="rect">
            <a:avLst/>
          </a:prstGeom>
        </p:spPr>
      </p:pic>
      <p:sp>
        <p:nvSpPr>
          <p:cNvPr id="15" name="CustomShape 1"/>
          <p:cNvSpPr/>
          <p:nvPr/>
        </p:nvSpPr>
        <p:spPr>
          <a:xfrm>
            <a:off x="1444420" y="324741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953" y="319364"/>
            <a:ext cx="1881897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5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005" y="353080"/>
            <a:ext cx="7200000" cy="993600"/>
          </a:xfrm>
          <a:prstGeom prst="rect">
            <a:avLst/>
          </a:prstGeom>
          <a:solidFill>
            <a:srgbClr val="00A6C6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entrepreneurial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45034" y="1473834"/>
            <a:ext cx="837807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Bef>
                <a:spcPts val="600"/>
              </a:spcBef>
              <a:buClr>
                <a:srgbClr val="00A6C6"/>
              </a:buClr>
              <a:buFont typeface="Arial" panose="020B0604020202020204" pitchFamily="34" charset="0"/>
              <a:buChar char="•"/>
            </a:pPr>
            <a:r>
              <a:rPr lang="fr-FR" altLang="fr-FR" sz="2000" dirty="0" err="1" smtClean="0">
                <a:cs typeface="Arial" panose="020B0604020202020204" pitchFamily="34" charset="0"/>
              </a:rPr>
              <a:t>Entrepreneurship</a:t>
            </a:r>
            <a:r>
              <a:rPr lang="fr-FR" altLang="fr-FR" sz="2000" dirty="0" smtClean="0">
                <a:cs typeface="Arial" panose="020B0604020202020204" pitchFamily="34" charset="0"/>
              </a:rPr>
              <a:t> courses</a:t>
            </a:r>
          </a:p>
          <a:p>
            <a:pPr marL="285750" lvl="2" indent="-285750">
              <a:spcBef>
                <a:spcPts val="600"/>
              </a:spcBef>
              <a:buClr>
                <a:srgbClr val="00A6C6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cs typeface="Arial" panose="020B0604020202020204" pitchFamily="34" charset="0"/>
              </a:rPr>
              <a:t>2</a:t>
            </a:r>
            <a:r>
              <a:rPr lang="fr-FR" altLang="fr-FR" sz="2000" dirty="0" smtClean="0">
                <a:cs typeface="Arial" panose="020B0604020202020204" pitchFamily="34" charset="0"/>
              </a:rPr>
              <a:t> </a:t>
            </a:r>
            <a:r>
              <a:rPr lang="fr-FR" altLang="fr-FR" sz="2000" dirty="0" err="1" smtClean="0">
                <a:cs typeface="Arial" panose="020B0604020202020204" pitchFamily="34" charset="0"/>
              </a:rPr>
              <a:t>incubators</a:t>
            </a:r>
            <a:r>
              <a:rPr lang="fr-FR" altLang="fr-FR" sz="2000" dirty="0" smtClean="0">
                <a:cs typeface="Arial" panose="020B0604020202020204" pitchFamily="34" charset="0"/>
              </a:rPr>
              <a:t> (Descartes, Station F), 1 </a:t>
            </a:r>
            <a:r>
              <a:rPr lang="fr-FR" altLang="fr-FR" sz="2000" dirty="0" err="1" smtClean="0">
                <a:cs typeface="Arial" panose="020B0604020202020204" pitchFamily="34" charset="0"/>
              </a:rPr>
              <a:t>accelerator</a:t>
            </a:r>
            <a:endParaRPr lang="fr-FR" altLang="fr-FR" sz="2000" dirty="0" smtClean="0">
              <a:cs typeface="Arial" panose="020B0604020202020204" pitchFamily="34" charset="0"/>
            </a:endParaRPr>
          </a:p>
          <a:p>
            <a:pPr marL="285750" lvl="2" indent="-285750">
              <a:spcBef>
                <a:spcPts val="600"/>
              </a:spcBef>
              <a:buClr>
                <a:srgbClr val="00A6C6"/>
              </a:buClr>
              <a:buFont typeface="Arial" panose="020B0604020202020204" pitchFamily="34" charset="0"/>
              <a:buChar char="•"/>
            </a:pPr>
            <a:r>
              <a:rPr lang="fr-FR" altLang="fr-FR" sz="2000" dirty="0" err="1" smtClean="0">
                <a:cs typeface="Arial" panose="020B0604020202020204" pitchFamily="34" charset="0"/>
              </a:rPr>
              <a:t>Annual</a:t>
            </a:r>
            <a:r>
              <a:rPr lang="fr-FR" altLang="fr-FR" sz="2000" dirty="0" smtClean="0">
                <a:cs typeface="Arial" panose="020B0604020202020204" pitchFamily="34" charset="0"/>
              </a:rPr>
              <a:t> </a:t>
            </a:r>
            <a:r>
              <a:rPr lang="fr-FR" altLang="fr-FR" sz="2000" dirty="0" err="1" smtClean="0">
                <a:cs typeface="Arial" panose="020B0604020202020204" pitchFamily="34" charset="0"/>
              </a:rPr>
              <a:t>Hackathon</a:t>
            </a:r>
            <a:r>
              <a:rPr lang="fr-FR" altLang="fr-FR" sz="2000" dirty="0" smtClean="0">
                <a:cs typeface="Arial" panose="020B0604020202020204" pitchFamily="34" charset="0"/>
              </a:rPr>
              <a:t>: « One night to </a:t>
            </a:r>
            <a:r>
              <a:rPr lang="fr-FR" altLang="fr-FR" sz="2000" dirty="0" err="1" smtClean="0">
                <a:cs typeface="Arial" panose="020B0604020202020204" pitchFamily="34" charset="0"/>
              </a:rPr>
              <a:t>launch</a:t>
            </a:r>
            <a:r>
              <a:rPr lang="fr-FR" altLang="fr-FR" sz="2000" dirty="0" smtClean="0">
                <a:cs typeface="Arial" panose="020B0604020202020204" pitchFamily="34" charset="0"/>
              </a:rPr>
              <a:t> a startup »</a:t>
            </a:r>
          </a:p>
          <a:p>
            <a:pPr marL="285750" lvl="2" indent="-285750">
              <a:spcBef>
                <a:spcPts val="600"/>
              </a:spcBef>
              <a:buClr>
                <a:srgbClr val="00A6C6"/>
              </a:buClr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cs typeface="Arial" panose="020B0604020202020204" pitchFamily="34" charset="0"/>
              </a:rPr>
              <a:t>Access to </a:t>
            </a:r>
            <a:r>
              <a:rPr lang="fr-FR" altLang="fr-FR" sz="2000" dirty="0" err="1" smtClean="0">
                <a:cs typeface="Arial" panose="020B0604020202020204" pitchFamily="34" charset="0"/>
              </a:rPr>
              <a:t>research</a:t>
            </a:r>
            <a:r>
              <a:rPr lang="fr-FR" altLang="fr-FR" sz="2000" dirty="0" smtClean="0">
                <a:cs typeface="Arial" panose="020B0604020202020204" pitchFamily="34" charset="0"/>
              </a:rPr>
              <a:t> </a:t>
            </a:r>
            <a:r>
              <a:rPr lang="fr-FR" altLang="fr-FR" sz="2000" dirty="0" err="1" smtClean="0">
                <a:cs typeface="Arial" panose="020B0604020202020204" pitchFamily="34" charset="0"/>
              </a:rPr>
              <a:t>equipment</a:t>
            </a:r>
            <a:r>
              <a:rPr lang="fr-FR" altLang="fr-FR" sz="2000" dirty="0" smtClean="0">
                <a:cs typeface="Arial" panose="020B0604020202020204" pitchFamily="34" charset="0"/>
              </a:rPr>
              <a:t> and </a:t>
            </a:r>
            <a:r>
              <a:rPr lang="fr-FR" altLang="fr-FR" sz="2000" dirty="0" err="1" smtClean="0">
                <a:cs typeface="Arial" panose="020B0604020202020204" pitchFamily="34" charset="0"/>
              </a:rPr>
              <a:t>mentorship</a:t>
            </a:r>
            <a:endParaRPr lang="fr-FR" altLang="fr-FR" sz="2000" dirty="0" smtClean="0">
              <a:cs typeface="Arial" panose="020B0604020202020204" pitchFamily="34" charset="0"/>
            </a:endParaRPr>
          </a:p>
          <a:p>
            <a:pPr marL="285750" lvl="2" indent="-285750">
              <a:spcBef>
                <a:spcPts val="600"/>
              </a:spcBef>
              <a:buClr>
                <a:srgbClr val="00A6C6"/>
              </a:buClr>
              <a:buFont typeface="Arial" panose="020B0604020202020204" pitchFamily="34" charset="0"/>
              <a:buChar char="•"/>
            </a:pPr>
            <a:r>
              <a:rPr lang="fr-FR" altLang="fr-FR" sz="2000" dirty="0" err="1" smtClean="0">
                <a:cs typeface="Arial" panose="020B0604020202020204" pitchFamily="34" charset="0"/>
              </a:rPr>
              <a:t>Special</a:t>
            </a:r>
            <a:r>
              <a:rPr lang="fr-FR" altLang="fr-FR" sz="2000" dirty="0" smtClean="0">
                <a:cs typeface="Arial" panose="020B0604020202020204" pitchFamily="34" charset="0"/>
              </a:rPr>
              <a:t> </a:t>
            </a:r>
            <a:r>
              <a:rPr lang="fr-FR" altLang="fr-FR" sz="2000" dirty="0" err="1" smtClean="0">
                <a:cs typeface="Arial" panose="020B0604020202020204" pitchFamily="34" charset="0"/>
              </a:rPr>
              <a:t>awards</a:t>
            </a:r>
            <a:r>
              <a:rPr lang="fr-FR" altLang="fr-FR" sz="2000" dirty="0" smtClean="0">
                <a:cs typeface="Arial" panose="020B0604020202020204" pitchFamily="34" charset="0"/>
              </a:rPr>
              <a:t>, and </a:t>
            </a:r>
            <a:r>
              <a:rPr lang="fr-FR" altLang="fr-FR" sz="2000" dirty="0" err="1" smtClean="0">
                <a:cs typeface="Arial" panose="020B0604020202020204" pitchFamily="34" charset="0"/>
              </a:rPr>
              <a:t>seed-funds</a:t>
            </a:r>
            <a:r>
              <a:rPr lang="fr-FR" altLang="fr-FR" sz="2000" dirty="0" smtClean="0">
                <a:cs typeface="Arial" panose="020B0604020202020204" pitchFamily="34" charset="0"/>
              </a:rPr>
              <a:t> </a:t>
            </a:r>
            <a:r>
              <a:rPr lang="fr-FR" altLang="fr-FR" sz="2000" dirty="0" err="1" smtClean="0">
                <a:cs typeface="Arial" panose="020B0604020202020204" pitchFamily="34" charset="0"/>
              </a:rPr>
              <a:t>from</a:t>
            </a:r>
            <a:r>
              <a:rPr lang="fr-FR" altLang="fr-FR" sz="2000" dirty="0" smtClean="0">
                <a:cs typeface="Arial" panose="020B0604020202020204" pitchFamily="34" charset="0"/>
              </a:rPr>
              <a:t> Fondation des Ponts</a:t>
            </a:r>
            <a:endParaRPr lang="fr-FR" altLang="fr-FR" sz="2000" dirty="0">
              <a:cs typeface="Arial" panose="020B0604020202020204" pitchFamily="34" charset="0"/>
            </a:endParaRPr>
          </a:p>
          <a:p>
            <a:pPr marL="0" lvl="2">
              <a:spcBef>
                <a:spcPts val="600"/>
              </a:spcBef>
              <a:buClr>
                <a:srgbClr val="00A6C6"/>
              </a:buClr>
            </a:pPr>
            <a:endParaRPr lang="fr-FR" altLang="fr-FR" sz="20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ustomShape 1"/>
          <p:cNvSpPr/>
          <p:nvPr/>
        </p:nvSpPr>
        <p:spPr>
          <a:xfrm>
            <a:off x="1464739" y="351833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34" y="3636373"/>
            <a:ext cx="6853661" cy="1535608"/>
          </a:xfrm>
          <a:prstGeom prst="rect">
            <a:avLst/>
          </a:prstGeom>
        </p:spPr>
      </p:pic>
      <p:grpSp>
        <p:nvGrpSpPr>
          <p:cNvPr id="29" name="Groupe 28"/>
          <p:cNvGrpSpPr/>
          <p:nvPr/>
        </p:nvGrpSpPr>
        <p:grpSpPr>
          <a:xfrm>
            <a:off x="755576" y="5464786"/>
            <a:ext cx="7660640" cy="990600"/>
            <a:chOff x="1188085" y="3076575"/>
            <a:chExt cx="7660640" cy="990600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8085" y="3076575"/>
              <a:ext cx="7660640" cy="9906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5449" y="3808725"/>
              <a:ext cx="894995" cy="258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5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590321" y="1762530"/>
            <a:ext cx="7174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spcBef>
                <a:spcPts val="1800"/>
              </a:spcBef>
              <a:buClr>
                <a:srgbClr val="7030A0"/>
              </a:buClr>
              <a:defRPr/>
            </a:pPr>
            <a:r>
              <a:rPr lang="fr-FR" sz="2000" dirty="0" smtClean="0"/>
              <a:t>A challenge-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approach</a:t>
            </a:r>
            <a:r>
              <a:rPr lang="fr-FR" sz="2000" dirty="0" smtClean="0"/>
              <a:t> to </a:t>
            </a:r>
            <a:r>
              <a:rPr lang="fr-FR" sz="2000" dirty="0" err="1" smtClean="0"/>
              <a:t>address</a:t>
            </a:r>
            <a:r>
              <a:rPr lang="fr-FR" sz="2000" dirty="0" smtClean="0"/>
              <a:t> 4 </a:t>
            </a:r>
            <a:r>
              <a:rPr lang="fr-FR" sz="2000" dirty="0" err="1" smtClean="0"/>
              <a:t>socio-economic</a:t>
            </a:r>
            <a:r>
              <a:rPr lang="fr-FR" sz="2000" dirty="0" smtClean="0"/>
              <a:t> issues of </a:t>
            </a:r>
            <a:r>
              <a:rPr lang="fr-FR" sz="2000" dirty="0" err="1" smtClean="0"/>
              <a:t>sustainable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19949" r="25136"/>
          <a:stretch/>
        </p:blipFill>
        <p:spPr>
          <a:xfrm>
            <a:off x="3167343" y="2651759"/>
            <a:ext cx="3181638" cy="3113030"/>
          </a:xfrm>
          <a:prstGeom prst="ellipse">
            <a:avLst/>
          </a:prstGeom>
        </p:spPr>
      </p:pic>
      <p:sp>
        <p:nvSpPr>
          <p:cNvPr id="20" name="ZoneTexte 33">
            <a:hlinkClick r:id="rId4" action="ppaction://hlinkpres?slideindex=1&amp;slidetitle="/>
          </p:cNvPr>
          <p:cNvSpPr txBox="1"/>
          <p:nvPr/>
        </p:nvSpPr>
        <p:spPr>
          <a:xfrm>
            <a:off x="1955032" y="2758837"/>
            <a:ext cx="184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 smtClean="0">
                <a:ea typeface="+mj-ea"/>
                <a:cs typeface="+mj-cs"/>
              </a:rPr>
              <a:t>Industry</a:t>
            </a:r>
            <a:r>
              <a:rPr lang="fr-FR" dirty="0" smtClean="0">
                <a:ea typeface="+mj-ea"/>
                <a:cs typeface="+mj-cs"/>
              </a:rPr>
              <a:t> of the future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21" name="ZoneTexte 40">
            <a:hlinkClick r:id="rId5" action="ppaction://hlinkpres?slideindex=1&amp;slidetitle="/>
          </p:cNvPr>
          <p:cNvSpPr txBox="1"/>
          <p:nvPr/>
        </p:nvSpPr>
        <p:spPr>
          <a:xfrm>
            <a:off x="1048262" y="4569202"/>
            <a:ext cx="225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err="1">
                <a:ea typeface="+mj-ea"/>
                <a:cs typeface="+mj-cs"/>
              </a:rPr>
              <a:t>E</a:t>
            </a:r>
            <a:r>
              <a:rPr lang="fr-FR" dirty="0" err="1" smtClean="0">
                <a:ea typeface="+mj-ea"/>
                <a:cs typeface="+mj-cs"/>
              </a:rPr>
              <a:t>conomy</a:t>
            </a:r>
            <a:r>
              <a:rPr lang="fr-FR" dirty="0" smtClean="0">
                <a:ea typeface="+mj-ea"/>
                <a:cs typeface="+mj-cs"/>
              </a:rPr>
              <a:t>, practices and society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22" name="ZoneTexte 41">
            <a:hlinkClick r:id="rId6" action="ppaction://hlinkpres?slideindex=1&amp;slidetitle="/>
          </p:cNvPr>
          <p:cNvSpPr txBox="1"/>
          <p:nvPr/>
        </p:nvSpPr>
        <p:spPr>
          <a:xfrm>
            <a:off x="5874663" y="2749349"/>
            <a:ext cx="217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ea typeface="+mj-ea"/>
                <a:cs typeface="+mj-cs"/>
              </a:rPr>
              <a:t>City</a:t>
            </a:r>
            <a:r>
              <a:rPr lang="fr-FR" dirty="0">
                <a:ea typeface="+mj-ea"/>
                <a:cs typeface="+mj-cs"/>
              </a:rPr>
              <a:t> </a:t>
            </a:r>
            <a:r>
              <a:rPr lang="fr-FR" dirty="0" smtClean="0">
                <a:ea typeface="+mj-ea"/>
                <a:cs typeface="+mj-cs"/>
              </a:rPr>
              <a:t>and  </a:t>
            </a:r>
            <a:r>
              <a:rPr lang="fr-FR" dirty="0" err="1">
                <a:ea typeface="+mj-ea"/>
                <a:cs typeface="+mj-cs"/>
              </a:rPr>
              <a:t>m</a:t>
            </a:r>
            <a:r>
              <a:rPr lang="fr-FR" dirty="0" err="1" smtClean="0">
                <a:ea typeface="+mj-ea"/>
                <a:cs typeface="+mj-cs"/>
              </a:rPr>
              <a:t>obility</a:t>
            </a:r>
            <a:r>
              <a:rPr lang="fr-FR" dirty="0" smtClean="0">
                <a:ea typeface="+mj-ea"/>
                <a:cs typeface="+mj-cs"/>
              </a:rPr>
              <a:t> </a:t>
            </a:r>
            <a:r>
              <a:rPr lang="fr-FR" dirty="0" err="1">
                <a:ea typeface="+mj-ea"/>
                <a:cs typeface="+mj-cs"/>
              </a:rPr>
              <a:t>s</a:t>
            </a:r>
            <a:r>
              <a:rPr lang="fr-FR" dirty="0" err="1" smtClean="0">
                <a:ea typeface="+mj-ea"/>
                <a:cs typeface="+mj-cs"/>
              </a:rPr>
              <a:t>ystems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23" name="ZoneTexte 34">
            <a:hlinkClick r:id="rId7" action="ppaction://hlinkpres?slideindex=1&amp;slidetitle="/>
          </p:cNvPr>
          <p:cNvSpPr txBox="1"/>
          <p:nvPr/>
        </p:nvSpPr>
        <p:spPr>
          <a:xfrm>
            <a:off x="6179305" y="4562388"/>
            <a:ext cx="222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ea typeface="+mj-ea"/>
                <a:cs typeface="+mj-cs"/>
              </a:rPr>
              <a:t>Management of </a:t>
            </a:r>
            <a:r>
              <a:rPr lang="fr-FR" dirty="0" err="1" smtClean="0">
                <a:ea typeface="+mj-ea"/>
                <a:cs typeface="+mj-cs"/>
              </a:rPr>
              <a:t>risks</a:t>
            </a:r>
            <a:r>
              <a:rPr lang="fr-FR" dirty="0" smtClean="0">
                <a:ea typeface="+mj-ea"/>
                <a:cs typeface="+mj-cs"/>
              </a:rPr>
              <a:t>, </a:t>
            </a:r>
            <a:r>
              <a:rPr lang="fr-FR" dirty="0" err="1" smtClean="0">
                <a:ea typeface="+mj-ea"/>
                <a:cs typeface="+mj-cs"/>
              </a:rPr>
              <a:t>resources</a:t>
            </a:r>
            <a:r>
              <a:rPr lang="fr-FR" dirty="0" smtClean="0">
                <a:ea typeface="+mj-ea"/>
                <a:cs typeface="+mj-cs"/>
              </a:rPr>
              <a:t> and </a:t>
            </a:r>
            <a:r>
              <a:rPr lang="fr-FR" dirty="0" err="1" smtClean="0">
                <a:ea typeface="+mj-ea"/>
                <a:cs typeface="+mj-cs"/>
              </a:rPr>
              <a:t>milieus</a:t>
            </a:r>
            <a:endParaRPr lang="fr-FR" dirty="0"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19363" y="338287"/>
            <a:ext cx="7205858" cy="1077218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digital transition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478285" y="338287"/>
            <a:ext cx="70880" cy="10764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455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73"/>
          <p:cNvSpPr txBox="1">
            <a:spLocks noChangeArrowheads="1"/>
          </p:cNvSpPr>
          <p:nvPr/>
        </p:nvSpPr>
        <p:spPr bwMode="auto">
          <a:xfrm>
            <a:off x="6730775" y="4632631"/>
            <a:ext cx="2225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Hydro-</a:t>
            </a:r>
            <a:r>
              <a:rPr lang="fr-FR" sz="14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meteorological</a:t>
            </a:r>
            <a:r>
              <a:rPr lang="fr-FR" sz="1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  <a:endParaRPr lang="fr-FR" sz="14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Resilient</a:t>
            </a:r>
            <a:r>
              <a:rPr lang="fr-FR" sz="14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cities</a:t>
            </a:r>
            <a:endParaRPr lang="fr-FR" sz="1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75"/>
          <p:cNvSpPr txBox="1">
            <a:spLocks noChangeArrowheads="1"/>
          </p:cNvSpPr>
          <p:nvPr/>
        </p:nvSpPr>
        <p:spPr bwMode="auto">
          <a:xfrm>
            <a:off x="4996706" y="6071702"/>
            <a:ext cx="16189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FFC000"/>
                </a:solidFill>
                <a:latin typeface="+mn-lt"/>
              </a:rPr>
              <a:t>Renewable</a:t>
            </a:r>
            <a:r>
              <a:rPr lang="fr-FR" sz="14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rgbClr val="FFC000"/>
                </a:solidFill>
                <a:latin typeface="+mn-lt"/>
              </a:rPr>
              <a:t>energy</a:t>
            </a:r>
            <a:endParaRPr lang="fr-FR" sz="1400" dirty="0" smtClean="0">
              <a:solidFill>
                <a:srgbClr val="FFC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FFC000"/>
                </a:solidFill>
                <a:latin typeface="+mn-lt"/>
              </a:rPr>
              <a:t>Natural </a:t>
            </a:r>
            <a:r>
              <a:rPr lang="fr-FR" sz="1400" dirty="0" err="1" smtClean="0">
                <a:solidFill>
                  <a:srgbClr val="FFC000"/>
                </a:solidFill>
                <a:latin typeface="+mn-lt"/>
              </a:rPr>
              <a:t>risks</a:t>
            </a:r>
            <a:endParaRPr lang="fr-FR" sz="1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ZoneTexte 76"/>
          <p:cNvSpPr txBox="1">
            <a:spLocks noChangeArrowheads="1"/>
          </p:cNvSpPr>
          <p:nvPr/>
        </p:nvSpPr>
        <p:spPr bwMode="auto">
          <a:xfrm>
            <a:off x="2047818" y="6071838"/>
            <a:ext cx="2540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Sustainable</a:t>
            </a: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development</a:t>
            </a: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Climate</a:t>
            </a: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 change</a:t>
            </a:r>
            <a:endParaRPr lang="fr-FR" sz="14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6" name="ZoneTexte 77"/>
          <p:cNvSpPr txBox="1">
            <a:spLocks noChangeArrowheads="1"/>
          </p:cNvSpPr>
          <p:nvPr/>
        </p:nvSpPr>
        <p:spPr bwMode="auto">
          <a:xfrm>
            <a:off x="404469" y="5166073"/>
            <a:ext cx="28808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Public </a:t>
            </a: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policies</a:t>
            </a:r>
            <a:endParaRPr lang="fr-FR" sz="1400" dirty="0" smtClean="0">
              <a:solidFill>
                <a:srgbClr val="92D05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Environmental</a:t>
            </a: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economy</a:t>
            </a: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Markets</a:t>
            </a: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 and </a:t>
            </a: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governance</a:t>
            </a:r>
            <a:endParaRPr lang="fr-FR" sz="14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7" name="ZoneTexte 78"/>
          <p:cNvSpPr txBox="1">
            <a:spLocks noChangeArrowheads="1"/>
          </p:cNvSpPr>
          <p:nvPr/>
        </p:nvSpPr>
        <p:spPr bwMode="auto">
          <a:xfrm>
            <a:off x="692500" y="4406070"/>
            <a:ext cx="16410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92D050"/>
                </a:solidFill>
                <a:latin typeface="+mn-lt"/>
              </a:rPr>
              <a:t>Cities</a:t>
            </a: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 of the future</a:t>
            </a:r>
            <a:endParaRPr lang="fr-FR" sz="1400" dirty="0">
              <a:solidFill>
                <a:srgbClr val="92D05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>
                <a:solidFill>
                  <a:srgbClr val="92D050"/>
                </a:solidFill>
                <a:latin typeface="+mn-lt"/>
              </a:rPr>
              <a:t>Infrastructures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92D050"/>
                </a:solidFill>
                <a:latin typeface="+mn-lt"/>
              </a:rPr>
              <a:t>Practices</a:t>
            </a:r>
            <a:endParaRPr lang="fr-FR" sz="14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ZoneTexte 79"/>
          <p:cNvSpPr txBox="1">
            <a:spLocks noChangeArrowheads="1"/>
          </p:cNvSpPr>
          <p:nvPr/>
        </p:nvSpPr>
        <p:spPr bwMode="auto">
          <a:xfrm>
            <a:off x="479627" y="3577662"/>
            <a:ext cx="25579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Data </a:t>
            </a: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processing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3D vision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Big</a:t>
            </a: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 data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" name="ZoneTexte 80"/>
          <p:cNvSpPr txBox="1">
            <a:spLocks noChangeArrowheads="1"/>
          </p:cNvSpPr>
          <p:nvPr/>
        </p:nvSpPr>
        <p:spPr bwMode="auto">
          <a:xfrm>
            <a:off x="305630" y="2820624"/>
            <a:ext cx="23001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Modelisation</a:t>
            </a: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 of </a:t>
            </a: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uncertainty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Digital simulation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Systems</a:t>
            </a: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 optimisation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0" name="ZoneTexte 81"/>
          <p:cNvSpPr txBox="1">
            <a:spLocks noChangeArrowheads="1"/>
          </p:cNvSpPr>
          <p:nvPr/>
        </p:nvSpPr>
        <p:spPr bwMode="auto">
          <a:xfrm>
            <a:off x="2079204" y="1667770"/>
            <a:ext cx="34866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>
                <a:solidFill>
                  <a:srgbClr val="00B0F0"/>
                </a:solidFill>
                <a:latin typeface="+mn-lt"/>
              </a:rPr>
              <a:t>E</a:t>
            </a: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comaterials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Digital </a:t>
            </a: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Manufacturing</a:t>
            </a: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Innovative</a:t>
            </a:r>
            <a:r>
              <a:rPr lang="fr-FR" sz="1400" dirty="0" smtClean="0">
                <a:solidFill>
                  <a:srgbClr val="00B0F0"/>
                </a:solidFill>
                <a:latin typeface="+mn-lt"/>
              </a:rPr>
              <a:t> Structures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00B0F0"/>
                </a:solidFill>
                <a:latin typeface="+mn-lt"/>
              </a:rPr>
              <a:t>Geomechanics</a:t>
            </a:r>
            <a:endParaRPr lang="fr-FR" sz="1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1" name="ZoneTexte 70"/>
          <p:cNvSpPr txBox="1">
            <a:spLocks noChangeArrowheads="1"/>
          </p:cNvSpPr>
          <p:nvPr/>
        </p:nvSpPr>
        <p:spPr bwMode="auto">
          <a:xfrm>
            <a:off x="4958700" y="1954307"/>
            <a:ext cx="3402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Sustainable</a:t>
            </a: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mobility</a:t>
            </a: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Territorial </a:t>
            </a: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dynamics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ZoneTexte 58"/>
          <p:cNvSpPr txBox="1">
            <a:spLocks noChangeArrowheads="1"/>
          </p:cNvSpPr>
          <p:nvPr/>
        </p:nvSpPr>
        <p:spPr bwMode="auto">
          <a:xfrm>
            <a:off x="4724512" y="2430927"/>
            <a:ext cx="776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C00000"/>
                </a:solidFill>
                <a:latin typeface="+mn-lt"/>
              </a:rPr>
              <a:t>LVMT</a:t>
            </a:r>
          </a:p>
        </p:txBody>
      </p:sp>
      <p:sp>
        <p:nvSpPr>
          <p:cNvPr id="13" name="ZoneTexte 59"/>
          <p:cNvSpPr txBox="1">
            <a:spLocks noChangeArrowheads="1"/>
          </p:cNvSpPr>
          <p:nvPr/>
        </p:nvSpPr>
        <p:spPr bwMode="auto">
          <a:xfrm>
            <a:off x="5125752" y="2984494"/>
            <a:ext cx="8297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C00000"/>
                </a:solidFill>
                <a:latin typeface="+mn-lt"/>
              </a:rPr>
              <a:t>LEESU</a:t>
            </a:r>
          </a:p>
        </p:txBody>
      </p:sp>
      <p:sp>
        <p:nvSpPr>
          <p:cNvPr id="14" name="ZoneTexte 60"/>
          <p:cNvSpPr txBox="1">
            <a:spLocks noChangeArrowheads="1"/>
          </p:cNvSpPr>
          <p:nvPr/>
        </p:nvSpPr>
        <p:spPr bwMode="auto">
          <a:xfrm>
            <a:off x="5529432" y="3691757"/>
            <a:ext cx="8676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C00000"/>
                </a:solidFill>
                <a:latin typeface="+mn-lt"/>
              </a:rPr>
              <a:t>CEREA</a:t>
            </a:r>
          </a:p>
        </p:txBody>
      </p:sp>
      <p:sp>
        <p:nvSpPr>
          <p:cNvPr id="15" name="ZoneTexte 61"/>
          <p:cNvSpPr txBox="1">
            <a:spLocks noChangeArrowheads="1"/>
          </p:cNvSpPr>
          <p:nvPr/>
        </p:nvSpPr>
        <p:spPr bwMode="auto">
          <a:xfrm>
            <a:off x="5589045" y="4673427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err="1">
                <a:solidFill>
                  <a:srgbClr val="FFC000"/>
                </a:solidFill>
                <a:latin typeface="+mn-lt"/>
              </a:rPr>
              <a:t>HM&amp;Co</a:t>
            </a:r>
            <a:endParaRPr lang="fr-FR" sz="2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6" name="ZoneTexte 62"/>
          <p:cNvSpPr txBox="1">
            <a:spLocks noChangeArrowheads="1"/>
          </p:cNvSpPr>
          <p:nvPr/>
        </p:nvSpPr>
        <p:spPr bwMode="auto">
          <a:xfrm>
            <a:off x="5445028" y="5320688"/>
            <a:ext cx="6799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C000"/>
                </a:solidFill>
                <a:latin typeface="+mn-lt"/>
              </a:rPr>
              <a:t>LMD</a:t>
            </a:r>
          </a:p>
        </p:txBody>
      </p:sp>
      <p:sp>
        <p:nvSpPr>
          <p:cNvPr id="17" name="ZoneTexte 63"/>
          <p:cNvSpPr txBox="1">
            <a:spLocks noChangeArrowheads="1"/>
          </p:cNvSpPr>
          <p:nvPr/>
        </p:nvSpPr>
        <p:spPr bwMode="auto">
          <a:xfrm>
            <a:off x="4796957" y="5774075"/>
            <a:ext cx="727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C000"/>
                </a:solidFill>
                <a:latin typeface="+mn-lt"/>
              </a:rPr>
              <a:t>LHSV</a:t>
            </a:r>
          </a:p>
        </p:txBody>
      </p:sp>
      <p:sp>
        <p:nvSpPr>
          <p:cNvPr id="18" name="ZoneTexte 64"/>
          <p:cNvSpPr txBox="1">
            <a:spLocks noChangeArrowheads="1"/>
          </p:cNvSpPr>
          <p:nvPr/>
        </p:nvSpPr>
        <p:spPr bwMode="auto">
          <a:xfrm>
            <a:off x="3443270" y="5774075"/>
            <a:ext cx="821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92D050"/>
                </a:solidFill>
                <a:latin typeface="+mn-lt"/>
              </a:rPr>
              <a:t>CIRED</a:t>
            </a:r>
          </a:p>
        </p:txBody>
      </p:sp>
      <p:sp>
        <p:nvSpPr>
          <p:cNvPr id="19" name="ZoneTexte 65"/>
          <p:cNvSpPr txBox="1">
            <a:spLocks noChangeArrowheads="1"/>
          </p:cNvSpPr>
          <p:nvPr/>
        </p:nvSpPr>
        <p:spPr bwMode="auto">
          <a:xfrm>
            <a:off x="2865571" y="5320688"/>
            <a:ext cx="633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err="1">
                <a:solidFill>
                  <a:srgbClr val="92D050"/>
                </a:solidFill>
                <a:latin typeface="+mn-lt"/>
              </a:rPr>
              <a:t>PjSE</a:t>
            </a:r>
            <a:endParaRPr lang="fr-FR" sz="20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" name="ZoneTexte 66"/>
          <p:cNvSpPr txBox="1">
            <a:spLocks noChangeArrowheads="1"/>
          </p:cNvSpPr>
          <p:nvPr/>
        </p:nvSpPr>
        <p:spPr bwMode="auto">
          <a:xfrm>
            <a:off x="2448895" y="4590302"/>
            <a:ext cx="806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92D050"/>
                </a:solidFill>
                <a:latin typeface="+mn-lt"/>
              </a:rPr>
              <a:t>LATTS</a:t>
            </a:r>
          </a:p>
        </p:txBody>
      </p:sp>
      <p:sp>
        <p:nvSpPr>
          <p:cNvPr id="21" name="ZoneTexte 67"/>
          <p:cNvSpPr txBox="1">
            <a:spLocks noChangeArrowheads="1"/>
          </p:cNvSpPr>
          <p:nvPr/>
        </p:nvSpPr>
        <p:spPr bwMode="auto">
          <a:xfrm>
            <a:off x="2532532" y="3741632"/>
            <a:ext cx="750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B0F0"/>
                </a:solidFill>
                <a:latin typeface="+mn-lt"/>
              </a:rPr>
              <a:t>LIGM</a:t>
            </a:r>
          </a:p>
        </p:txBody>
      </p:sp>
      <p:sp>
        <p:nvSpPr>
          <p:cNvPr id="22" name="ZoneTexte 68"/>
          <p:cNvSpPr txBox="1">
            <a:spLocks noChangeArrowheads="1"/>
          </p:cNvSpPr>
          <p:nvPr/>
        </p:nvSpPr>
        <p:spPr bwMode="auto">
          <a:xfrm>
            <a:off x="2635582" y="2984223"/>
            <a:ext cx="1141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B0F0"/>
                </a:solidFill>
                <a:latin typeface="+mn-lt"/>
              </a:rPr>
              <a:t>CERMICS</a:t>
            </a:r>
          </a:p>
        </p:txBody>
      </p:sp>
      <p:sp>
        <p:nvSpPr>
          <p:cNvPr id="23" name="ZoneTexte 69"/>
          <p:cNvSpPr txBox="1">
            <a:spLocks noChangeArrowheads="1"/>
          </p:cNvSpPr>
          <p:nvPr/>
        </p:nvSpPr>
        <p:spPr bwMode="auto">
          <a:xfrm>
            <a:off x="3371882" y="2430927"/>
            <a:ext cx="9858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00B0F0"/>
                </a:solidFill>
                <a:latin typeface="+mn-lt"/>
              </a:rPr>
              <a:t>NAVIER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19949" r="25136"/>
          <a:stretch/>
        </p:blipFill>
        <p:spPr>
          <a:xfrm>
            <a:off x="3476881" y="3368534"/>
            <a:ext cx="2011048" cy="1967682"/>
          </a:xfrm>
          <a:prstGeom prst="ellipse">
            <a:avLst/>
          </a:prstGeom>
        </p:spPr>
      </p:pic>
      <p:sp>
        <p:nvSpPr>
          <p:cNvPr id="25" name="ZoneTexte 71"/>
          <p:cNvSpPr txBox="1">
            <a:spLocks noChangeArrowheads="1"/>
          </p:cNvSpPr>
          <p:nvPr/>
        </p:nvSpPr>
        <p:spPr bwMode="auto">
          <a:xfrm>
            <a:off x="6091943" y="2943197"/>
            <a:ext cx="2975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Urban</a:t>
            </a: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 waters 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Alternative </a:t>
            </a: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resources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" name="ZoneTexte 72"/>
          <p:cNvSpPr txBox="1">
            <a:spLocks noChangeArrowheads="1"/>
          </p:cNvSpPr>
          <p:nvPr/>
        </p:nvSpPr>
        <p:spPr bwMode="auto">
          <a:xfrm>
            <a:off x="6652653" y="3590914"/>
            <a:ext cx="27940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Atmospheric</a:t>
            </a: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environment</a:t>
            </a:r>
            <a:endParaRPr lang="fr-FR" sz="1400" dirty="0" smtClean="0">
              <a:solidFill>
                <a:srgbClr val="C00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Air </a:t>
            </a: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quality</a:t>
            </a:r>
            <a:endParaRPr lang="fr-FR" sz="1400" dirty="0" smtClean="0">
              <a:solidFill>
                <a:srgbClr val="C00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Renewable</a:t>
            </a:r>
            <a:r>
              <a:rPr lang="fr-FR" sz="1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1400" dirty="0" err="1" smtClean="0">
                <a:solidFill>
                  <a:srgbClr val="C00000"/>
                </a:solidFill>
                <a:latin typeface="+mn-lt"/>
              </a:rPr>
              <a:t>energy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ZoneTexte 74"/>
          <p:cNvSpPr txBox="1">
            <a:spLocks noChangeArrowheads="1"/>
          </p:cNvSpPr>
          <p:nvPr/>
        </p:nvSpPr>
        <p:spPr bwMode="auto">
          <a:xfrm>
            <a:off x="6238819" y="5303709"/>
            <a:ext cx="2526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FFC000"/>
                </a:solidFill>
                <a:latin typeface="+mn-lt"/>
              </a:rPr>
              <a:t>Physics</a:t>
            </a:r>
            <a:r>
              <a:rPr lang="fr-FR" sz="1400" dirty="0" smtClean="0">
                <a:solidFill>
                  <a:srgbClr val="FFC000"/>
                </a:solidFill>
                <a:latin typeface="+mn-lt"/>
              </a:rPr>
              <a:t> of </a:t>
            </a:r>
            <a:r>
              <a:rPr lang="fr-FR" sz="1400" dirty="0" err="1" smtClean="0">
                <a:solidFill>
                  <a:srgbClr val="FFC000"/>
                </a:solidFill>
                <a:latin typeface="+mn-lt"/>
              </a:rPr>
              <a:t>atmosphere</a:t>
            </a:r>
            <a:endParaRPr lang="fr-FR" sz="1400" dirty="0" smtClean="0">
              <a:solidFill>
                <a:srgbClr val="FFC000"/>
              </a:solidFill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>
                <a:solidFill>
                  <a:srgbClr val="FFC000"/>
                </a:solidFill>
                <a:latin typeface="+mn-lt"/>
              </a:rPr>
              <a:t>Climate</a:t>
            </a:r>
            <a:endParaRPr lang="fr-FR" sz="14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619363" y="338287"/>
            <a:ext cx="7205858" cy="1077218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digital transition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CustomShape 1"/>
          <p:cNvSpPr/>
          <p:nvPr/>
        </p:nvSpPr>
        <p:spPr>
          <a:xfrm>
            <a:off x="1478285" y="338287"/>
            <a:ext cx="70880" cy="10764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282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278294" y="1569225"/>
            <a:ext cx="5785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ABC4"/>
                </a:solidFill>
                <a:cs typeface="Arial" pitchFamily="34" charset="0"/>
              </a:rPr>
              <a:t>Predictive Maintenance  </a:t>
            </a:r>
            <a:r>
              <a:rPr lang="fr-FR" b="1" dirty="0">
                <a:solidFill>
                  <a:srgbClr val="00ABC4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14670" y="4066730"/>
            <a:ext cx="657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900"/>
              </a:spcBef>
              <a:buClr>
                <a:srgbClr val="00ABC4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Arial" panose="020B0604020202020204" pitchFamily="34" charset="0"/>
              </a:rPr>
              <a:t>Industry 4.0: how to use </a:t>
            </a:r>
            <a:r>
              <a:rPr lang="en-US" dirty="0" smtClean="0">
                <a:cs typeface="Arial" panose="020B0604020202020204" pitchFamily="34" charset="0"/>
              </a:rPr>
              <a:t>data </a:t>
            </a:r>
            <a:r>
              <a:rPr lang="en-US" dirty="0">
                <a:cs typeface="Arial" panose="020B0604020202020204" pitchFamily="34" charset="0"/>
              </a:rPr>
              <a:t>to enhance competitiveness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3268" y="5790917"/>
            <a:ext cx="1637732" cy="209834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5790917"/>
            <a:ext cx="5220269" cy="209834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8" name="CustomShape 1"/>
          <p:cNvSpPr/>
          <p:nvPr/>
        </p:nvSpPr>
        <p:spPr>
          <a:xfrm>
            <a:off x="2251714" y="404664"/>
            <a:ext cx="53160" cy="8073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843" y="4466551"/>
            <a:ext cx="865470" cy="6438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695" y="4493228"/>
            <a:ext cx="1950561" cy="6171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064" y="4493226"/>
            <a:ext cx="1049983" cy="6999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402882"/>
            <a:ext cx="8460432" cy="15433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619363" y="338287"/>
            <a:ext cx="7205858" cy="1077218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digital transition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1478285" y="338287"/>
            <a:ext cx="70880" cy="10764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3159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914" y="4694020"/>
            <a:ext cx="833421" cy="8752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05717" y="1627109"/>
            <a:ext cx="5785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ABC4"/>
                </a:solidFill>
                <a:cs typeface="Arial" pitchFamily="34" charset="0"/>
              </a:rPr>
              <a:t>Renewable Energy </a:t>
            </a:r>
            <a:r>
              <a:rPr lang="fr-FR" b="1" dirty="0">
                <a:solidFill>
                  <a:srgbClr val="00ABC4"/>
                </a:solidFill>
                <a:cs typeface="Arial" pitchFamily="34" charset="0"/>
              </a:rPr>
              <a:t>  </a:t>
            </a:r>
          </a:p>
        </p:txBody>
      </p:sp>
      <p:pic>
        <p:nvPicPr>
          <p:cNvPr id="10" name="Picture 24" descr="http://www.fetedunautisme.com/wp-content/uploads/events-day/canoe-kayak-club-saint-mihiel/logo-e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21" y="4793717"/>
            <a:ext cx="586327" cy="78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194" y="4694020"/>
            <a:ext cx="768673" cy="7686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63268" y="5790917"/>
            <a:ext cx="1637732" cy="209834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5790917"/>
            <a:ext cx="5220269" cy="209834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59475" y="4047672"/>
            <a:ext cx="18576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Smart grids</a:t>
            </a:r>
            <a:endParaRPr lang="fr-FR" dirty="0"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64220" y="4036587"/>
            <a:ext cx="24174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Wind farms and solar</a:t>
            </a:r>
            <a:endParaRPr lang="fr-FR" dirty="0"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8957" y="4003194"/>
            <a:ext cx="25574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Onshore and offshore marine energy</a:t>
            </a:r>
            <a:endParaRPr lang="fr-FR" dirty="0">
              <a:cs typeface="Arial" pitchFamily="34" charset="0"/>
            </a:endParaRPr>
          </a:p>
        </p:txBody>
      </p:sp>
      <p:sp>
        <p:nvSpPr>
          <p:cNvPr id="22" name="CustomShape 1"/>
          <p:cNvSpPr/>
          <p:nvPr/>
        </p:nvSpPr>
        <p:spPr>
          <a:xfrm>
            <a:off x="2283709" y="533575"/>
            <a:ext cx="53160" cy="8073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55" y="2325020"/>
            <a:ext cx="8630943" cy="165699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619363" y="338287"/>
            <a:ext cx="7205858" cy="1077218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digital transition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stomShape 1"/>
          <p:cNvSpPr/>
          <p:nvPr/>
        </p:nvSpPr>
        <p:spPr>
          <a:xfrm>
            <a:off x="1478285" y="338287"/>
            <a:ext cx="70880" cy="10764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1750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83516" y="4078040"/>
            <a:ext cx="25246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Smart &amp; Sustainable Mobility</a:t>
            </a:r>
            <a:endParaRPr lang="fr-FR" dirty="0"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59475" y="4047672"/>
            <a:ext cx="18576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Air Quality</a:t>
            </a:r>
            <a:r>
              <a:rPr lang="fr-FR" dirty="0">
                <a:cs typeface="Arial" pitchFamily="34" charset="0"/>
              </a:rPr>
              <a:t>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326432" y="1467660"/>
            <a:ext cx="57852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ABC4"/>
                </a:solidFill>
                <a:cs typeface="Arial" pitchFamily="34" charset="0"/>
              </a:rPr>
              <a:t>Resilient Cities: mobility, water, air.</a:t>
            </a:r>
            <a:endParaRPr lang="fr-FR" b="1" dirty="0">
              <a:solidFill>
                <a:srgbClr val="00ABC4"/>
              </a:solidFill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046423" y="4058757"/>
            <a:ext cx="18576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itchFamily="34" charset="0"/>
              </a:rPr>
              <a:t>Extreme rains</a:t>
            </a:r>
            <a:endParaRPr lang="fr-FR" dirty="0"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506" y="4769220"/>
            <a:ext cx="988639" cy="10310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805" y="4878003"/>
            <a:ext cx="1238598" cy="745730"/>
          </a:xfrm>
          <a:prstGeom prst="rect">
            <a:avLst/>
          </a:prstGeom>
        </p:spPr>
      </p:pic>
      <p:pic>
        <p:nvPicPr>
          <p:cNvPr id="18" name="Picture 24" descr="http://www.fetedunautisme.com/wp-content/uploads/events-day/canoe-kayak-club-saint-mihiel/logo-e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09" y="4676028"/>
            <a:ext cx="676473" cy="90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363268" y="5790917"/>
            <a:ext cx="1637732" cy="209834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5790917"/>
            <a:ext cx="5220269" cy="209834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25" name="CustomShape 1"/>
          <p:cNvSpPr/>
          <p:nvPr/>
        </p:nvSpPr>
        <p:spPr>
          <a:xfrm>
            <a:off x="2273272" y="358665"/>
            <a:ext cx="53160" cy="8073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94" y="2227694"/>
            <a:ext cx="8136249" cy="190940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619363" y="338287"/>
            <a:ext cx="7205858" cy="1077218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digital transition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stomShape 1"/>
          <p:cNvSpPr/>
          <p:nvPr/>
        </p:nvSpPr>
        <p:spPr>
          <a:xfrm>
            <a:off x="1478285" y="338287"/>
            <a:ext cx="70880" cy="10764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076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400490" y="1328427"/>
            <a:ext cx="77137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2400" b="1" dirty="0" err="1" smtClean="0">
                <a:solidFill>
                  <a:srgbClr val="00ABC4"/>
                </a:solidFill>
                <a:cs typeface="Arial" pitchFamily="34" charset="0"/>
              </a:rPr>
              <a:t>Sustainable</a:t>
            </a:r>
            <a:r>
              <a:rPr lang="fr-FR" sz="2400" b="1" dirty="0" smtClean="0">
                <a:solidFill>
                  <a:srgbClr val="00ABC4"/>
                </a:solidFill>
                <a:cs typeface="Arial" pitchFamily="34" charset="0"/>
              </a:rPr>
              <a:t> buildings and infrastructures</a:t>
            </a:r>
            <a:endParaRPr lang="fr-FR" sz="2400" b="1" dirty="0">
              <a:solidFill>
                <a:srgbClr val="00ABC4"/>
              </a:solidFill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41691" y="4077072"/>
            <a:ext cx="8435359" cy="1423457"/>
            <a:chOff x="341691" y="4253895"/>
            <a:chExt cx="8435359" cy="1423457"/>
          </a:xfrm>
        </p:grpSpPr>
        <p:sp>
          <p:nvSpPr>
            <p:cNvPr id="7" name="ZoneTexte 6"/>
            <p:cNvSpPr txBox="1"/>
            <p:nvPr/>
          </p:nvSpPr>
          <p:spPr>
            <a:xfrm>
              <a:off x="341691" y="4294385"/>
              <a:ext cx="336621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 err="1" smtClean="0">
                  <a:cs typeface="Arial" pitchFamily="34" charset="0"/>
                </a:rPr>
                <a:t>Ecodesign</a:t>
              </a:r>
              <a:r>
                <a:rPr lang="en-US" sz="2400" dirty="0" smtClean="0">
                  <a:cs typeface="Arial" pitchFamily="34" charset="0"/>
                </a:rPr>
                <a:t> of buildings and infrastructures</a:t>
              </a:r>
              <a:endParaRPr lang="fr-FR" sz="2400" dirty="0">
                <a:cs typeface="Arial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300192" y="4253895"/>
              <a:ext cx="2476858" cy="9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fr-FR" sz="2400" dirty="0" smtClean="0">
                  <a:cs typeface="Arial" pitchFamily="34" charset="0"/>
                </a:rPr>
                <a:t>Green roof performance</a:t>
              </a:r>
              <a:endParaRPr lang="fr-FR" sz="2400" dirty="0">
                <a:cs typeface="Arial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79426" y="4255424"/>
              <a:ext cx="2852620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lnSpc>
                  <a:spcPct val="12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2400" dirty="0">
                  <a:cs typeface="Arial" pitchFamily="34" charset="0"/>
                </a:rPr>
                <a:t>Materials Science for Sustainable Construction</a:t>
              </a:r>
              <a:endParaRPr lang="fr-FR" sz="2400" dirty="0">
                <a:cs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64567" y="5373216"/>
            <a:ext cx="7425564" cy="1155011"/>
            <a:chOff x="864567" y="5373216"/>
            <a:chExt cx="7425564" cy="115501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567" y="5729180"/>
              <a:ext cx="2011784" cy="54417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7086" y="5517232"/>
              <a:ext cx="1162050" cy="704850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5120" y="5373216"/>
              <a:ext cx="1155011" cy="1155011"/>
            </a:xfrm>
            <a:prstGeom prst="rect">
              <a:avLst/>
            </a:prstGeom>
          </p:spPr>
        </p:pic>
      </p:grpSp>
      <p:sp>
        <p:nvSpPr>
          <p:cNvPr id="16" name="CustomShape 1"/>
          <p:cNvSpPr/>
          <p:nvPr/>
        </p:nvSpPr>
        <p:spPr>
          <a:xfrm>
            <a:off x="1478285" y="338287"/>
            <a:ext cx="70880" cy="10764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ZoneTexte 22"/>
          <p:cNvSpPr txBox="1"/>
          <p:nvPr/>
        </p:nvSpPr>
        <p:spPr>
          <a:xfrm>
            <a:off x="1619363" y="338287"/>
            <a:ext cx="7205858" cy="1077218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digital transition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96" y="2155164"/>
            <a:ext cx="7740136" cy="17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37610" y="1679250"/>
            <a:ext cx="4732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ABC4"/>
                </a:solidFill>
              </a:rPr>
              <a:t>Fresnel</a:t>
            </a:r>
            <a:r>
              <a:rPr lang="fr-FR" sz="2400" dirty="0">
                <a:solidFill>
                  <a:srgbClr val="00ABC4"/>
                </a:solidFill>
              </a:rPr>
              <a:t> </a:t>
            </a:r>
            <a:r>
              <a:rPr lang="fr-FR" dirty="0"/>
              <a:t>: </a:t>
            </a:r>
            <a:r>
              <a:rPr lang="en-US" dirty="0"/>
              <a:t>multi-scale observation and modelling platform </a:t>
            </a:r>
            <a:r>
              <a:rPr lang="fr-FR" dirty="0"/>
              <a:t>for </a:t>
            </a:r>
            <a:r>
              <a:rPr lang="fr-FR" dirty="0" err="1"/>
              <a:t>resilient</a:t>
            </a:r>
            <a:r>
              <a:rPr lang="fr-FR" dirty="0"/>
              <a:t> </a:t>
            </a:r>
            <a:r>
              <a:rPr lang="fr-FR" dirty="0" err="1"/>
              <a:t>cities</a:t>
            </a:r>
            <a:endParaRPr lang="fr-FR" dirty="0"/>
          </a:p>
          <a:p>
            <a:pPr>
              <a:defRPr/>
            </a:pPr>
            <a:r>
              <a:rPr lang="fr-FR" i="1" dirty="0"/>
              <a:t>X-band dual </a:t>
            </a:r>
            <a:r>
              <a:rPr lang="fr-FR" i="1" dirty="0" smtClean="0"/>
              <a:t>polarisation </a:t>
            </a:r>
            <a:r>
              <a:rPr lang="fr-FR" i="1" dirty="0" err="1"/>
              <a:t>weather</a:t>
            </a:r>
            <a:r>
              <a:rPr lang="fr-FR" i="1" dirty="0"/>
              <a:t> radar, lidars, </a:t>
            </a:r>
            <a:r>
              <a:rPr lang="fr-FR" i="1" dirty="0" err="1"/>
              <a:t>disdrometer</a:t>
            </a:r>
            <a:r>
              <a:rPr lang="fr-FR" i="1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81399" y="3148151"/>
            <a:ext cx="49227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err="1">
                <a:solidFill>
                  <a:srgbClr val="00ABC4"/>
                </a:solidFill>
              </a:rPr>
              <a:t>Build’In</a:t>
            </a:r>
            <a:r>
              <a:rPr lang="fr-FR" dirty="0"/>
              <a:t> : building </a:t>
            </a:r>
            <a:r>
              <a:rPr lang="fr-FR" dirty="0" err="1"/>
              <a:t>systems</a:t>
            </a:r>
            <a:r>
              <a:rPr lang="fr-FR" dirty="0"/>
              <a:t> and </a:t>
            </a:r>
            <a:r>
              <a:rPr lang="fr-FR" dirty="0" err="1"/>
              <a:t>artificial</a:t>
            </a:r>
            <a:r>
              <a:rPr lang="fr-FR" dirty="0"/>
              <a:t> intelligence, </a:t>
            </a:r>
            <a:r>
              <a:rPr lang="fr-FR" dirty="0" err="1"/>
              <a:t>materials</a:t>
            </a:r>
            <a:r>
              <a:rPr lang="fr-FR" dirty="0"/>
              <a:t> and structures optimisation,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processes</a:t>
            </a:r>
            <a:endParaRPr lang="fr-FR" dirty="0"/>
          </a:p>
          <a:p>
            <a:pPr>
              <a:defRPr/>
            </a:pPr>
            <a:r>
              <a:rPr lang="fr-FR" i="1" dirty="0" err="1"/>
              <a:t>Robotic</a:t>
            </a:r>
            <a:r>
              <a:rPr lang="fr-FR" i="1" dirty="0"/>
              <a:t> hall, large-</a:t>
            </a:r>
            <a:r>
              <a:rPr lang="fr-FR" i="1" dirty="0" err="1"/>
              <a:t>scale</a:t>
            </a:r>
            <a:r>
              <a:rPr lang="fr-FR" i="1" dirty="0"/>
              <a:t> additive </a:t>
            </a:r>
            <a:r>
              <a:rPr lang="fr-FR" i="1" dirty="0" err="1"/>
              <a:t>manufacturing</a:t>
            </a:r>
            <a:r>
              <a:rPr lang="fr-FR" i="1" dirty="0"/>
              <a:t> unit, </a:t>
            </a:r>
            <a:r>
              <a:rPr lang="fr-FR" i="1" dirty="0" err="1"/>
              <a:t>concrete</a:t>
            </a:r>
            <a:r>
              <a:rPr lang="fr-FR" i="1" dirty="0"/>
              <a:t> and composite </a:t>
            </a:r>
            <a:r>
              <a:rPr lang="fr-FR" i="1" dirty="0" err="1"/>
              <a:t>materials</a:t>
            </a:r>
            <a:r>
              <a:rPr lang="fr-FR" i="1" dirty="0"/>
              <a:t> </a:t>
            </a:r>
            <a:r>
              <a:rPr lang="fr-FR" i="1" dirty="0" err="1"/>
              <a:t>modelling</a:t>
            </a:r>
            <a:r>
              <a:rPr lang="fr-FR" i="1" dirty="0"/>
              <a:t> 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55285" y="5001017"/>
            <a:ext cx="445093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srgbClr val="00ABC4"/>
                </a:solidFill>
              </a:rPr>
              <a:t>Mµ</a:t>
            </a:r>
            <a:r>
              <a:rPr lang="fr-FR" dirty="0"/>
              <a:t> :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, new </a:t>
            </a:r>
            <a:r>
              <a:rPr lang="fr-FR" dirty="0" err="1"/>
              <a:t>behaviors</a:t>
            </a:r>
            <a:r>
              <a:rPr lang="fr-FR" dirty="0"/>
              <a:t>, infrastructures and </a:t>
            </a:r>
            <a:r>
              <a:rPr lang="fr-FR" dirty="0" err="1"/>
              <a:t>urban</a:t>
            </a:r>
            <a:r>
              <a:rPr lang="fr-FR" dirty="0"/>
              <a:t> planning, impact of public </a:t>
            </a:r>
            <a:r>
              <a:rPr lang="fr-FR" dirty="0" err="1"/>
              <a:t>policies</a:t>
            </a:r>
            <a:r>
              <a:rPr lang="fr-FR" dirty="0"/>
              <a:t> </a:t>
            </a:r>
          </a:p>
          <a:p>
            <a:pPr>
              <a:defRPr/>
            </a:pPr>
            <a:r>
              <a:rPr lang="fr-FR" i="1" dirty="0"/>
              <a:t>Softwares, </a:t>
            </a:r>
            <a:r>
              <a:rPr lang="fr-FR" i="1" dirty="0" err="1"/>
              <a:t>traffic</a:t>
            </a:r>
            <a:r>
              <a:rPr lang="fr-FR" i="1" dirty="0"/>
              <a:t> </a:t>
            </a:r>
            <a:r>
              <a:rPr lang="fr-FR" i="1" dirty="0" err="1"/>
              <a:t>simulators</a:t>
            </a:r>
            <a:r>
              <a:rPr lang="fr-FR" i="1" dirty="0"/>
              <a:t>…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8914" y="2079940"/>
            <a:ext cx="3512485" cy="3247710"/>
            <a:chOff x="68915" y="2079940"/>
            <a:chExt cx="3055530" cy="2724714"/>
          </a:xfrm>
        </p:grpSpPr>
        <p:sp>
          <p:nvSpPr>
            <p:cNvPr id="21" name="Triangle isocèle 20"/>
            <p:cNvSpPr>
              <a:spLocks noChangeAspect="1"/>
            </p:cNvSpPr>
            <p:nvPr/>
          </p:nvSpPr>
          <p:spPr>
            <a:xfrm rot="10800000">
              <a:off x="868179" y="3445798"/>
              <a:ext cx="1461112" cy="1260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62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grpSp>
          <p:nvGrpSpPr>
            <p:cNvPr id="15377" name="Groupe 26"/>
            <p:cNvGrpSpPr>
              <a:grpSpLocks/>
            </p:cNvGrpSpPr>
            <p:nvPr/>
          </p:nvGrpSpPr>
          <p:grpSpPr bwMode="auto">
            <a:xfrm>
              <a:off x="888243" y="3452853"/>
              <a:ext cx="1440000" cy="1260000"/>
              <a:chOff x="3563886" y="1179871"/>
              <a:chExt cx="4643934" cy="4328858"/>
            </a:xfrm>
          </p:grpSpPr>
          <p:pic>
            <p:nvPicPr>
              <p:cNvPr id="15383" name="Imag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42" b="25195"/>
              <a:stretch>
                <a:fillRect/>
              </a:stretch>
            </p:blipFill>
            <p:spPr bwMode="auto">
              <a:xfrm>
                <a:off x="3563888" y="1179871"/>
                <a:ext cx="4572538" cy="398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riangle rectangle 28"/>
              <p:cNvSpPr/>
              <p:nvPr/>
            </p:nvSpPr>
            <p:spPr>
              <a:xfrm>
                <a:off x="3563886" y="1197527"/>
                <a:ext cx="2284886" cy="398636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62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Triangle rectangle 29"/>
              <p:cNvSpPr/>
              <p:nvPr/>
            </p:nvSpPr>
            <p:spPr>
              <a:xfrm rot="16200000">
                <a:off x="4888587" y="2189494"/>
                <a:ext cx="4304141" cy="233432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62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25" name="Picture 2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2" t="19465" r="65419" b="40984"/>
            <a:stretch/>
          </p:blipFill>
          <p:spPr bwMode="auto">
            <a:xfrm>
              <a:off x="1684445" y="3531217"/>
              <a:ext cx="1440000" cy="1260000"/>
            </a:xfrm>
            <a:prstGeom prst="triangl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riangle isocèle 22"/>
            <p:cNvSpPr>
              <a:spLocks noChangeAspect="1"/>
            </p:cNvSpPr>
            <p:nvPr/>
          </p:nvSpPr>
          <p:spPr>
            <a:xfrm>
              <a:off x="68915" y="3531816"/>
              <a:ext cx="1476000" cy="1272838"/>
            </a:xfrm>
            <a:prstGeom prst="triangle">
              <a:avLst/>
            </a:prstGeom>
            <a:solidFill>
              <a:schemeClr val="accent4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62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5381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975" y="2079940"/>
              <a:ext cx="1455738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CustomShape 2"/>
          <p:cNvSpPr>
            <a:spLocks noChangeAspect="1"/>
          </p:cNvSpPr>
          <p:nvPr/>
        </p:nvSpPr>
        <p:spPr>
          <a:xfrm>
            <a:off x="1631985" y="319257"/>
            <a:ext cx="7116479" cy="10764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Co-Innovation </a:t>
            </a:r>
            <a:r>
              <a:rPr lang="fr-FR" sz="3200" b="1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</a:t>
            </a:r>
            <a:endParaRPr lang="fr-FR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Collaborative </a:t>
            </a:r>
            <a:r>
              <a:rPr lang="fr-FR" sz="20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platforms</a:t>
            </a:r>
            <a:r>
              <a:rPr lang="fr-F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improving</a:t>
            </a:r>
            <a:r>
              <a:rPr lang="fr-F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transfer</a:t>
            </a:r>
            <a:r>
              <a:rPr lang="fr-FR" sz="2000" b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</a:t>
            </a:r>
            <a:r>
              <a:rPr lang="fr-FR" sz="2000" b="1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industry</a:t>
            </a:r>
            <a:endParaRPr lang="fr-FR" sz="20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37" name="CustomShape 1"/>
          <p:cNvSpPr/>
          <p:nvPr/>
        </p:nvSpPr>
        <p:spPr>
          <a:xfrm>
            <a:off x="1497570" y="319320"/>
            <a:ext cx="70880" cy="10764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818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 txBox="1">
            <a:spLocks/>
          </p:cNvSpPr>
          <p:nvPr/>
        </p:nvSpPr>
        <p:spPr>
          <a:xfrm>
            <a:off x="1361069" y="1037568"/>
            <a:ext cx="7652085" cy="428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 smtClean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The oldest </a:t>
            </a:r>
            <a:r>
              <a:rPr lang="en-US" sz="1800" b="1" dirty="0">
                <a:solidFill>
                  <a:srgbClr val="00ABC4"/>
                </a:solidFill>
                <a:cs typeface="Arial" panose="020B0604020202020204" pitchFamily="34" charset="0"/>
              </a:rPr>
              <a:t>School of engineering in Europe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ABC4"/>
                </a:solidFill>
                <a:cs typeface="Arial" panose="020B0604020202020204" pitchFamily="34" charset="0"/>
              </a:rPr>
              <a:t>1747: </a:t>
            </a:r>
            <a:r>
              <a:rPr lang="en-US" sz="1800" dirty="0" err="1"/>
              <a:t>École</a:t>
            </a:r>
            <a:r>
              <a:rPr lang="en-US" sz="1800" dirty="0"/>
              <a:t> </a:t>
            </a:r>
            <a:r>
              <a:rPr lang="en-US" sz="1800" dirty="0" err="1"/>
              <a:t>nationale</a:t>
            </a:r>
            <a:r>
              <a:rPr lang="en-US" sz="1800" dirty="0"/>
              <a:t> des </a:t>
            </a:r>
            <a:r>
              <a:rPr lang="en-US" sz="1800" dirty="0" err="1"/>
              <a:t>ponts</a:t>
            </a:r>
            <a:r>
              <a:rPr lang="en-US" sz="1800" dirty="0"/>
              <a:t> et </a:t>
            </a:r>
            <a:r>
              <a:rPr lang="en-US" sz="1800" dirty="0" err="1"/>
              <a:t>chaussées</a:t>
            </a:r>
            <a:r>
              <a:rPr lang="en-US" sz="1800" dirty="0"/>
              <a:t> founded by King Louis XV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ABC4"/>
                </a:solidFill>
                <a:cs typeface="Arial" panose="020B0604020202020204" pitchFamily="34" charset="0"/>
              </a:rPr>
              <a:t>1851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1800" dirty="0"/>
              <a:t>First </a:t>
            </a:r>
            <a:r>
              <a:rPr lang="en-US" sz="1800" dirty="0" smtClean="0"/>
              <a:t>research laboratory</a:t>
            </a:r>
            <a:endParaRPr lang="en-US" sz="18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ABC4"/>
                </a:solidFill>
                <a:cs typeface="Arial" panose="020B0604020202020204" pitchFamily="34" charset="0"/>
              </a:rPr>
              <a:t>1988: </a:t>
            </a:r>
            <a:r>
              <a:rPr lang="en-US" sz="1800" dirty="0"/>
              <a:t>1st Double Degree agreement with international universities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ABC4"/>
                </a:solidFill>
                <a:cs typeface="Arial" panose="020B0604020202020204" pitchFamily="34" charset="0"/>
              </a:rPr>
              <a:t>1997: </a:t>
            </a:r>
            <a:r>
              <a:rPr lang="en-US" sz="1800" dirty="0"/>
              <a:t>Relocation in Marne-la-</a:t>
            </a:r>
            <a:r>
              <a:rPr lang="en-US" sz="1800" dirty="0" err="1"/>
              <a:t>Vallée</a:t>
            </a:r>
            <a:r>
              <a:rPr lang="en-US" sz="1800" dirty="0"/>
              <a:t>, Green City Campus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2021</a:t>
            </a:r>
            <a:r>
              <a:rPr lang="en-US" sz="1800" dirty="0" smtClean="0"/>
              <a:t>: Founding member of EELISA European University</a:t>
            </a:r>
            <a:endParaRPr lang="en-US" sz="1800" dirty="0"/>
          </a:p>
        </p:txBody>
      </p:sp>
      <p:graphicFrame>
        <p:nvGraphicFramePr>
          <p:cNvPr id="5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45418"/>
              </p:ext>
            </p:extLst>
          </p:nvPr>
        </p:nvGraphicFramePr>
        <p:xfrm>
          <a:off x="1066926" y="3356992"/>
          <a:ext cx="7189788" cy="3478531"/>
        </p:xfrm>
        <a:graphic>
          <a:graphicData uri="http://schemas.openxmlformats.org/drawingml/2006/table">
            <a:tbl>
              <a:tblPr/>
              <a:tblGrid>
                <a:gridCol w="179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Henri Becquerel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1852-1908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Physicist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Nobel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prize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1903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Augustin Cauchy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1789-1857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Mathematician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One of the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founders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modern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analysis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Eugène Freyssinet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1879-1962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entrepreneur-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father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prestressed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concrete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Louis Ménard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1931-1978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Developer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the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pressiometer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Claude-Louis-Marie-Henri Navier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1785-1836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scientist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Inventor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theory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elasticity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Jean </a:t>
                      </a:r>
                      <a:r>
                        <a:rPr kumimoji="0" lang="fr-FR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Résal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1854-1919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Builder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the pont Mirabeau and pont Alexandre III in Paris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Jean </a:t>
                      </a:r>
                      <a:r>
                        <a:rPr kumimoji="0" lang="fr-FR" altLang="fr-FR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Tirole</a:t>
                      </a: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1953-…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Economist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Nobel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prize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Louis Joseph Vicat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1786-1861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Engineer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Inventor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kumimoji="0" lang="fr-FR" altLang="fr-F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concrete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53" descr="becquerel6-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14" y="3363836"/>
            <a:ext cx="698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220px-Augustin-Louis_Cauchy_19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14" y="3368498"/>
            <a:ext cx="57308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5" descr="freyssinet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89" y="3347861"/>
            <a:ext cx="7778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6" descr="louis-men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14" y="3357386"/>
            <a:ext cx="765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7" descr="Claude-Louis_Navi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14" y="5003623"/>
            <a:ext cx="5984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8" descr="res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76" y="5009973"/>
            <a:ext cx="600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9" descr="ref_08_medaille_h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76" y="5014736"/>
            <a:ext cx="5349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0" descr="vicat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6" y="5006798"/>
            <a:ext cx="566738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Prix-nobe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35" y="4162248"/>
            <a:ext cx="455727" cy="42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3" descr="Prix-nobe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61" y="5818011"/>
            <a:ext cx="455727" cy="42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2"/>
          <p:cNvSpPr>
            <a:spLocks/>
          </p:cNvSpPr>
          <p:nvPr/>
        </p:nvSpPr>
        <p:spPr>
          <a:xfrm>
            <a:off x="1555782" y="286663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long and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prestigious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history</a:t>
            </a:r>
            <a:endParaRPr lang="fr-FR" sz="3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21629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0358" y="6821629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21" name="CustomShape 1"/>
          <p:cNvSpPr/>
          <p:nvPr/>
        </p:nvSpPr>
        <p:spPr>
          <a:xfrm>
            <a:off x="1444420" y="281137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218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stomShape 2"/>
          <p:cNvSpPr>
            <a:spLocks noChangeAspect="1"/>
          </p:cNvSpPr>
          <p:nvPr/>
        </p:nvSpPr>
        <p:spPr>
          <a:xfrm>
            <a:off x="1699802" y="302529"/>
            <a:ext cx="7200865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Maker </a:t>
            </a:r>
            <a:r>
              <a:rPr lang="fr-FR" sz="32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space</a:t>
            </a:r>
            <a:r>
              <a:rPr lang="fr-FR" sz="32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| </a:t>
            </a:r>
            <a:r>
              <a:rPr lang="fr-FR" sz="3200" b="1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d.school</a:t>
            </a:r>
            <a:endParaRPr lang="fr-FR" sz="3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36502" y="1674281"/>
            <a:ext cx="26074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rgbClr val="00ABC4"/>
                </a:solidFill>
                <a:latin typeface="Calibri"/>
              </a:rPr>
              <a:t>Makerspace</a:t>
            </a:r>
            <a:endParaRPr lang="fr-FR" sz="2800" b="1" dirty="0" smtClean="0">
              <a:solidFill>
                <a:srgbClr val="00ABC4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Calibri"/>
              </a:rPr>
              <a:t>3D Printing,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Calibri"/>
              </a:rPr>
              <a:t>Laser </a:t>
            </a:r>
            <a:r>
              <a:rPr lang="fr-FR" sz="2000" dirty="0" err="1" smtClean="0">
                <a:latin typeface="Calibri"/>
              </a:rPr>
              <a:t>cut</a:t>
            </a:r>
            <a:endParaRPr lang="fr-FR" sz="2000" dirty="0" smtClean="0"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latin typeface="Calibri"/>
              </a:rPr>
              <a:t>4 </a:t>
            </a:r>
            <a:r>
              <a:rPr lang="fr-FR" sz="2000" dirty="0" err="1" smtClean="0">
                <a:latin typeface="Calibri"/>
              </a:rPr>
              <a:t>poles</a:t>
            </a:r>
            <a:r>
              <a:rPr lang="fr-FR" sz="2000" dirty="0" smtClean="0">
                <a:latin typeface="Calibri"/>
              </a:rPr>
              <a:t> (</a:t>
            </a:r>
            <a:r>
              <a:rPr lang="fr-FR" sz="2000" dirty="0" err="1" smtClean="0">
                <a:latin typeface="Calibri"/>
              </a:rPr>
              <a:t>ceramic</a:t>
            </a:r>
            <a:r>
              <a:rPr lang="fr-FR" sz="2000" dirty="0" smtClean="0">
                <a:latin typeface="Calibri"/>
              </a:rPr>
              <a:t>, </a:t>
            </a:r>
            <a:r>
              <a:rPr lang="fr-FR" sz="2000" dirty="0" err="1" smtClean="0">
                <a:latin typeface="Calibri"/>
              </a:rPr>
              <a:t>wood</a:t>
            </a:r>
            <a:r>
              <a:rPr lang="fr-FR" sz="2000" dirty="0" smtClean="0">
                <a:latin typeface="Calibri"/>
              </a:rPr>
              <a:t>, </a:t>
            </a:r>
            <a:r>
              <a:rPr lang="fr-FR" sz="2000" dirty="0" err="1" smtClean="0">
                <a:latin typeface="Calibri"/>
              </a:rPr>
              <a:t>steel</a:t>
            </a:r>
            <a:r>
              <a:rPr lang="fr-FR" sz="2000" dirty="0" smtClean="0">
                <a:latin typeface="Calibri"/>
              </a:rPr>
              <a:t>, water, </a:t>
            </a:r>
            <a:r>
              <a:rPr lang="fr-FR" sz="2000" dirty="0" err="1" smtClean="0">
                <a:latin typeface="Calibri"/>
              </a:rPr>
              <a:t>electronics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</a:rPr>
              <a:t>)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979" y="4637048"/>
            <a:ext cx="22432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rgbClr val="00ABC4"/>
                </a:solidFill>
                <a:latin typeface="Calibri"/>
              </a:rPr>
              <a:t>d.School</a:t>
            </a:r>
            <a:r>
              <a:rPr lang="fr-FR" sz="2800" b="1" dirty="0" smtClean="0">
                <a:solidFill>
                  <a:srgbClr val="00ABC4"/>
                </a:solidFill>
                <a:latin typeface="Calibri"/>
              </a:rPr>
              <a:t> Paris </a:t>
            </a:r>
          </a:p>
          <a:p>
            <a:pPr>
              <a:defRPr/>
            </a:pPr>
            <a:r>
              <a:rPr lang="fr-FR" sz="2000" dirty="0" smtClean="0">
                <a:latin typeface="Calibri"/>
              </a:rPr>
              <a:t>Design </a:t>
            </a:r>
            <a:r>
              <a:rPr lang="fr-FR" sz="2000" dirty="0" err="1" smtClean="0">
                <a:latin typeface="Calibri"/>
              </a:rPr>
              <a:t>Thinking</a:t>
            </a:r>
            <a:r>
              <a:rPr lang="fr-FR" sz="2000" dirty="0" smtClean="0">
                <a:latin typeface="Calibri"/>
              </a:rPr>
              <a:t> as an </a:t>
            </a:r>
            <a:r>
              <a:rPr lang="fr-FR" sz="2000" dirty="0" err="1" smtClean="0">
                <a:latin typeface="Calibri"/>
              </a:rPr>
              <a:t>approach</a:t>
            </a:r>
            <a:r>
              <a:rPr lang="fr-FR" sz="2000" dirty="0" smtClean="0">
                <a:latin typeface="Calibri"/>
              </a:rPr>
              <a:t> to innovation and </a:t>
            </a:r>
            <a:r>
              <a:rPr lang="fr-FR" sz="2000" dirty="0" err="1" smtClean="0">
                <a:latin typeface="Calibri"/>
              </a:rPr>
              <a:t>its</a:t>
            </a:r>
            <a:r>
              <a:rPr lang="fr-FR" sz="2000" dirty="0" smtClean="0">
                <a:latin typeface="Calibri"/>
              </a:rPr>
              <a:t> management</a:t>
            </a:r>
          </a:p>
          <a:p>
            <a:pPr>
              <a:defRPr/>
            </a:pPr>
            <a:endParaRPr lang="fr-FR" sz="2000" dirty="0" smtClean="0">
              <a:latin typeface="Calibri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2685375" y="5996534"/>
            <a:ext cx="725170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CCAC47"/>
                </a:solidFill>
                <a:latin typeface="Arial"/>
                <a:cs typeface="Arial"/>
              </a:rPr>
              <a:t>100</a:t>
            </a:r>
            <a:endParaRPr sz="3300">
              <a:latin typeface="Arial"/>
              <a:cs typeface="Arial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3440857" y="4764331"/>
            <a:ext cx="129794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CORPOR</a:t>
            </a:r>
            <a:r>
              <a:rPr sz="1600" spc="-1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2901733" y="4710446"/>
            <a:ext cx="165227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CCAC47"/>
                </a:solidFill>
                <a:latin typeface="Arial"/>
                <a:cs typeface="Arial"/>
              </a:rPr>
              <a:t>56</a:t>
            </a:r>
            <a:r>
              <a:rPr sz="3300" b="1" spc="-434" dirty="0">
                <a:solidFill>
                  <a:srgbClr val="CCAC47"/>
                </a:solidFill>
                <a:latin typeface="Arial"/>
                <a:cs typeface="Arial"/>
              </a:rPr>
              <a:t> </a:t>
            </a:r>
            <a:r>
              <a:rPr sz="1600" spc="-20" dirty="0" smtClean="0">
                <a:latin typeface="Arial"/>
                <a:cs typeface="Arial"/>
              </a:rPr>
              <a:t>PARTNERS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3440857" y="5409021"/>
            <a:ext cx="160655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PROFESSIONAL</a:t>
            </a:r>
          </a:p>
        </p:txBody>
      </p:sp>
      <p:sp>
        <p:nvSpPr>
          <p:cNvPr id="23" name="object 10"/>
          <p:cNvSpPr txBox="1"/>
          <p:nvPr/>
        </p:nvSpPr>
        <p:spPr>
          <a:xfrm>
            <a:off x="2901733" y="5355135"/>
            <a:ext cx="164846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CCAC47"/>
                </a:solidFill>
                <a:latin typeface="Arial"/>
                <a:cs typeface="Arial"/>
              </a:rPr>
              <a:t>74</a:t>
            </a:r>
            <a:r>
              <a:rPr sz="3300" b="1" spc="-445" dirty="0">
                <a:solidFill>
                  <a:srgbClr val="CCAC47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PROJECTS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11"/>
          <p:cNvSpPr txBox="1"/>
          <p:nvPr/>
        </p:nvSpPr>
        <p:spPr>
          <a:xfrm>
            <a:off x="3440857" y="6173867"/>
            <a:ext cx="97028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66400"/>
              </a:lnSpc>
            </a:pPr>
            <a:r>
              <a:rPr sz="1600" dirty="0">
                <a:latin typeface="Arial"/>
                <a:cs typeface="Arial"/>
              </a:rPr>
              <a:t>ALUMNI  EXPE</a:t>
            </a:r>
            <a:r>
              <a:rPr sz="1600" spc="-30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1561070" y="312547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2"/>
          <p:cNvSpPr/>
          <p:nvPr/>
        </p:nvSpPr>
        <p:spPr>
          <a:xfrm>
            <a:off x="5449396" y="6529884"/>
            <a:ext cx="335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pc="-1" dirty="0"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fr-FR" b="1" spc="-1" dirty="0" err="1">
                <a:uFill>
                  <a:solidFill>
                    <a:srgbClr val="FFFFFF"/>
                  </a:solidFill>
                </a:uFill>
              </a:rPr>
              <a:t>innovate</a:t>
            </a:r>
            <a:r>
              <a:rPr lang="fr-FR" b="1" spc="-1" dirty="0">
                <a:uFill>
                  <a:solidFill>
                    <a:srgbClr val="FFFFFF"/>
                  </a:solidFill>
                </a:uFill>
              </a:rPr>
              <a:t> – </a:t>
            </a:r>
            <a:r>
              <a:rPr lang="fr-FR" b="1" spc="-1" dirty="0" err="1">
                <a:uFill>
                  <a:solidFill>
                    <a:srgbClr val="FFFFFF"/>
                  </a:solidFill>
                </a:uFill>
              </a:rPr>
              <a:t>collaborate</a:t>
            </a:r>
            <a:r>
              <a:rPr lang="fr-FR" b="1" spc="-1" dirty="0">
                <a:uFill>
                  <a:solidFill>
                    <a:srgbClr val="FFFFFF"/>
                  </a:solidFill>
                </a:uFill>
              </a:rPr>
              <a:t> – </a:t>
            </a:r>
            <a:r>
              <a:rPr lang="fr-FR" b="1" spc="-1" dirty="0" err="1">
                <a:uFill>
                  <a:solidFill>
                    <a:srgbClr val="FFFFFF"/>
                  </a:solidFill>
                </a:uFill>
              </a:rPr>
              <a:t>share</a:t>
            </a:r>
            <a:r>
              <a:rPr lang="fr-FR" b="1" spc="-1" dirty="0">
                <a:uFill>
                  <a:solidFill>
                    <a:srgbClr val="FFFFFF"/>
                  </a:solidFill>
                </a:uFill>
              </a:rPr>
              <a:t> - </a:t>
            </a:r>
            <a:endParaRPr lang="fr-FR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07794"/>
            <a:ext cx="5542598" cy="20475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032" y="4142728"/>
            <a:ext cx="3555343" cy="23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6"/>
          <p:cNvSpPr>
            <a:spLocks noChangeAspect="1"/>
          </p:cNvSpPr>
          <p:nvPr/>
        </p:nvSpPr>
        <p:spPr>
          <a:xfrm>
            <a:off x="1689100" y="352832"/>
            <a:ext cx="7200000" cy="10080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Library,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Heritage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fr-FR" sz="32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ublishing</a:t>
            </a:r>
            <a:r>
              <a:rPr lang="fr-FR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820" y="1736229"/>
            <a:ext cx="36955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BC4"/>
              </a:buClr>
              <a:defRPr/>
            </a:pPr>
            <a:r>
              <a:rPr lang="fr-FR" sz="2400" dirty="0" smtClean="0">
                <a:solidFill>
                  <a:srgbClr val="00ABC4"/>
                </a:solidFill>
              </a:rPr>
              <a:t>La Source, Learning Center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250 </a:t>
            </a:r>
            <a:r>
              <a:rPr lang="fr-FR" sz="2000" dirty="0" err="1" smtClean="0"/>
              <a:t>seats</a:t>
            </a:r>
            <a:endParaRPr lang="fr-FR" sz="2000" dirty="0" smtClean="0"/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200 000 documents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Open 71 </a:t>
            </a:r>
            <a:r>
              <a:rPr lang="fr-FR" sz="2000" dirty="0" err="1" smtClean="0"/>
              <a:t>hours</a:t>
            </a:r>
            <a:r>
              <a:rPr lang="fr-FR" sz="2000" dirty="0" smtClean="0"/>
              <a:t>/</a:t>
            </a:r>
            <a:r>
              <a:rPr lang="fr-FR" sz="2000" dirty="0" err="1" smtClean="0"/>
              <a:t>week</a:t>
            </a:r>
            <a:endParaRPr lang="fr-FR" sz="2000" dirty="0" smtClean="0"/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107504" y="5301208"/>
            <a:ext cx="3425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BC4"/>
              </a:buClr>
              <a:defRPr/>
            </a:pPr>
            <a:r>
              <a:rPr lang="en-US" sz="2400" dirty="0" smtClean="0">
                <a:solidFill>
                  <a:srgbClr val="00ABC4"/>
                </a:solidFill>
              </a:rPr>
              <a:t>Archives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Exceptional heritage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/>
              </a:rPr>
              <a:t>Ancient manuscripts and maps since the 18</a:t>
            </a:r>
            <a:r>
              <a:rPr lang="en-US" sz="2000" baseline="30000" dirty="0" smtClean="0">
                <a:latin typeface="Calibri"/>
              </a:rPr>
              <a:t>th</a:t>
            </a:r>
            <a:r>
              <a:rPr lang="en-US" sz="2000" dirty="0" smtClean="0">
                <a:latin typeface="Calibri"/>
              </a:rPr>
              <a:t> century.</a:t>
            </a:r>
            <a:endParaRPr lang="fr-FR" sz="2000" dirty="0"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5314950"/>
            <a:ext cx="58928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BC4"/>
              </a:buClr>
              <a:defRPr/>
            </a:pPr>
            <a:r>
              <a:rPr lang="en-US" sz="2400" dirty="0" err="1" smtClean="0">
                <a:solidFill>
                  <a:srgbClr val="00ABC4"/>
                </a:solidFill>
              </a:rPr>
              <a:t>Presse</a:t>
            </a:r>
            <a:r>
              <a:rPr lang="en-US" sz="2400" dirty="0" smtClean="0">
                <a:solidFill>
                  <a:srgbClr val="00ABC4"/>
                </a:solidFill>
              </a:rPr>
              <a:t> des </a:t>
            </a:r>
            <a:r>
              <a:rPr lang="en-US" sz="2400" dirty="0" err="1" smtClean="0">
                <a:solidFill>
                  <a:srgbClr val="00ABC4"/>
                </a:solidFill>
              </a:rPr>
              <a:t>Ponts</a:t>
            </a:r>
            <a:endParaRPr lang="en-US" sz="2400" dirty="0" smtClean="0">
              <a:solidFill>
                <a:srgbClr val="00ABC4"/>
              </a:solidFill>
            </a:endParaRP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220 </a:t>
            </a:r>
            <a:r>
              <a:rPr lang="en-US" sz="2000" dirty="0"/>
              <a:t>books and scientific and technical software applications primarily in the fields of civil and structural engineering, and spatial planning</a:t>
            </a:r>
            <a:endParaRPr lang="fr-FR" sz="2000" dirty="0">
              <a:latin typeface="Calibri"/>
            </a:endParaRPr>
          </a:p>
        </p:txBody>
      </p:sp>
      <p:sp>
        <p:nvSpPr>
          <p:cNvPr id="20" name="CustomShape 1"/>
          <p:cNvSpPr/>
          <p:nvPr/>
        </p:nvSpPr>
        <p:spPr>
          <a:xfrm>
            <a:off x="1526095" y="351986"/>
            <a:ext cx="70880" cy="10080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Rectangle 20"/>
          <p:cNvSpPr/>
          <p:nvPr/>
        </p:nvSpPr>
        <p:spPr>
          <a:xfrm>
            <a:off x="71928" y="3169664"/>
            <a:ext cx="36955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ABC4"/>
              </a:buClr>
              <a:defRPr/>
            </a:pPr>
            <a:r>
              <a:rPr lang="fr-FR" sz="2400" dirty="0" smtClean="0">
                <a:solidFill>
                  <a:srgbClr val="00ABC4"/>
                </a:solidFill>
              </a:rPr>
              <a:t>Scientific information </a:t>
            </a:r>
            <a:br>
              <a:rPr lang="fr-FR" sz="2400" dirty="0" smtClean="0">
                <a:solidFill>
                  <a:srgbClr val="00ABC4"/>
                </a:solidFill>
              </a:rPr>
            </a:br>
            <a:r>
              <a:rPr lang="fr-FR" sz="2400" dirty="0" smtClean="0">
                <a:solidFill>
                  <a:srgbClr val="00ABC4"/>
                </a:solidFill>
              </a:rPr>
              <a:t>services for </a:t>
            </a:r>
            <a:r>
              <a:rPr lang="fr-FR" sz="2400" dirty="0" err="1" smtClean="0">
                <a:solidFill>
                  <a:srgbClr val="00ABC4"/>
                </a:solidFill>
              </a:rPr>
              <a:t>researchers</a:t>
            </a:r>
            <a:endParaRPr lang="fr-FR" sz="2400" dirty="0" smtClean="0">
              <a:solidFill>
                <a:srgbClr val="00ABC4"/>
              </a:solidFill>
            </a:endParaRP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25 </a:t>
            </a:r>
            <a:r>
              <a:rPr lang="fr-FR" sz="2000" dirty="0"/>
              <a:t>000 </a:t>
            </a:r>
            <a:r>
              <a:rPr lang="fr-FR" sz="2000" dirty="0" err="1"/>
              <a:t>scientific</a:t>
            </a:r>
            <a:r>
              <a:rPr lang="fr-FR" sz="2000" dirty="0"/>
              <a:t> </a:t>
            </a:r>
            <a:r>
              <a:rPr lang="fr-FR" sz="2000" dirty="0" smtClean="0"/>
              <a:t>publications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HAL ENPC Open Science Plan (65% publications in open </a:t>
            </a:r>
            <a:r>
              <a:rPr lang="fr-FR" sz="2000" dirty="0" err="1" smtClean="0"/>
              <a:t>access</a:t>
            </a:r>
            <a:r>
              <a:rPr lang="fr-FR" sz="2000" dirty="0" smtClean="0"/>
              <a:t>)</a:t>
            </a:r>
            <a:endParaRPr lang="fr-FR" sz="2000" dirty="0"/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16832"/>
            <a:ext cx="496855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2808" y="3297459"/>
            <a:ext cx="7839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ABC4"/>
              </a:buClr>
              <a:buFont typeface="Arial" panose="020B0604020202020204" pitchFamily="34" charset="0"/>
              <a:buChar char="•"/>
            </a:pP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Housing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(on campus or in Paris center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ABC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Sport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facilities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ABC4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Vibrant campus life</a:t>
            </a:r>
          </a:p>
          <a:p>
            <a:pPr marL="342900" indent="-342900" algn="just">
              <a:buClr>
                <a:srgbClr val="00ABC4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societies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rgbClr val="00ABC4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Paris center (direct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urban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train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>
              <a:buClr>
                <a:srgbClr val="00ABC4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desk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Feel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Français »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2"/>
          <p:cNvSpPr>
            <a:spLocks noChangeAspect="1"/>
          </p:cNvSpPr>
          <p:nvPr/>
        </p:nvSpPr>
        <p:spPr>
          <a:xfrm>
            <a:off x="1641311" y="335540"/>
            <a:ext cx="7219153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1"/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Campus Cité Descartes</a:t>
            </a:r>
          </a:p>
          <a:p>
            <a:pPr lvl="1"/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Greater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Paris green cluster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1"/>
          <p:cNvSpPr/>
          <p:nvPr/>
        </p:nvSpPr>
        <p:spPr>
          <a:xfrm>
            <a:off x="1497570" y="339738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3" y="4504570"/>
            <a:ext cx="779484" cy="7068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5" y="1700808"/>
            <a:ext cx="8924440" cy="13463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75" y="5211390"/>
            <a:ext cx="8817576" cy="13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1" name="CustomShape 6"/>
          <p:cNvSpPr>
            <a:spLocks noChangeAspect="1"/>
          </p:cNvSpPr>
          <p:nvPr/>
        </p:nvSpPr>
        <p:spPr>
          <a:xfrm>
            <a:off x="1663355" y="379932"/>
            <a:ext cx="7207596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Alumni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endowment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support</a:t>
            </a:r>
            <a:endParaRPr lang="fr-FR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7140" y="4219174"/>
            <a:ext cx="44452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Special scholarships program for international students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Corporate Scholarship (</a:t>
            </a:r>
            <a:r>
              <a:rPr lang="en-US" sz="2000" dirty="0" err="1" smtClean="0"/>
              <a:t>Meridiam</a:t>
            </a:r>
            <a:r>
              <a:rPr lang="en-US" sz="2000" dirty="0" smtClean="0"/>
              <a:t>)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Excellence awards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alibri"/>
              </a:rPr>
              <a:t>A powerful network of donors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27140" y="1818761"/>
            <a:ext cx="4784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22 </a:t>
            </a:r>
            <a:r>
              <a:rPr lang="fr-FR" sz="2000" dirty="0"/>
              <a:t>000 </a:t>
            </a:r>
            <a:r>
              <a:rPr lang="fr-FR" sz="2000" dirty="0" err="1"/>
              <a:t>alumni</a:t>
            </a:r>
            <a:r>
              <a:rPr lang="fr-FR" sz="2000" dirty="0"/>
              <a:t> </a:t>
            </a:r>
            <a:r>
              <a:rPr lang="fr-FR" sz="2000" dirty="0" err="1"/>
              <a:t>worldwide</a:t>
            </a:r>
            <a:r>
              <a:rPr lang="fr-FR" sz="2000" dirty="0"/>
              <a:t>, holding leadership positions in 100 countries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/>
              <a:t>14 international groups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err="1"/>
              <a:t>Bespoke</a:t>
            </a:r>
            <a:r>
              <a:rPr lang="fr-FR" sz="2000" dirty="0"/>
              <a:t> </a:t>
            </a:r>
            <a:r>
              <a:rPr lang="fr-FR" sz="2000" dirty="0" err="1"/>
              <a:t>mentoring</a:t>
            </a:r>
            <a:r>
              <a:rPr lang="fr-FR" sz="2000" dirty="0"/>
              <a:t> for international </a:t>
            </a:r>
            <a:r>
              <a:rPr lang="fr-FR" sz="2000" dirty="0" err="1" smtClean="0"/>
              <a:t>students</a:t>
            </a:r>
            <a:r>
              <a:rPr lang="fr-FR" sz="2000" dirty="0" smtClean="0"/>
              <a:t> </a:t>
            </a:r>
            <a:r>
              <a:rPr lang="fr-FR" sz="2000" dirty="0"/>
              <a:t>over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stay</a:t>
            </a:r>
            <a:r>
              <a:rPr lang="fr-FR" sz="2000" dirty="0"/>
              <a:t> in France</a:t>
            </a:r>
          </a:p>
          <a:p>
            <a:pPr marL="342900" indent="-342900">
              <a:buClr>
                <a:srgbClr val="00ABC4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/>
              <a:t>Support for </a:t>
            </a:r>
            <a:r>
              <a:rPr lang="fr-FR" sz="2000" dirty="0" err="1"/>
              <a:t>careers</a:t>
            </a:r>
            <a:r>
              <a:rPr lang="fr-FR" sz="2000" dirty="0"/>
              <a:t> and </a:t>
            </a:r>
            <a:r>
              <a:rPr lang="fr-FR" sz="2000" dirty="0" err="1"/>
              <a:t>internships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36" y="2128928"/>
            <a:ext cx="2623236" cy="14078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60" y="4074311"/>
            <a:ext cx="1428750" cy="1428750"/>
          </a:xfrm>
          <a:prstGeom prst="rect">
            <a:avLst/>
          </a:prstGeom>
        </p:spPr>
      </p:pic>
      <p:sp>
        <p:nvSpPr>
          <p:cNvPr id="18" name="CustomShape 1"/>
          <p:cNvSpPr/>
          <p:nvPr/>
        </p:nvSpPr>
        <p:spPr>
          <a:xfrm>
            <a:off x="1526095" y="365532"/>
            <a:ext cx="70880" cy="10080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107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2040" y="620688"/>
            <a:ext cx="75393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200" b="1" u="sng" dirty="0">
              <a:cs typeface="Estrangelo Edessa" panose="03080600000000000000" pitchFamily="66" charset="0"/>
            </a:endParaRPr>
          </a:p>
          <a:p>
            <a:pPr algn="just"/>
            <a:endParaRPr lang="en-US" sz="1200" dirty="0">
              <a:cs typeface="Estrangelo Edessa" panose="03080600000000000000" pitchFamily="66" charset="0"/>
            </a:endParaRPr>
          </a:p>
          <a:p>
            <a:pPr algn="just"/>
            <a:endParaRPr lang="en-US" sz="1200" dirty="0">
              <a:cs typeface="Estrangelo Edessa" panose="03080600000000000000" pitchFamily="66" charset="0"/>
            </a:endParaRPr>
          </a:p>
          <a:p>
            <a:pPr algn="just"/>
            <a:endParaRPr lang="en-US" sz="1200" b="1" u="sng" dirty="0">
              <a:cs typeface="Estrangelo Edessa" panose="03080600000000000000" pitchFamily="66" charset="0"/>
            </a:endParaRPr>
          </a:p>
          <a:p>
            <a:pPr algn="just"/>
            <a:r>
              <a:rPr lang="en-US" sz="1200" b="1" u="sng" dirty="0">
                <a:cs typeface="Estrangelo Edessa" panose="03080600000000000000" pitchFamily="66" charset="0"/>
              </a:rPr>
              <a:t>Bachelor cycle</a:t>
            </a:r>
          </a:p>
          <a:p>
            <a:pPr algn="just"/>
            <a:r>
              <a:rPr lang="en-US" sz="1200" dirty="0" smtClean="0">
                <a:cs typeface="Estrangelo Edessa" panose="03080600000000000000" pitchFamily="66" charset="0"/>
              </a:rPr>
              <a:t>At </a:t>
            </a:r>
            <a:r>
              <a:rPr lang="en-US" sz="1200" dirty="0">
                <a:cs typeface="Estrangelo Edessa" panose="03080600000000000000" pitchFamily="66" charset="0"/>
              </a:rPr>
              <a:t>home institution</a:t>
            </a:r>
          </a:p>
          <a:p>
            <a:pPr algn="just"/>
            <a:endParaRPr lang="en-US" sz="1200" b="1" u="sng" dirty="0" smtClean="0">
              <a:cs typeface="Estrangelo Edessa" panose="03080600000000000000" pitchFamily="66" charset="0"/>
            </a:endParaRPr>
          </a:p>
          <a:p>
            <a:pPr algn="just"/>
            <a:r>
              <a:rPr lang="en-US" sz="1200" b="1" u="sng" dirty="0" smtClean="0">
                <a:cs typeface="Estrangelo Edessa" panose="03080600000000000000" pitchFamily="66" charset="0"/>
              </a:rPr>
              <a:t>Master </a:t>
            </a:r>
            <a:r>
              <a:rPr lang="en-US" sz="1200" b="1" u="sng" dirty="0">
                <a:cs typeface="Estrangelo Edessa" panose="03080600000000000000" pitchFamily="66" charset="0"/>
              </a:rPr>
              <a:t>cycle</a:t>
            </a:r>
          </a:p>
          <a:p>
            <a:pPr algn="just"/>
            <a:r>
              <a:rPr lang="en-US" sz="1200" u="sng" dirty="0">
                <a:cs typeface="Estrangelo Edessa" panose="03080600000000000000" pitchFamily="66" charset="0"/>
              </a:rPr>
              <a:t>At Ecole des </a:t>
            </a:r>
            <a:r>
              <a:rPr lang="en-US" sz="1200" u="sng" dirty="0" err="1" smtClean="0">
                <a:cs typeface="Estrangelo Edessa" panose="03080600000000000000" pitchFamily="66" charset="0"/>
              </a:rPr>
              <a:t>Ponts</a:t>
            </a:r>
            <a:r>
              <a:rPr lang="en-US" sz="1200" u="sng" dirty="0" smtClean="0">
                <a:cs typeface="Estrangelo Edessa" panose="03080600000000000000" pitchFamily="66" charset="0"/>
              </a:rPr>
              <a:t> </a:t>
            </a:r>
            <a:r>
              <a:rPr lang="en-US" sz="1200" u="sng" dirty="0" err="1" smtClean="0">
                <a:cs typeface="Estrangelo Edessa" panose="03080600000000000000" pitchFamily="66" charset="0"/>
              </a:rPr>
              <a:t>ParisTech</a:t>
            </a:r>
            <a:endParaRPr lang="en-US" sz="1200" u="sng" dirty="0">
              <a:cs typeface="Estrangelo Edessa" panose="03080600000000000000" pitchFamily="66" charset="0"/>
            </a:endParaRPr>
          </a:p>
          <a:p>
            <a:pPr algn="just"/>
            <a:r>
              <a:rPr lang="en-US" sz="1200" dirty="0">
                <a:cs typeface="Estrangelo Edessa" panose="03080600000000000000" pitchFamily="66" charset="0"/>
              </a:rPr>
              <a:t>&gt; Choice of a D</a:t>
            </a:r>
            <a:r>
              <a:rPr lang="en-US" sz="1200" dirty="0" smtClean="0">
                <a:cs typeface="Estrangelo Edessa" panose="03080600000000000000" pitchFamily="66" charset="0"/>
              </a:rPr>
              <a:t>epartment of studies</a:t>
            </a:r>
            <a:endParaRPr lang="en-US" sz="1200" dirty="0">
              <a:cs typeface="Estrangelo Edessa" panose="03080600000000000000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A6C8"/>
                </a:solidFill>
                <a:cs typeface="Estrangelo Edessa" panose="03080600000000000000" pitchFamily="66" charset="0"/>
              </a:rPr>
              <a:t>Civil and structural engineering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A6C8"/>
                </a:solidFill>
                <a:cs typeface="Estrangelo Edessa" panose="03080600000000000000" pitchFamily="66" charset="0"/>
              </a:rPr>
              <a:t>City, environment, </a:t>
            </a:r>
            <a:r>
              <a:rPr lang="en-US" sz="1200" dirty="0" smtClean="0">
                <a:solidFill>
                  <a:srgbClr val="00A6C8"/>
                </a:solidFill>
                <a:cs typeface="Estrangelo Edessa" panose="03080600000000000000" pitchFamily="66" charset="0"/>
              </a:rPr>
              <a:t>transportation</a:t>
            </a:r>
            <a:endParaRPr lang="en-US" sz="1200" dirty="0">
              <a:solidFill>
                <a:srgbClr val="00A6C8"/>
              </a:solidFill>
              <a:cs typeface="Estrangelo Edessa" panose="03080600000000000000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A6C8"/>
                </a:solidFill>
                <a:cs typeface="Estrangelo Edessa" panose="03080600000000000000" pitchFamily="66" charset="0"/>
              </a:rPr>
              <a:t>Mechanical engineering and materials </a:t>
            </a:r>
            <a:r>
              <a:rPr lang="en-US" sz="1200" dirty="0" smtClean="0">
                <a:solidFill>
                  <a:srgbClr val="00A6C8"/>
                </a:solidFill>
                <a:cs typeface="Estrangelo Edessa" panose="03080600000000000000" pitchFamily="66" charset="0"/>
              </a:rPr>
              <a:t>science</a:t>
            </a:r>
            <a:endParaRPr lang="en-US" sz="1200" dirty="0">
              <a:solidFill>
                <a:srgbClr val="00A6C8"/>
              </a:solidFill>
              <a:cs typeface="Estrangelo Edessa" panose="03080600000000000000" pitchFamily="66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A6C8"/>
                </a:solidFill>
                <a:cs typeface="Estrangelo Edessa" panose="03080600000000000000" pitchFamily="66" charset="0"/>
              </a:rPr>
              <a:t>Industrial engineering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A6C8"/>
                </a:solidFill>
                <a:cs typeface="Estrangelo Edessa" panose="03080600000000000000" pitchFamily="66" charset="0"/>
              </a:rPr>
              <a:t>Economics, Management, Finance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A6C8"/>
                </a:solidFill>
                <a:cs typeface="Estrangelo Edessa" panose="03080600000000000000" pitchFamily="66" charset="0"/>
              </a:rPr>
              <a:t>Applied mathematics and computer science</a:t>
            </a:r>
          </a:p>
          <a:p>
            <a:pPr algn="just"/>
            <a:endParaRPr lang="en-US" sz="1200" dirty="0">
              <a:cs typeface="Estrangelo Edessa" panose="03080600000000000000" pitchFamily="66" charset="0"/>
            </a:endParaRPr>
          </a:p>
          <a:p>
            <a:pPr algn="just"/>
            <a:r>
              <a:rPr lang="en-US" sz="1200" u="sng" dirty="0">
                <a:cs typeface="Estrangelo Edessa" panose="03080600000000000000" pitchFamily="66" charset="0"/>
              </a:rPr>
              <a:t>Industrial internship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cs typeface="Estrangelo Edessa" panose="03080600000000000000" pitchFamily="66" charset="0"/>
              </a:rPr>
              <a:t>3 months or 1 year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Estrangelo Edessa" panose="03080600000000000000" pitchFamily="66" charset="0"/>
              </a:rPr>
              <a:t>France or abroad </a:t>
            </a:r>
          </a:p>
          <a:p>
            <a:pPr algn="just"/>
            <a:endParaRPr lang="en-US" sz="1200" dirty="0">
              <a:cs typeface="Estrangelo Edessa" panose="03080600000000000000" pitchFamily="66" charset="0"/>
            </a:endParaRPr>
          </a:p>
          <a:p>
            <a:pPr algn="just"/>
            <a:r>
              <a:rPr lang="en-US" sz="1200" u="sng" dirty="0">
                <a:cs typeface="Estrangelo Edessa" panose="03080600000000000000" pitchFamily="66" charset="0"/>
              </a:rPr>
              <a:t>Final Project / </a:t>
            </a:r>
            <a:r>
              <a:rPr lang="en-US" sz="1200" u="sng" dirty="0" smtClean="0">
                <a:cs typeface="Estrangelo Edessa" panose="03080600000000000000" pitchFamily="66" charset="0"/>
              </a:rPr>
              <a:t>Master </a:t>
            </a:r>
            <a:r>
              <a:rPr lang="en-US" sz="1200" u="sng" dirty="0">
                <a:cs typeface="Estrangelo Edessa" panose="03080600000000000000" pitchFamily="66" charset="0"/>
              </a:rPr>
              <a:t>thesis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cs typeface="Estrangelo Edessa" panose="03080600000000000000" pitchFamily="66" charset="0"/>
              </a:rPr>
              <a:t>For at least 4 months, students apply the skills acquired in their </a:t>
            </a:r>
            <a:r>
              <a:rPr lang="en-US" sz="1200" dirty="0" err="1" smtClean="0">
                <a:cs typeface="Estrangelo Edessa" panose="03080600000000000000" pitchFamily="66" charset="0"/>
              </a:rPr>
              <a:t>programme</a:t>
            </a:r>
            <a:r>
              <a:rPr lang="en-US" sz="1200" dirty="0" smtClean="0">
                <a:cs typeface="Estrangelo Edessa" panose="03080600000000000000" pitchFamily="66" charset="0"/>
              </a:rPr>
              <a:t> </a:t>
            </a:r>
            <a:r>
              <a:rPr lang="en-US" sz="1200" dirty="0">
                <a:cs typeface="Estrangelo Edessa" panose="03080600000000000000" pitchFamily="66" charset="0"/>
              </a:rPr>
              <a:t>to a scientific or technical problem, in a company or research </a:t>
            </a:r>
            <a:r>
              <a:rPr lang="en-US" sz="1200" dirty="0" smtClean="0">
                <a:cs typeface="Estrangelo Edessa" panose="03080600000000000000" pitchFamily="66" charset="0"/>
              </a:rPr>
              <a:t>laboratory.</a:t>
            </a:r>
            <a:endParaRPr lang="en-US" sz="1200" dirty="0">
              <a:cs typeface="Estrangelo Edessa" panose="03080600000000000000" pitchFamily="66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/>
          </p:nvPr>
        </p:nvGraphicFramePr>
        <p:xfrm>
          <a:off x="683569" y="5373216"/>
          <a:ext cx="8042287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675">
                  <a:extLst>
                    <a:ext uri="{9D8B030D-6E8A-4147-A177-3AD203B41FA5}">
                      <a16:colId xmlns:a16="http://schemas.microsoft.com/office/drawing/2014/main" val="3084209709"/>
                    </a:ext>
                  </a:extLst>
                </a:gridCol>
                <a:gridCol w="944775">
                  <a:extLst>
                    <a:ext uri="{9D8B030D-6E8A-4147-A177-3AD203B41FA5}">
                      <a16:colId xmlns:a16="http://schemas.microsoft.com/office/drawing/2014/main" val="9830968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7 </a:t>
                      </a: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Semesters</a:t>
                      </a:r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solidFill>
                      <a:srgbClr val="00A6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Euphemia" panose="020B0503040102020104" pitchFamily="34" charset="0"/>
                        </a:rPr>
                        <a:t>Master courses</a:t>
                      </a:r>
                    </a:p>
                  </a:txBody>
                  <a:tcPr>
                    <a:solidFill>
                      <a:srgbClr val="00A6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Euphemia" panose="020B0503040102020104" pitchFamily="34" charset="0"/>
                        </a:rPr>
                        <a:t>Master courses</a:t>
                      </a:r>
                    </a:p>
                  </a:txBody>
                  <a:tcPr>
                    <a:solidFill>
                      <a:srgbClr val="00A6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Euphemia" panose="020B0503040102020104" pitchFamily="34" charset="0"/>
                        </a:rPr>
                        <a:t>Internship</a:t>
                      </a:r>
                      <a:r>
                        <a:rPr lang="fr-FR" sz="1000" dirty="0">
                          <a:latin typeface="Euphemia" panose="020B05030401020201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34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Euphemia" panose="020B0503040102020104" pitchFamily="34" charset="0"/>
                        </a:rPr>
                        <a:t>Master courses</a:t>
                      </a:r>
                    </a:p>
                  </a:txBody>
                  <a:tcPr>
                    <a:solidFill>
                      <a:srgbClr val="00A6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Final </a:t>
                      </a: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project</a:t>
                      </a:r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 </a:t>
                      </a:r>
                    </a:p>
                    <a:p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/ Master </a:t>
                      </a: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thesis</a:t>
                      </a:r>
                      <a:endParaRPr lang="fr-FR" sz="1000" dirty="0" smtClean="0">
                        <a:latin typeface="Euphemia" panose="020B0503040102020104" pitchFamily="34" charset="0"/>
                      </a:endParaRPr>
                    </a:p>
                    <a:p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Semester</a:t>
                      </a:r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 10</a:t>
                      </a:r>
                    </a:p>
                    <a:p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Euphemia" panose="020B0503040102020104" pitchFamily="34" charset="0"/>
                        </a:rPr>
                        <a:t>&gt; Home </a:t>
                      </a: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university</a:t>
                      </a:r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 in </a:t>
                      </a: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Brazil</a:t>
                      </a:r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000" dirty="0">
                          <a:latin typeface="Euphemia" panose="020B0503040102020104" pitchFamily="34" charset="0"/>
                        </a:rPr>
                        <a:t>&gt; Ecole des </a:t>
                      </a:r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Ponts </a:t>
                      </a: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ParisTech</a:t>
                      </a:r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FR, BR or WW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&gt; FR</a:t>
                      </a:r>
                      <a:r>
                        <a:rPr lang="fr-FR" sz="1000" baseline="0" dirty="0" smtClean="0">
                          <a:latin typeface="Euphemia" panose="020B0503040102020104" pitchFamily="34" charset="0"/>
                        </a:rPr>
                        <a:t> / BR or WW</a:t>
                      </a:r>
                      <a:endParaRPr lang="fr-FR" sz="1000" dirty="0" smtClean="0">
                        <a:latin typeface="Euphemia" panose="020B0503040102020104" pitchFamily="34" charset="0"/>
                      </a:endParaRPr>
                    </a:p>
                    <a:p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&gt; Home </a:t>
                      </a: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university</a:t>
                      </a:r>
                      <a:r>
                        <a:rPr lang="fr-FR" sz="1000" dirty="0" smtClean="0">
                          <a:latin typeface="Euphemia" panose="020B0503040102020104" pitchFamily="34" charset="0"/>
                        </a:rPr>
                        <a:t> in </a:t>
                      </a:r>
                      <a:r>
                        <a:rPr lang="fr-FR" sz="1000" dirty="0" err="1" smtClean="0">
                          <a:latin typeface="Euphemia" panose="020B0503040102020104" pitchFamily="34" charset="0"/>
                        </a:rPr>
                        <a:t>Brazil</a:t>
                      </a:r>
                      <a:endParaRPr lang="fr-FR" sz="1000" dirty="0" smtClean="0">
                        <a:latin typeface="Euphemia" panose="020B0503040102020104" pitchFamily="34" charset="0"/>
                      </a:endParaRPr>
                    </a:p>
                    <a:p>
                      <a:endParaRPr lang="fr-FR" sz="1000" dirty="0">
                        <a:latin typeface="Euphemia" panose="020B05030401020201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CustomShape 6"/>
          <p:cNvSpPr>
            <a:spLocks/>
          </p:cNvSpPr>
          <p:nvPr/>
        </p:nvSpPr>
        <p:spPr>
          <a:xfrm>
            <a:off x="1624482" y="215455"/>
            <a:ext cx="7101375" cy="9936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Diplôme d’ingénieur » (</a:t>
            </a:r>
            <a:r>
              <a:rPr 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engineering)_International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F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stomShape 1"/>
          <p:cNvSpPr/>
          <p:nvPr/>
        </p:nvSpPr>
        <p:spPr>
          <a:xfrm>
            <a:off x="1496600" y="215455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98" y="1738893"/>
            <a:ext cx="2935381" cy="22712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773725" y="3172111"/>
            <a:ext cx="3268233" cy="1644493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>
                <a:solidFill>
                  <a:schemeClr val="tx1"/>
                </a:solidFill>
              </a:rPr>
              <a:t>H</a:t>
            </a:r>
            <a:r>
              <a:rPr lang="fr-FR" sz="2000" dirty="0" err="1" smtClean="0">
                <a:solidFill>
                  <a:schemeClr val="tx1"/>
                </a:solidFill>
              </a:rPr>
              <a:t>uman-sized</a:t>
            </a:r>
            <a:r>
              <a:rPr lang="fr-FR" sz="2000" dirty="0" smtClean="0">
                <a:solidFill>
                  <a:schemeClr val="tx1"/>
                </a:solidFill>
              </a:rPr>
              <a:t> classes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30% international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25 </a:t>
            </a:r>
            <a:r>
              <a:rPr lang="fr-FR" sz="2000" dirty="0" err="1" smtClean="0">
                <a:solidFill>
                  <a:schemeClr val="tx1"/>
                </a:solidFill>
              </a:rPr>
              <a:t>nationalities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54055919"/>
              </p:ext>
            </p:extLst>
          </p:nvPr>
        </p:nvGraphicFramePr>
        <p:xfrm>
          <a:off x="2195736" y="2924944"/>
          <a:ext cx="774700" cy="3472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29994757"/>
                    </a:ext>
                  </a:extLst>
                </a:gridCol>
              </a:tblGrid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970176344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4269442946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430343416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4028003608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sngStrike" dirty="0" err="1" smtClean="0">
                          <a:solidFill>
                            <a:srgbClr val="FF0000"/>
                          </a:solidFill>
                          <a:effectLst/>
                        </a:rPr>
                        <a:t>Semester</a:t>
                      </a:r>
                      <a:r>
                        <a:rPr lang="fr-FR" sz="1100" u="none" strike="sng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1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fr-FR" sz="1100" b="0" i="0" u="none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042004211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sngStrike" dirty="0" err="1" smtClean="0">
                          <a:solidFill>
                            <a:srgbClr val="FF0000"/>
                          </a:solidFill>
                          <a:effectLst/>
                        </a:rPr>
                        <a:t>Semester</a:t>
                      </a:r>
                      <a:r>
                        <a:rPr lang="fr-FR" sz="1100" u="none" strike="sng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100" u="none" strike="sng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fr-FR" sz="1100" b="0" i="0" u="none" strike="sng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43329528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4010491333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457562586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4269917146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619191921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914278107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512600860"/>
                  </a:ext>
                </a:extLst>
              </a:tr>
              <a:tr h="2670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432865964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spect="1"/>
          </p:cNvSpPr>
          <p:nvPr/>
        </p:nvSpPr>
        <p:spPr>
          <a:xfrm>
            <a:off x="1789336" y="5407514"/>
            <a:ext cx="294584" cy="989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Fundamental</a:t>
            </a:r>
            <a:r>
              <a:rPr lang="fr-FR" sz="1000" dirty="0" smtClean="0">
                <a:solidFill>
                  <a:schemeClr val="tx1"/>
                </a:solidFill>
              </a:rPr>
              <a:t> course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789336" y="2924944"/>
            <a:ext cx="294584" cy="2482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Professionnal</a:t>
            </a:r>
            <a:r>
              <a:rPr lang="fr-FR" sz="1000" dirty="0" smtClean="0">
                <a:solidFill>
                  <a:schemeClr val="tx1"/>
                </a:solidFill>
              </a:rPr>
              <a:t> course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529498" y="5062960"/>
            <a:ext cx="399222" cy="10822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 err="1" smtClean="0">
                <a:solidFill>
                  <a:schemeClr val="tx1"/>
                </a:solidFill>
              </a:rPr>
              <a:t>Preparatory</a:t>
            </a:r>
            <a:r>
              <a:rPr lang="fr-FR" sz="1000" dirty="0" smtClean="0">
                <a:solidFill>
                  <a:schemeClr val="tx1"/>
                </a:solidFill>
              </a:rPr>
              <a:t> class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29498" y="4532873"/>
            <a:ext cx="399222" cy="530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800" dirty="0" err="1" smtClean="0">
                <a:solidFill>
                  <a:schemeClr val="tx1"/>
                </a:solidFill>
              </a:rPr>
              <a:t>Fundametal</a:t>
            </a:r>
            <a:r>
              <a:rPr lang="fr-FR" sz="800" dirty="0" smtClean="0">
                <a:solidFill>
                  <a:schemeClr val="tx1"/>
                </a:solidFill>
              </a:rPr>
              <a:t> course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529498" y="3225325"/>
            <a:ext cx="399222" cy="12965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Specialization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>
            <a:spLocks noChangeAspect="1"/>
          </p:cNvSpPr>
          <p:nvPr/>
        </p:nvSpPr>
        <p:spPr>
          <a:xfrm>
            <a:off x="2996108" y="4461096"/>
            <a:ext cx="273878" cy="121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>
            <a:spLocks noChangeAspect="1"/>
          </p:cNvSpPr>
          <p:nvPr/>
        </p:nvSpPr>
        <p:spPr>
          <a:xfrm rot="10800000">
            <a:off x="3031455" y="3189979"/>
            <a:ext cx="273878" cy="121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>
            <a:spLocks noChangeAspect="1"/>
          </p:cNvSpPr>
          <p:nvPr/>
        </p:nvSpPr>
        <p:spPr>
          <a:xfrm rot="16200000">
            <a:off x="2446147" y="2604674"/>
            <a:ext cx="273878" cy="1214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190213" y="2081759"/>
            <a:ext cx="774700" cy="38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Double </a:t>
            </a:r>
            <a:r>
              <a:rPr lang="fr-FR" sz="1000" dirty="0" err="1" smtClean="0">
                <a:solidFill>
                  <a:schemeClr val="tx1"/>
                </a:solidFill>
              </a:rPr>
              <a:t>Degree</a:t>
            </a:r>
            <a:endParaRPr lang="fr-FR" sz="10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8651562"/>
              </p:ext>
            </p:extLst>
          </p:nvPr>
        </p:nvGraphicFramePr>
        <p:xfrm>
          <a:off x="3331004" y="3225326"/>
          <a:ext cx="1107385" cy="2919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385">
                  <a:extLst>
                    <a:ext uri="{9D8B030D-6E8A-4147-A177-3AD203B41FA5}">
                      <a16:colId xmlns:a16="http://schemas.microsoft.com/office/drawing/2014/main" val="1941682006"/>
                    </a:ext>
                  </a:extLst>
                </a:gridCol>
              </a:tblGrid>
              <a:tr h="29407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ENPC S6 </a:t>
                      </a:r>
                      <a:r>
                        <a:rPr lang="fr-FR" sz="1100" u="none" strike="noStrike" dirty="0" smtClean="0">
                          <a:effectLst/>
                        </a:rPr>
                        <a:t>– </a:t>
                      </a:r>
                      <a:r>
                        <a:rPr lang="fr-FR" sz="1100" u="none" strike="noStrike" dirty="0">
                          <a:effectLst/>
                        </a:rPr>
                        <a:t>PFE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063881348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ENPC S5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383270499"/>
                  </a:ext>
                </a:extLst>
              </a:tr>
              <a:tr h="27063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Internship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3 </a:t>
                      </a:r>
                      <a:r>
                        <a:rPr lang="fr-FR" sz="1100" u="none" strike="noStrike" dirty="0" smtClean="0">
                          <a:effectLst/>
                        </a:rPr>
                        <a:t>&gt; 12m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44857735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ENPC S4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061481523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ENPC S3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560238078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ENPC S2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2505366230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ENPC S1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1194072203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726834492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502363530"/>
                  </a:ext>
                </a:extLst>
              </a:tr>
              <a:tr h="23236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731171869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 smtClean="0">
                          <a:effectLst/>
                        </a:rPr>
                        <a:t>Semester</a:t>
                      </a:r>
                      <a:r>
                        <a:rPr lang="fr-FR" sz="1100" u="none" strike="noStrike" dirty="0" smtClean="0">
                          <a:effectLst/>
                        </a:rPr>
                        <a:t> </a:t>
                      </a:r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280650392"/>
                  </a:ext>
                </a:extLst>
              </a:tr>
            </a:tbl>
          </a:graphicData>
        </a:graphic>
      </p:graphicFrame>
      <p:sp>
        <p:nvSpPr>
          <p:cNvPr id="13" name="CustomShape 6"/>
          <p:cNvSpPr>
            <a:spLocks/>
          </p:cNvSpPr>
          <p:nvPr/>
        </p:nvSpPr>
        <p:spPr>
          <a:xfrm>
            <a:off x="1624482" y="215455"/>
            <a:ext cx="7101375" cy="9936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curriculum for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Brazilian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fr-F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496600" y="215455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12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52002" y="2603048"/>
            <a:ext cx="3042138" cy="59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r>
              <a:rPr lang="en-US" altLang="fr-FR" sz="2000" dirty="0" smtClean="0">
                <a:latin typeface="+mn-lt"/>
                <a:cs typeface="+mn-cs"/>
              </a:rPr>
              <a:t>Application process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US" altLang="fr-FR" sz="1477" b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897819"/>
              </p:ext>
            </p:extLst>
          </p:nvPr>
        </p:nvGraphicFramePr>
        <p:xfrm>
          <a:off x="251520" y="2009651"/>
          <a:ext cx="8712967" cy="23699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2226">
                  <a:extLst>
                    <a:ext uri="{9D8B030D-6E8A-4147-A177-3AD203B41FA5}">
                      <a16:colId xmlns:a16="http://schemas.microsoft.com/office/drawing/2014/main" val="2288828626"/>
                    </a:ext>
                  </a:extLst>
                </a:gridCol>
                <a:gridCol w="1341142">
                  <a:extLst>
                    <a:ext uri="{9D8B030D-6E8A-4147-A177-3AD203B41FA5}">
                      <a16:colId xmlns:a16="http://schemas.microsoft.com/office/drawing/2014/main" val="844572087"/>
                    </a:ext>
                  </a:extLst>
                </a:gridCol>
                <a:gridCol w="1140017">
                  <a:extLst>
                    <a:ext uri="{9D8B030D-6E8A-4147-A177-3AD203B41FA5}">
                      <a16:colId xmlns:a16="http://schemas.microsoft.com/office/drawing/2014/main" val="745190376"/>
                    </a:ext>
                  </a:extLst>
                </a:gridCol>
                <a:gridCol w="1200336">
                  <a:extLst>
                    <a:ext uri="{9D8B030D-6E8A-4147-A177-3AD203B41FA5}">
                      <a16:colId xmlns:a16="http://schemas.microsoft.com/office/drawing/2014/main" val="580841574"/>
                    </a:ext>
                  </a:extLst>
                </a:gridCol>
                <a:gridCol w="1930246">
                  <a:extLst>
                    <a:ext uri="{9D8B030D-6E8A-4147-A177-3AD203B41FA5}">
                      <a16:colId xmlns:a16="http://schemas.microsoft.com/office/drawing/2014/main" val="525748829"/>
                    </a:ext>
                  </a:extLst>
                </a:gridCol>
                <a:gridCol w="1181419">
                  <a:extLst>
                    <a:ext uri="{9D8B030D-6E8A-4147-A177-3AD203B41FA5}">
                      <a16:colId xmlns:a16="http://schemas.microsoft.com/office/drawing/2014/main" val="3237628138"/>
                    </a:ext>
                  </a:extLst>
                </a:gridCol>
                <a:gridCol w="1107581">
                  <a:extLst>
                    <a:ext uri="{9D8B030D-6E8A-4147-A177-3AD203B41FA5}">
                      <a16:colId xmlns:a16="http://schemas.microsoft.com/office/drawing/2014/main" val="318970656"/>
                    </a:ext>
                  </a:extLst>
                </a:gridCol>
              </a:tblGrid>
              <a:tr h="625597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Nomination by EP-USP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Application online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Remote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Interview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ENPC Admission Jury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Deadline for 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sending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certificates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of the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academic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13616"/>
                  </a:ext>
                </a:extLst>
              </a:tr>
              <a:tr h="480122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Deadline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aseline="0" dirty="0" err="1" smtClean="0"/>
                        <a:t>Early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September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aseline="0" dirty="0" err="1" smtClean="0"/>
                        <a:t>September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smtClean="0"/>
                        <a:t>30th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Mid-October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Mid</a:t>
                      </a:r>
                      <a:r>
                        <a:rPr lang="fr-FR" sz="1200" dirty="0" smtClean="0"/>
                        <a:t>- </a:t>
                      </a:r>
                      <a:r>
                        <a:rPr lang="fr-FR" sz="1200" dirty="0" err="1" smtClean="0"/>
                        <a:t>November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Early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err="1" smtClean="0"/>
                        <a:t>June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Last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week</a:t>
                      </a:r>
                      <a:r>
                        <a:rPr lang="fr-FR" sz="1200" baseline="0" dirty="0" smtClean="0"/>
                        <a:t> of August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06957"/>
                  </a:ext>
                </a:extLst>
              </a:tr>
              <a:tr h="1249734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Criteria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GPA</a:t>
                      </a:r>
                    </a:p>
                    <a:p>
                      <a:r>
                        <a:rPr lang="fr-FR" sz="1200" dirty="0" err="1" smtClean="0"/>
                        <a:t>Ranking</a:t>
                      </a:r>
                      <a:r>
                        <a:rPr lang="fr-FR" sz="1200" baseline="0" dirty="0" smtClean="0"/>
                        <a:t> by class</a:t>
                      </a:r>
                    </a:p>
                    <a:p>
                      <a:r>
                        <a:rPr lang="fr-FR" sz="1200" baseline="0" dirty="0" smtClean="0"/>
                        <a:t>Professional </a:t>
                      </a:r>
                      <a:r>
                        <a:rPr lang="fr-FR" sz="1200" baseline="0" dirty="0" err="1" smtClean="0"/>
                        <a:t>project</a:t>
                      </a:r>
                      <a:endParaRPr lang="fr-FR" sz="1200" baseline="0" dirty="0" smtClean="0"/>
                    </a:p>
                    <a:p>
                      <a:r>
                        <a:rPr lang="fr-FR" sz="1200" baseline="0" dirty="0" err="1" smtClean="0"/>
                        <a:t>Letters</a:t>
                      </a:r>
                      <a:r>
                        <a:rPr lang="fr-FR" sz="1200" baseline="0" dirty="0" smtClean="0"/>
                        <a:t> of </a:t>
                      </a:r>
                      <a:r>
                        <a:rPr lang="fr-FR" sz="1200" baseline="0" dirty="0" err="1" smtClean="0"/>
                        <a:t>recommendation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3"/>
                        </a:rPr>
                        <a:t>https://crm.enpc.fr/community/enpc/custom_forms/184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30mn</a:t>
                      </a:r>
                    </a:p>
                    <a:p>
                      <a:r>
                        <a:rPr lang="fr-FR" sz="1200" b="0" baseline="0" dirty="0" smtClean="0"/>
                        <a:t>Motivations </a:t>
                      </a:r>
                      <a:endParaRPr lang="fr-FR" sz="12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Academic</a:t>
                      </a:r>
                      <a:r>
                        <a:rPr lang="fr-FR" sz="1200" dirty="0" smtClean="0"/>
                        <a:t> excellence</a:t>
                      </a:r>
                    </a:p>
                    <a:p>
                      <a:r>
                        <a:rPr lang="fr-FR" sz="1200" dirty="0" err="1" smtClean="0"/>
                        <a:t>Clarity</a:t>
                      </a:r>
                      <a:r>
                        <a:rPr lang="fr-FR" sz="1200" baseline="0" dirty="0" smtClean="0"/>
                        <a:t> of the </a:t>
                      </a:r>
                      <a:r>
                        <a:rPr lang="fr-FR" sz="1200" baseline="0" dirty="0" err="1" smtClean="0"/>
                        <a:t>project</a:t>
                      </a:r>
                      <a:endParaRPr lang="fr-FR" sz="1200" baseline="0" dirty="0" smtClean="0"/>
                    </a:p>
                    <a:p>
                      <a:r>
                        <a:rPr lang="fr-FR" sz="1200" baseline="0" dirty="0" err="1" smtClean="0"/>
                        <a:t>Recommendation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letters</a:t>
                      </a:r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Interview</a:t>
                      </a:r>
                    </a:p>
                    <a:p>
                      <a:r>
                        <a:rPr lang="fr-FR" sz="1200" b="1" dirty="0" smtClean="0"/>
                        <a:t>Maximum</a:t>
                      </a:r>
                      <a:r>
                        <a:rPr lang="fr-FR" sz="1200" b="1" baseline="0" dirty="0" smtClean="0"/>
                        <a:t> 6 </a:t>
                      </a:r>
                      <a:r>
                        <a:rPr lang="fr-FR" sz="1200" b="1" baseline="0" dirty="0" err="1" smtClean="0"/>
                        <a:t>students</a:t>
                      </a:r>
                      <a:endParaRPr lang="fr-FR" sz="1200" b="1" baseline="0" dirty="0" smtClean="0"/>
                    </a:p>
                    <a:p>
                      <a:r>
                        <a:rPr lang="fr-FR" sz="1200" b="1" baseline="0" dirty="0" smtClean="0"/>
                        <a:t>Maximum 4/</a:t>
                      </a:r>
                      <a:r>
                        <a:rPr lang="fr-FR" sz="1200" b="1" baseline="0" dirty="0" err="1" smtClean="0"/>
                        <a:t>departement</a:t>
                      </a:r>
                      <a:endParaRPr lang="fr-FR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A2 in </a:t>
                      </a:r>
                      <a:r>
                        <a:rPr lang="fr-FR" sz="1200" dirty="0" smtClean="0"/>
                        <a:t>French</a:t>
                      </a:r>
                    </a:p>
                    <a:p>
                      <a:r>
                        <a:rPr lang="fr-FR" sz="1000" dirty="0" smtClean="0"/>
                        <a:t>(B1</a:t>
                      </a:r>
                      <a:r>
                        <a:rPr lang="fr-FR" sz="1000" baseline="0" dirty="0" smtClean="0"/>
                        <a:t> for VET </a:t>
                      </a:r>
                      <a:r>
                        <a:rPr lang="fr-FR" sz="1000" baseline="0" dirty="0" err="1" smtClean="0"/>
                        <a:t>Urban</a:t>
                      </a:r>
                      <a:r>
                        <a:rPr lang="fr-FR" sz="1000" baseline="0" dirty="0" smtClean="0"/>
                        <a:t> planning </a:t>
                      </a:r>
                      <a:r>
                        <a:rPr lang="fr-FR" sz="1000" baseline="0" dirty="0" err="1" smtClean="0"/>
                        <a:t>track</a:t>
                      </a:r>
                      <a:r>
                        <a:rPr lang="fr-FR" sz="1000" baseline="0" dirty="0" smtClean="0"/>
                        <a:t>)</a:t>
                      </a:r>
                    </a:p>
                    <a:p>
                      <a:endParaRPr lang="fr-FR" sz="1000" dirty="0" smtClean="0"/>
                    </a:p>
                    <a:p>
                      <a:r>
                        <a:rPr lang="fr-FR" sz="1200" dirty="0" smtClean="0"/>
                        <a:t>TOEIC 785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Assessment</a:t>
                      </a:r>
                      <a:r>
                        <a:rPr lang="fr-FR" sz="1200" dirty="0" smtClean="0"/>
                        <a:t> of </a:t>
                      </a:r>
                      <a:r>
                        <a:rPr lang="fr-FR" sz="1200" dirty="0" err="1" smtClean="0"/>
                        <a:t>language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level</a:t>
                      </a:r>
                      <a:r>
                        <a:rPr lang="fr-FR" sz="1200" dirty="0" smtClean="0"/>
                        <a:t>, and </a:t>
                      </a:r>
                      <a:r>
                        <a:rPr lang="fr-FR" sz="1200" dirty="0" err="1" smtClean="0"/>
                        <a:t>upgrading</a:t>
                      </a:r>
                      <a:r>
                        <a:rPr lang="fr-FR" sz="1200" dirty="0" smtClean="0"/>
                        <a:t> courses in </a:t>
                      </a:r>
                      <a:r>
                        <a:rPr lang="fr-FR" sz="1200" dirty="0" err="1" smtClean="0"/>
                        <a:t>mechanics</a:t>
                      </a:r>
                      <a:r>
                        <a:rPr lang="fr-FR" sz="1200" dirty="0" smtClean="0"/>
                        <a:t> (in </a:t>
                      </a:r>
                      <a:r>
                        <a:rPr lang="fr-FR" sz="1200" dirty="0" err="1" smtClean="0"/>
                        <a:t>September</a:t>
                      </a:r>
                      <a:r>
                        <a:rPr lang="fr-FR" sz="1200" dirty="0" smtClean="0"/>
                        <a:t>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0003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1520" y="1700808"/>
            <a:ext cx="3105787" cy="3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r>
              <a:rPr lang="en-US" altLang="fr-FR" sz="1600" b="1" dirty="0" smtClean="0">
                <a:solidFill>
                  <a:schemeClr val="accent3"/>
                </a:solidFill>
                <a:latin typeface="+mn-lt"/>
                <a:cs typeface="+mn-cs"/>
              </a:rPr>
              <a:t>European Autumn session</a:t>
            </a:r>
          </a:p>
        </p:txBody>
      </p:sp>
      <p:sp>
        <p:nvSpPr>
          <p:cNvPr id="8" name="CustomShape 6"/>
          <p:cNvSpPr>
            <a:spLocks/>
          </p:cNvSpPr>
          <p:nvPr/>
        </p:nvSpPr>
        <p:spPr>
          <a:xfrm>
            <a:off x="1624482" y="215455"/>
            <a:ext cx="7408740" cy="9936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fr-F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non-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exchange</a:t>
            </a:r>
            <a:endParaRPr lang="fr-F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238" y="4575316"/>
            <a:ext cx="8856984" cy="3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r>
              <a:rPr lang="en-US" altLang="fr-FR" sz="1600" b="1" dirty="0" smtClean="0">
                <a:solidFill>
                  <a:schemeClr val="accent3"/>
                </a:solidFill>
                <a:latin typeface="+mn-lt"/>
                <a:cs typeface="+mn-cs"/>
              </a:rPr>
              <a:t>European Spring session : for non degree exchange students only </a:t>
            </a:r>
            <a:r>
              <a:rPr lang="en-US" altLang="fr-FR" sz="1600" b="1" dirty="0" smtClean="0">
                <a:solidFill>
                  <a:schemeClr val="accent3"/>
                </a:solidFill>
                <a:latin typeface="+mn-lt"/>
                <a:cs typeface="+mn-cs"/>
              </a:rPr>
              <a:t>(</a:t>
            </a:r>
            <a:r>
              <a:rPr lang="en-US" altLang="fr-FR" sz="1600" b="1" dirty="0" smtClean="0">
                <a:solidFill>
                  <a:schemeClr val="accent3"/>
                </a:solidFill>
                <a:latin typeface="+mn-lt"/>
                <a:cs typeface="+mn-cs"/>
              </a:rPr>
              <a:t>2 semesters of coursework)</a:t>
            </a:r>
            <a:endParaRPr lang="en-US" altLang="fr-FR" sz="1600" b="1" dirty="0" smtClean="0">
              <a:solidFill>
                <a:schemeClr val="accent3"/>
              </a:solidFill>
              <a:latin typeface="+mn-lt"/>
              <a:cs typeface="+mn-cs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16087"/>
              </p:ext>
            </p:extLst>
          </p:nvPr>
        </p:nvGraphicFramePr>
        <p:xfrm>
          <a:off x="248246" y="4884159"/>
          <a:ext cx="8712968" cy="1920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9634">
                  <a:extLst>
                    <a:ext uri="{9D8B030D-6E8A-4147-A177-3AD203B41FA5}">
                      <a16:colId xmlns:a16="http://schemas.microsoft.com/office/drawing/2014/main" val="2288828626"/>
                    </a:ext>
                  </a:extLst>
                </a:gridCol>
                <a:gridCol w="1551517">
                  <a:extLst>
                    <a:ext uri="{9D8B030D-6E8A-4147-A177-3AD203B41FA5}">
                      <a16:colId xmlns:a16="http://schemas.microsoft.com/office/drawing/2014/main" val="844572087"/>
                    </a:ext>
                  </a:extLst>
                </a:gridCol>
                <a:gridCol w="1318843">
                  <a:extLst>
                    <a:ext uri="{9D8B030D-6E8A-4147-A177-3AD203B41FA5}">
                      <a16:colId xmlns:a16="http://schemas.microsoft.com/office/drawing/2014/main" val="745190376"/>
                    </a:ext>
                  </a:extLst>
                </a:gridCol>
                <a:gridCol w="1388625">
                  <a:extLst>
                    <a:ext uri="{9D8B030D-6E8A-4147-A177-3AD203B41FA5}">
                      <a16:colId xmlns:a16="http://schemas.microsoft.com/office/drawing/2014/main" val="580841574"/>
                    </a:ext>
                  </a:extLst>
                </a:gridCol>
                <a:gridCol w="2233029">
                  <a:extLst>
                    <a:ext uri="{9D8B030D-6E8A-4147-A177-3AD203B41FA5}">
                      <a16:colId xmlns:a16="http://schemas.microsoft.com/office/drawing/2014/main" val="525748829"/>
                    </a:ext>
                  </a:extLst>
                </a:gridCol>
                <a:gridCol w="1281320">
                  <a:extLst>
                    <a:ext uri="{9D8B030D-6E8A-4147-A177-3AD203B41FA5}">
                      <a16:colId xmlns:a16="http://schemas.microsoft.com/office/drawing/2014/main" val="318970656"/>
                    </a:ext>
                  </a:extLst>
                </a:gridCol>
              </a:tblGrid>
              <a:tr h="431658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Phase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Nomination by EP-USP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Application online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Remote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 Interview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ENPC Admission Jury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solidFill>
                            <a:schemeClr val="tx1"/>
                          </a:solidFill>
                        </a:rPr>
                        <a:t>Beginning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of the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academic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13616"/>
                  </a:ext>
                </a:extLst>
              </a:tr>
              <a:tr h="431658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Deadline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aseline="0" dirty="0" err="1" smtClean="0"/>
                        <a:t>Mid</a:t>
                      </a:r>
                      <a:r>
                        <a:rPr lang="fr-FR" sz="1200" baseline="0" dirty="0" smtClean="0"/>
                        <a:t> March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aseline="0" dirty="0" smtClean="0"/>
                        <a:t>March 31st</a:t>
                      </a:r>
                      <a:endParaRPr lang="fr-FR" sz="1200" baseline="0" dirty="0" smtClean="0"/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Mid</a:t>
                      </a:r>
                      <a:r>
                        <a:rPr lang="fr-FR" sz="1200" dirty="0" smtClean="0"/>
                        <a:t>-April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Early</a:t>
                      </a:r>
                      <a:r>
                        <a:rPr lang="fr-FR" sz="1200" baseline="0" dirty="0" smtClean="0"/>
                        <a:t> May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Last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week</a:t>
                      </a:r>
                      <a:r>
                        <a:rPr lang="fr-FR" sz="1200" baseline="0" dirty="0" smtClean="0"/>
                        <a:t> of August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106957"/>
                  </a:ext>
                </a:extLst>
              </a:tr>
              <a:tr h="949648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Criteria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GPA</a:t>
                      </a:r>
                    </a:p>
                    <a:p>
                      <a:r>
                        <a:rPr lang="fr-FR" sz="1200" dirty="0" err="1" smtClean="0"/>
                        <a:t>Ranking</a:t>
                      </a:r>
                      <a:r>
                        <a:rPr lang="fr-FR" sz="1200" baseline="0" dirty="0" smtClean="0"/>
                        <a:t> by class</a:t>
                      </a:r>
                    </a:p>
                    <a:p>
                      <a:r>
                        <a:rPr lang="fr-FR" sz="1200" baseline="0" dirty="0" err="1" smtClean="0"/>
                        <a:t>Statement</a:t>
                      </a:r>
                      <a:r>
                        <a:rPr lang="fr-FR" sz="1200" baseline="0" dirty="0" smtClean="0"/>
                        <a:t> of </a:t>
                      </a:r>
                      <a:r>
                        <a:rPr lang="fr-FR" sz="1200" baseline="0" dirty="0" err="1" smtClean="0"/>
                        <a:t>purpose</a:t>
                      </a:r>
                      <a:endParaRPr lang="fr-FR" sz="1200" baseline="0" dirty="0" smtClean="0"/>
                    </a:p>
                    <a:p>
                      <a:r>
                        <a:rPr lang="fr-FR" sz="1200" baseline="0" dirty="0" err="1" smtClean="0"/>
                        <a:t>Letters</a:t>
                      </a:r>
                      <a:r>
                        <a:rPr lang="fr-FR" sz="1200" baseline="0" dirty="0" smtClean="0"/>
                        <a:t> of </a:t>
                      </a:r>
                      <a:r>
                        <a:rPr lang="fr-FR" sz="1200" baseline="0" dirty="0" err="1" smtClean="0"/>
                        <a:t>recommendation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3"/>
                        </a:rPr>
                        <a:t>https://crm.enpc.fr/community/enpc/custom_forms/184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dirty="0" smtClean="0"/>
                        <a:t>30mn</a:t>
                      </a:r>
                      <a:r>
                        <a:rPr lang="fr-FR" sz="1200" b="0" baseline="0" dirty="0" smtClean="0"/>
                        <a:t> </a:t>
                      </a:r>
                      <a:endParaRPr lang="fr-FR" sz="1200" b="0" baseline="0" dirty="0" smtClean="0"/>
                    </a:p>
                    <a:p>
                      <a:r>
                        <a:rPr lang="fr-FR" sz="1200" b="0" baseline="0" dirty="0" smtClean="0"/>
                        <a:t>Motivations</a:t>
                      </a:r>
                      <a:endParaRPr lang="fr-FR" sz="1200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Academic</a:t>
                      </a:r>
                      <a:r>
                        <a:rPr lang="fr-FR" sz="1200" dirty="0" smtClean="0"/>
                        <a:t> excellence</a:t>
                      </a:r>
                    </a:p>
                    <a:p>
                      <a:r>
                        <a:rPr lang="fr-FR" sz="1200" dirty="0" err="1" smtClean="0"/>
                        <a:t>Clarity</a:t>
                      </a:r>
                      <a:r>
                        <a:rPr lang="fr-FR" sz="1200" baseline="0" dirty="0" smtClean="0"/>
                        <a:t> of the </a:t>
                      </a:r>
                      <a:r>
                        <a:rPr lang="fr-FR" sz="1200" baseline="0" dirty="0" err="1" smtClean="0"/>
                        <a:t>project</a:t>
                      </a:r>
                      <a:endParaRPr lang="fr-FR" sz="1200" baseline="0" dirty="0" smtClean="0"/>
                    </a:p>
                    <a:p>
                      <a:r>
                        <a:rPr lang="fr-FR" sz="1200" baseline="0" dirty="0" err="1" smtClean="0"/>
                        <a:t>Recommendation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letters</a:t>
                      </a:r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Interview</a:t>
                      </a:r>
                    </a:p>
                    <a:p>
                      <a:r>
                        <a:rPr lang="fr-FR" sz="1200" b="1" dirty="0" smtClean="0"/>
                        <a:t>Maximum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smtClean="0"/>
                        <a:t>3 </a:t>
                      </a:r>
                      <a:r>
                        <a:rPr lang="fr-FR" sz="1200" b="1" baseline="0" dirty="0" err="1" smtClean="0"/>
                        <a:t>students</a:t>
                      </a:r>
                      <a:endParaRPr lang="fr-FR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Assessment</a:t>
                      </a:r>
                      <a:r>
                        <a:rPr lang="fr-FR" sz="1200" dirty="0" smtClean="0"/>
                        <a:t> of </a:t>
                      </a:r>
                      <a:r>
                        <a:rPr lang="fr-FR" sz="1200" dirty="0" err="1" smtClean="0"/>
                        <a:t>language</a:t>
                      </a:r>
                      <a:r>
                        <a:rPr lang="fr-FR" sz="1200" dirty="0" smtClean="0"/>
                        <a:t> </a:t>
                      </a:r>
                      <a:r>
                        <a:rPr lang="fr-FR" sz="1200" dirty="0" err="1" smtClean="0"/>
                        <a:t>level</a:t>
                      </a:r>
                      <a:r>
                        <a:rPr lang="fr-FR" sz="1200" dirty="0" smtClean="0"/>
                        <a:t>,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0003"/>
                  </a:ext>
                </a:extLst>
              </a:tr>
            </a:tbl>
          </a:graphicData>
        </a:graphic>
      </p:graphicFrame>
      <p:sp>
        <p:nvSpPr>
          <p:cNvPr id="11" name="CustomShape 1"/>
          <p:cNvSpPr/>
          <p:nvPr/>
        </p:nvSpPr>
        <p:spPr>
          <a:xfrm>
            <a:off x="1496600" y="215455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883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3890" y="5903503"/>
            <a:ext cx="660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AutoNum type="arabicParenBoth"/>
            </a:pPr>
            <a:r>
              <a:rPr lang="fr-FR" sz="900" dirty="0"/>
              <a:t>AMMS : </a:t>
            </a:r>
            <a:r>
              <a:rPr lang="fr-FR" sz="900" dirty="0" err="1"/>
              <a:t>Multiscale</a:t>
            </a:r>
            <a:r>
              <a:rPr lang="fr-FR" sz="900" dirty="0"/>
              <a:t> </a:t>
            </a:r>
            <a:r>
              <a:rPr lang="fr-FR" sz="900" dirty="0" err="1"/>
              <a:t>Approaches</a:t>
            </a:r>
            <a:r>
              <a:rPr lang="fr-FR" sz="900" dirty="0"/>
              <a:t> for </a:t>
            </a:r>
            <a:r>
              <a:rPr lang="fr-FR" sz="900" dirty="0" err="1"/>
              <a:t>Materials</a:t>
            </a:r>
            <a:r>
              <a:rPr lang="fr-FR" sz="900" dirty="0"/>
              <a:t> and Structures; MSROE : </a:t>
            </a:r>
            <a:r>
              <a:rPr lang="fr-FR" sz="900" dirty="0" err="1"/>
              <a:t>Mechanics</a:t>
            </a:r>
            <a:r>
              <a:rPr lang="fr-FR" sz="900" dirty="0"/>
              <a:t> of </a:t>
            </a:r>
            <a:r>
              <a:rPr lang="fr-FR" sz="900" dirty="0" err="1"/>
              <a:t>Soils</a:t>
            </a:r>
            <a:r>
              <a:rPr lang="fr-FR" sz="900" dirty="0"/>
              <a:t>, Rocks and Structures in </a:t>
            </a:r>
            <a:r>
              <a:rPr lang="fr-FR" sz="900" dirty="0" err="1"/>
              <a:t>their</a:t>
            </a:r>
            <a:r>
              <a:rPr lang="fr-FR" sz="900" dirty="0"/>
              <a:t> </a:t>
            </a:r>
            <a:r>
              <a:rPr lang="fr-FR" sz="900" dirty="0" err="1"/>
              <a:t>Environment</a:t>
            </a:r>
            <a:r>
              <a:rPr lang="fr-FR" sz="900" dirty="0"/>
              <a:t>; </a:t>
            </a:r>
          </a:p>
          <a:p>
            <a:r>
              <a:rPr lang="fr-FR" sz="900" dirty="0"/>
              <a:t>      SMCD : </a:t>
            </a:r>
            <a:r>
              <a:rPr lang="fr-FR" sz="900" dirty="0" err="1"/>
              <a:t>Materials</a:t>
            </a:r>
            <a:r>
              <a:rPr lang="fr-FR" sz="900" dirty="0"/>
              <a:t> Science for </a:t>
            </a:r>
            <a:r>
              <a:rPr lang="fr-FR" sz="900" dirty="0" err="1"/>
              <a:t>Sustainable</a:t>
            </a:r>
            <a:r>
              <a:rPr lang="fr-FR" sz="900" dirty="0"/>
              <a:t> Construction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-108520" y="1916832"/>
            <a:ext cx="9179766" cy="3745743"/>
            <a:chOff x="-1404664" y="1916832"/>
            <a:chExt cx="9179766" cy="3745743"/>
          </a:xfrm>
        </p:grpSpPr>
        <p:grpSp>
          <p:nvGrpSpPr>
            <p:cNvPr id="35" name="Groupe 34"/>
            <p:cNvGrpSpPr/>
            <p:nvPr/>
          </p:nvGrpSpPr>
          <p:grpSpPr>
            <a:xfrm>
              <a:off x="-854143" y="2728806"/>
              <a:ext cx="420682" cy="815997"/>
              <a:chOff x="1036100" y="1027466"/>
              <a:chExt cx="560909" cy="1087995"/>
            </a:xfrm>
          </p:grpSpPr>
          <p:cxnSp>
            <p:nvCxnSpPr>
              <p:cNvPr id="9" name="Connecteur droit avec flèche 8"/>
              <p:cNvCxnSpPr/>
              <p:nvPr/>
            </p:nvCxnSpPr>
            <p:spPr>
              <a:xfrm flipV="1">
                <a:off x="1036100" y="1027466"/>
                <a:ext cx="540569" cy="6404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>
                <a:off x="1036100" y="1667933"/>
                <a:ext cx="560909" cy="3913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1060281" y="1807685"/>
                <a:ext cx="39369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/>
                  <a:t>S1</a:t>
                </a: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1051555" y="1155030"/>
                <a:ext cx="39369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/>
                  <a:t>S2</a:t>
                </a: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-403970" y="1929533"/>
              <a:ext cx="1293906" cy="3733041"/>
              <a:chOff x="1498598" y="14134"/>
              <a:chExt cx="1725208" cy="4977388"/>
            </a:xfrm>
          </p:grpSpPr>
          <p:grpSp>
            <p:nvGrpSpPr>
              <p:cNvPr id="48" name="Groupe 47"/>
              <p:cNvGrpSpPr/>
              <p:nvPr/>
            </p:nvGrpSpPr>
            <p:grpSpPr>
              <a:xfrm>
                <a:off x="1501633" y="14134"/>
                <a:ext cx="1710000" cy="4972291"/>
                <a:chOff x="1501633" y="14134"/>
                <a:chExt cx="1710000" cy="4972291"/>
              </a:xfrm>
            </p:grpSpPr>
            <p:sp>
              <p:nvSpPr>
                <p:cNvPr id="7" name="Rectangle à coins arrondis 6"/>
                <p:cNvSpPr/>
                <p:nvPr/>
              </p:nvSpPr>
              <p:spPr>
                <a:xfrm>
                  <a:off x="1501633" y="3405450"/>
                  <a:ext cx="1710000" cy="1580975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t" anchorCtr="0"/>
                <a:lstStyle/>
                <a:p>
                  <a:r>
                    <a:rPr lang="en-GB" sz="825" dirty="0"/>
                    <a:t>Courses focusing on : </a:t>
                  </a:r>
                </a:p>
                <a:p>
                  <a:pPr marL="66675" indent="-66675">
                    <a:buFontTx/>
                    <a:buChar char="-"/>
                  </a:pPr>
                  <a:r>
                    <a:rPr lang="en-GB" sz="825" dirty="0"/>
                    <a:t>Mechanics and dynamics applied to soils, fluids &amp; structures </a:t>
                  </a:r>
                </a:p>
                <a:p>
                  <a:pPr marL="66675" indent="-66675">
                    <a:spcBef>
                      <a:spcPts val="75"/>
                    </a:spcBef>
                    <a:buFontTx/>
                    <a:buChar char="-"/>
                  </a:pPr>
                  <a:r>
                    <a:rPr lang="en-GB" sz="825" dirty="0" err="1"/>
                    <a:t>Thermics</a:t>
                  </a:r>
                  <a:endParaRPr lang="en-GB" sz="825" dirty="0"/>
                </a:p>
                <a:p>
                  <a:pPr marL="66675" indent="-66675">
                    <a:spcBef>
                      <a:spcPts val="75"/>
                    </a:spcBef>
                    <a:buFontTx/>
                    <a:buChar char="-"/>
                  </a:pPr>
                  <a:r>
                    <a:rPr lang="en-GB" sz="825" dirty="0"/>
                    <a:t>Structural design</a:t>
                  </a:r>
                </a:p>
                <a:p>
                  <a:pPr marL="66675" indent="-66675">
                    <a:spcBef>
                      <a:spcPts val="75"/>
                    </a:spcBef>
                    <a:buFontTx/>
                    <a:buChar char="-"/>
                  </a:pPr>
                  <a:r>
                    <a:rPr lang="en-GB" sz="825" dirty="0"/>
                    <a:t>Drawing</a:t>
                  </a:r>
                </a:p>
                <a:p>
                  <a:pPr marL="66675" indent="-66675">
                    <a:spcBef>
                      <a:spcPts val="75"/>
                    </a:spcBef>
                    <a:buFontTx/>
                    <a:buChar char="-"/>
                  </a:pPr>
                  <a:r>
                    <a:rPr lang="en-GB" sz="825" dirty="0"/>
                    <a:t>Modelling</a:t>
                  </a:r>
                </a:p>
              </p:txBody>
            </p:sp>
            <p:sp>
              <p:nvSpPr>
                <p:cNvPr id="8" name="Rectangle à coins arrondis 7"/>
                <p:cNvSpPr/>
                <p:nvPr/>
              </p:nvSpPr>
              <p:spPr>
                <a:xfrm>
                  <a:off x="1501633" y="1267547"/>
                  <a:ext cx="1710000" cy="1724967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rtlCol="0" anchor="t" anchorCtr="0"/>
                <a:lstStyle/>
                <a:p>
                  <a:pPr marL="70247" indent="-70247" algn="ctr"/>
                  <a:r>
                    <a:rPr lang="en-GB" sz="825" u="sng" dirty="0"/>
                    <a:t>3 tracks for Y3 :</a:t>
                  </a:r>
                  <a:r>
                    <a:rPr lang="en-GB" sz="825" dirty="0"/>
                    <a:t>   </a:t>
                  </a:r>
                </a:p>
                <a:p>
                  <a:pPr>
                    <a:spcBef>
                      <a:spcPts val="450"/>
                    </a:spcBef>
                  </a:pPr>
                  <a:r>
                    <a:rPr lang="en-GB" sz="825" u="sng" dirty="0">
                      <a:solidFill>
                        <a:schemeClr val="tx1"/>
                      </a:solidFill>
                    </a:rPr>
                    <a:t>- Civil Engineer</a:t>
                  </a:r>
                </a:p>
                <a:p>
                  <a:pPr>
                    <a:spcBef>
                      <a:spcPts val="450"/>
                    </a:spcBef>
                  </a:pPr>
                  <a:r>
                    <a:rPr lang="en-GB" sz="825" dirty="0"/>
                    <a:t>- </a:t>
                  </a:r>
                  <a:r>
                    <a:rPr lang="en-GB" sz="825" u="sng" dirty="0"/>
                    <a:t>Researcher Engineer: </a:t>
                  </a:r>
                  <a:r>
                    <a:rPr lang="en-GB" sz="825" dirty="0"/>
                    <a:t>Master (M2) : AMMS, MSROE or SMCD </a:t>
                  </a:r>
                  <a:r>
                    <a:rPr lang="en-GB" sz="825" baseline="30000" dirty="0"/>
                    <a:t>(1)</a:t>
                  </a:r>
                  <a:r>
                    <a:rPr lang="en-GB" sz="825" dirty="0"/>
                    <a:t> </a:t>
                  </a:r>
                </a:p>
              </p:txBody>
            </p:sp>
            <p:sp>
              <p:nvSpPr>
                <p:cNvPr id="13" name="ZoneTexte 12"/>
                <p:cNvSpPr txBox="1"/>
                <p:nvPr/>
              </p:nvSpPr>
              <p:spPr>
                <a:xfrm>
                  <a:off x="1741934" y="14134"/>
                  <a:ext cx="1229396" cy="861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/>
                    <a:t>Civil and </a:t>
                  </a:r>
                </a:p>
                <a:p>
                  <a:pPr algn="ctr"/>
                  <a:r>
                    <a:rPr lang="fr-FR" sz="1200" dirty="0"/>
                    <a:t>Structural </a:t>
                  </a:r>
                </a:p>
                <a:p>
                  <a:pPr algn="ctr"/>
                  <a:r>
                    <a:rPr lang="fr-FR" sz="1200" dirty="0"/>
                    <a:t>Engineering</a:t>
                  </a:r>
                </a:p>
              </p:txBody>
            </p:sp>
          </p:grpSp>
          <p:sp>
            <p:nvSpPr>
              <p:cNvPr id="55" name="Rectangle à coins arrondis 54"/>
              <p:cNvSpPr/>
              <p:nvPr/>
            </p:nvSpPr>
            <p:spPr>
              <a:xfrm>
                <a:off x="1498598" y="22601"/>
                <a:ext cx="1725208" cy="4968921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2317767" y="1933355"/>
              <a:ext cx="1292950" cy="3729219"/>
              <a:chOff x="3262800" y="14134"/>
              <a:chExt cx="1723934" cy="4972292"/>
            </a:xfrm>
          </p:grpSpPr>
          <p:grpSp>
            <p:nvGrpSpPr>
              <p:cNvPr id="49" name="Groupe 48"/>
              <p:cNvGrpSpPr/>
              <p:nvPr/>
            </p:nvGrpSpPr>
            <p:grpSpPr>
              <a:xfrm>
                <a:off x="3265671" y="14134"/>
                <a:ext cx="1721063" cy="4972292"/>
                <a:chOff x="3247742" y="14134"/>
                <a:chExt cx="1721063" cy="4972292"/>
              </a:xfrm>
            </p:grpSpPr>
            <p:sp>
              <p:nvSpPr>
                <p:cNvPr id="16" name="Rectangle à coins arrondis 15"/>
                <p:cNvSpPr/>
                <p:nvPr/>
              </p:nvSpPr>
              <p:spPr>
                <a:xfrm>
                  <a:off x="3247742" y="3416357"/>
                  <a:ext cx="1710000" cy="1570069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t" anchorCtr="0"/>
                <a:lstStyle/>
                <a:p>
                  <a:pPr>
                    <a:lnSpc>
                      <a:spcPts val="900"/>
                    </a:lnSpc>
                    <a:spcBef>
                      <a:spcPts val="225"/>
                    </a:spcBef>
                  </a:pPr>
                  <a:r>
                    <a:rPr lang="en-GB" sz="900" dirty="0" err="1"/>
                    <a:t>Sem</a:t>
                  </a:r>
                  <a:r>
                    <a:rPr lang="en-GB" sz="900" dirty="0"/>
                    <a:t> 1 : </a:t>
                  </a:r>
                  <a:r>
                    <a:rPr lang="en-GB" sz="825" dirty="0"/>
                    <a:t>Supply chain, operational research, modelling, project , …</a:t>
                  </a:r>
                </a:p>
                <a:p>
                  <a:pPr>
                    <a:spcBef>
                      <a:spcPts val="225"/>
                    </a:spcBef>
                    <a:tabLst>
                      <a:tab pos="70247" algn="l"/>
                      <a:tab pos="133350" algn="l"/>
                    </a:tabLst>
                  </a:pPr>
                  <a:r>
                    <a:rPr lang="en-GB" sz="825" dirty="0" err="1"/>
                    <a:t>Sem</a:t>
                  </a:r>
                  <a:r>
                    <a:rPr lang="en-GB" sz="825" dirty="0"/>
                    <a:t> 2 : </a:t>
                  </a:r>
                  <a:r>
                    <a:rPr lang="en-GB" sz="825" u="sng" dirty="0"/>
                    <a:t>2 tracks</a:t>
                  </a:r>
                </a:p>
                <a:p>
                  <a:pPr>
                    <a:spcBef>
                      <a:spcPts val="75"/>
                    </a:spcBef>
                    <a:tabLst>
                      <a:tab pos="70247" algn="l"/>
                      <a:tab pos="133350" algn="l"/>
                    </a:tabLst>
                  </a:pPr>
                  <a:r>
                    <a:rPr lang="en-GB" sz="825" dirty="0"/>
                    <a:t>- Engineering of design</a:t>
                  </a:r>
                </a:p>
                <a:p>
                  <a:pPr>
                    <a:lnSpc>
                      <a:spcPts val="900"/>
                    </a:lnSpc>
                    <a:tabLst>
                      <a:tab pos="70247" algn="l"/>
                      <a:tab pos="133350" algn="l"/>
                    </a:tabLst>
                  </a:pPr>
                  <a:r>
                    <a:rPr lang="en-GB" sz="825" dirty="0"/>
                    <a:t>  and innovation</a:t>
                  </a:r>
                </a:p>
                <a:p>
                  <a:pPr>
                    <a:spcBef>
                      <a:spcPts val="75"/>
                    </a:spcBef>
                    <a:tabLst>
                      <a:tab pos="70247" algn="l"/>
                      <a:tab pos="133350" algn="l"/>
                    </a:tabLst>
                  </a:pPr>
                  <a:r>
                    <a:rPr lang="en-GB" sz="825" dirty="0"/>
                    <a:t>- Eng. of operations and</a:t>
                  </a:r>
                </a:p>
                <a:p>
                  <a:pPr>
                    <a:lnSpc>
                      <a:spcPts val="900"/>
                    </a:lnSpc>
                    <a:tabLst>
                      <a:tab pos="70247" algn="l"/>
                      <a:tab pos="133350" algn="l"/>
                    </a:tabLst>
                  </a:pPr>
                  <a:r>
                    <a:rPr lang="en-GB" sz="825" dirty="0"/>
                    <a:t>   optimization  </a:t>
                  </a:r>
                </a:p>
              </p:txBody>
            </p:sp>
            <p:sp>
              <p:nvSpPr>
                <p:cNvPr id="17" name="Rectangle à coins arrondis 16"/>
                <p:cNvSpPr/>
                <p:nvPr/>
              </p:nvSpPr>
              <p:spPr>
                <a:xfrm>
                  <a:off x="3259802" y="1264751"/>
                  <a:ext cx="1709003" cy="172992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rtlCol="0" anchor="t" anchorCtr="0"/>
                <a:lstStyle/>
                <a:p>
                  <a:pPr algn="ctr">
                    <a:lnSpc>
                      <a:spcPts val="750"/>
                    </a:lnSpc>
                    <a:spcBef>
                      <a:spcPts val="150"/>
                    </a:spcBef>
                  </a:pPr>
                  <a:r>
                    <a:rPr lang="en-GB" sz="825" u="sng" dirty="0"/>
                    <a:t>3 tracks for Y3 : </a:t>
                  </a:r>
                </a:p>
                <a:p>
                  <a:pPr marL="70247" indent="-70247">
                    <a:lnSpc>
                      <a:spcPts val="750"/>
                    </a:lnSpc>
                    <a:spcBef>
                      <a:spcPts val="225"/>
                    </a:spcBef>
                    <a:buFontTx/>
                    <a:buChar char="-"/>
                  </a:pPr>
                  <a:r>
                    <a:rPr lang="en-GB" sz="825" u="sng" dirty="0"/>
                    <a:t>Data science for industry </a:t>
                  </a:r>
                </a:p>
                <a:p>
                  <a:pPr marL="70247" indent="-70247">
                    <a:lnSpc>
                      <a:spcPts val="750"/>
                    </a:lnSpc>
                    <a:spcBef>
                      <a:spcPts val="375"/>
                    </a:spcBef>
                    <a:buFontTx/>
                    <a:buChar char="-"/>
                  </a:pPr>
                  <a:r>
                    <a:rPr lang="en-GB" sz="825" u="sng" dirty="0"/>
                    <a:t>Innovation &amp; design</a:t>
                  </a:r>
                </a:p>
                <a:p>
                  <a:pPr marL="70247" indent="-70247">
                    <a:lnSpc>
                      <a:spcPts val="750"/>
                    </a:lnSpc>
                    <a:spcBef>
                      <a:spcPts val="375"/>
                    </a:spcBef>
                    <a:buFontTx/>
                    <a:buChar char="-"/>
                  </a:pPr>
                  <a:r>
                    <a:rPr lang="en-GB" sz="825" u="sng" dirty="0"/>
                    <a:t>Master (M2) : </a:t>
                  </a:r>
                </a:p>
                <a:p>
                  <a:pPr>
                    <a:lnSpc>
                      <a:spcPts val="750"/>
                    </a:lnSpc>
                    <a:spcBef>
                      <a:spcPts val="300"/>
                    </a:spcBef>
                  </a:pPr>
                  <a:r>
                    <a:rPr lang="en-GB" sz="825" dirty="0"/>
                    <a:t>   Operational research</a:t>
                  </a:r>
                </a:p>
                <a:p>
                  <a:pPr>
                    <a:lnSpc>
                      <a:spcPts val="750"/>
                    </a:lnSpc>
                    <a:spcBef>
                      <a:spcPts val="300"/>
                    </a:spcBef>
                  </a:pPr>
                  <a:r>
                    <a:rPr lang="en-GB" sz="825" dirty="0"/>
                    <a:t>   or Energy transition at</a:t>
                  </a:r>
                </a:p>
                <a:p>
                  <a:pPr>
                    <a:lnSpc>
                      <a:spcPts val="750"/>
                    </a:lnSpc>
                    <a:spcBef>
                      <a:spcPts val="225"/>
                    </a:spcBef>
                  </a:pPr>
                  <a:r>
                    <a:rPr lang="en-GB" sz="825" dirty="0"/>
                    <a:t>        Local Scale</a:t>
                  </a:r>
                </a:p>
                <a:p>
                  <a:pPr>
                    <a:lnSpc>
                      <a:spcPts val="750"/>
                    </a:lnSpc>
                    <a:spcBef>
                      <a:spcPts val="300"/>
                    </a:spcBef>
                  </a:pPr>
                  <a:r>
                    <a:rPr lang="en-GB" sz="825" dirty="0"/>
                    <a:t>   or Transport and </a:t>
                  </a:r>
                </a:p>
                <a:p>
                  <a:pPr>
                    <a:lnSpc>
                      <a:spcPts val="750"/>
                    </a:lnSpc>
                  </a:pPr>
                  <a:r>
                    <a:rPr lang="en-GB" sz="825" dirty="0"/>
                    <a:t>        Sustainable</a:t>
                  </a:r>
                </a:p>
                <a:p>
                  <a:pPr>
                    <a:lnSpc>
                      <a:spcPts val="750"/>
                    </a:lnSpc>
                  </a:pPr>
                  <a:r>
                    <a:rPr lang="en-GB" sz="825" dirty="0"/>
                    <a:t>        </a:t>
                  </a:r>
                  <a:r>
                    <a:rPr lang="en-GB" sz="825" dirty="0" err="1"/>
                    <a:t>Developpement</a:t>
                  </a:r>
                  <a:endParaRPr lang="en-GB" sz="825" dirty="0"/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3488043" y="14134"/>
                  <a:ext cx="1229396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 err="1"/>
                    <a:t>Industrial</a:t>
                  </a:r>
                  <a:r>
                    <a:rPr lang="fr-FR" sz="1200" dirty="0"/>
                    <a:t>  </a:t>
                  </a:r>
                </a:p>
                <a:p>
                  <a:pPr algn="ctr"/>
                  <a:r>
                    <a:rPr lang="fr-FR" sz="1200" dirty="0"/>
                    <a:t>Engineering</a:t>
                  </a:r>
                </a:p>
              </p:txBody>
            </p:sp>
          </p:grpSp>
          <p:sp>
            <p:nvSpPr>
              <p:cNvPr id="56" name="Rectangle à coins arrondis 55"/>
              <p:cNvSpPr/>
              <p:nvPr/>
            </p:nvSpPr>
            <p:spPr>
              <a:xfrm>
                <a:off x="3262800" y="14134"/>
                <a:ext cx="1712871" cy="4968921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3670498" y="1935884"/>
              <a:ext cx="1287377" cy="3726691"/>
              <a:chOff x="5048831" y="0"/>
              <a:chExt cx="1716503" cy="4968921"/>
            </a:xfrm>
          </p:grpSpPr>
          <p:grpSp>
            <p:nvGrpSpPr>
              <p:cNvPr id="50" name="Groupe 49"/>
              <p:cNvGrpSpPr/>
              <p:nvPr/>
            </p:nvGrpSpPr>
            <p:grpSpPr>
              <a:xfrm>
                <a:off x="5052174" y="14134"/>
                <a:ext cx="1709817" cy="4945924"/>
                <a:chOff x="4962525" y="14134"/>
                <a:chExt cx="1709817" cy="4945924"/>
              </a:xfrm>
            </p:grpSpPr>
            <p:sp>
              <p:nvSpPr>
                <p:cNvPr id="21" name="Rectangle à coins arrondis 20"/>
                <p:cNvSpPr/>
                <p:nvPr/>
              </p:nvSpPr>
              <p:spPr>
                <a:xfrm>
                  <a:off x="4962525" y="3398852"/>
                  <a:ext cx="1709816" cy="1561206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t" anchorCtr="0"/>
                <a:lstStyle/>
                <a:p>
                  <a:r>
                    <a:rPr lang="en-GB" sz="825" u="sng" dirty="0"/>
                    <a:t>2 tracks </a:t>
                  </a:r>
                  <a:r>
                    <a:rPr lang="en-GB" sz="825" dirty="0"/>
                    <a:t>differing by the nature of pedagogy : </a:t>
                  </a:r>
                </a:p>
                <a:p>
                  <a:pPr marL="66675" indent="-66675">
                    <a:spcBef>
                      <a:spcPts val="225"/>
                    </a:spcBef>
                    <a:buFontTx/>
                    <a:buChar char="-"/>
                  </a:pPr>
                  <a:r>
                    <a:rPr lang="en-GB" sz="825" u="sng" dirty="0"/>
                    <a:t>Design of industrial systems </a:t>
                  </a:r>
                  <a:r>
                    <a:rPr lang="en-GB" sz="825" dirty="0"/>
                    <a:t>: project oriented, robotics and  prototyping</a:t>
                  </a:r>
                </a:p>
                <a:p>
                  <a:pPr marL="66675" indent="-66675">
                    <a:spcBef>
                      <a:spcPts val="225"/>
                    </a:spcBef>
                    <a:buFontTx/>
                    <a:buChar char="-"/>
                  </a:pPr>
                  <a:r>
                    <a:rPr lang="en-GB" sz="825" u="sng" dirty="0"/>
                    <a:t>Modelling :</a:t>
                  </a:r>
                  <a:r>
                    <a:rPr lang="en-GB" sz="825" dirty="0"/>
                    <a:t> emphasis on solving equations </a:t>
                  </a:r>
                </a:p>
              </p:txBody>
            </p:sp>
            <p:sp>
              <p:nvSpPr>
                <p:cNvPr id="22" name="Rectangle à coins arrondis 21"/>
                <p:cNvSpPr/>
                <p:nvPr/>
              </p:nvSpPr>
              <p:spPr>
                <a:xfrm>
                  <a:off x="4962525" y="1248460"/>
                  <a:ext cx="1709817" cy="1721451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rtlCol="0" anchor="t" anchorCtr="0"/>
                <a:lstStyle/>
                <a:p>
                  <a:pPr algn="ctr">
                    <a:lnSpc>
                      <a:spcPts val="750"/>
                    </a:lnSpc>
                    <a:spcBef>
                      <a:spcPts val="150"/>
                    </a:spcBef>
                  </a:pPr>
                  <a:r>
                    <a:rPr lang="en-GB" sz="825" u="sng" dirty="0"/>
                    <a:t>2 tracks for Y3 :</a:t>
                  </a:r>
                </a:p>
                <a:p>
                  <a:pPr marL="128588" indent="-128588">
                    <a:lnSpc>
                      <a:spcPts val="750"/>
                    </a:lnSpc>
                    <a:spcBef>
                      <a:spcPts val="450"/>
                    </a:spcBef>
                    <a:buFontTx/>
                    <a:buChar char="-"/>
                  </a:pPr>
                  <a:r>
                    <a:rPr lang="en-GB" sz="825" u="sng" dirty="0"/>
                    <a:t>Classic </a:t>
                  </a:r>
                </a:p>
                <a:p>
                  <a:pPr marL="128588" indent="-128588">
                    <a:lnSpc>
                      <a:spcPts val="750"/>
                    </a:lnSpc>
                    <a:spcBef>
                      <a:spcPts val="450"/>
                    </a:spcBef>
                    <a:buFontTx/>
                    <a:buChar char="-"/>
                  </a:pPr>
                  <a:r>
                    <a:rPr lang="en-GB" sz="825" u="sng" dirty="0"/>
                    <a:t>Classic + Master (M2) : </a:t>
                  </a:r>
                </a:p>
                <a:p>
                  <a:pPr>
                    <a:lnSpc>
                      <a:spcPts val="750"/>
                    </a:lnSpc>
                    <a:spcBef>
                      <a:spcPts val="225"/>
                    </a:spcBef>
                  </a:pPr>
                  <a:r>
                    <a:rPr lang="en-GB" sz="825" dirty="0"/>
                    <a:t>     SMCD </a:t>
                  </a:r>
                  <a:r>
                    <a:rPr lang="en-GB" sz="825" baseline="30000" dirty="0"/>
                    <a:t>(1)</a:t>
                  </a:r>
                </a:p>
                <a:p>
                  <a:pPr>
                    <a:lnSpc>
                      <a:spcPts val="750"/>
                    </a:lnSpc>
                    <a:spcBef>
                      <a:spcPts val="225"/>
                    </a:spcBef>
                  </a:pPr>
                  <a:r>
                    <a:rPr lang="en-GB" sz="825" dirty="0"/>
                    <a:t>or AMMS </a:t>
                  </a:r>
                  <a:r>
                    <a:rPr lang="en-GB" sz="825" baseline="30000" dirty="0"/>
                    <a:t>(1)</a:t>
                  </a:r>
                  <a:r>
                    <a:rPr lang="en-GB" sz="825" dirty="0"/>
                    <a:t>.</a:t>
                  </a:r>
                </a:p>
                <a:p>
                  <a:pPr>
                    <a:lnSpc>
                      <a:spcPts val="750"/>
                    </a:lnSpc>
                    <a:spcBef>
                      <a:spcPts val="225"/>
                    </a:spcBef>
                  </a:pPr>
                  <a:r>
                    <a:rPr lang="en-GB" sz="825" dirty="0"/>
                    <a:t>or Durability  of  </a:t>
                  </a:r>
                </a:p>
                <a:p>
                  <a:pPr>
                    <a:lnSpc>
                      <a:spcPts val="750"/>
                    </a:lnSpc>
                  </a:pPr>
                  <a:r>
                    <a:rPr lang="en-GB" sz="825" dirty="0"/>
                    <a:t>     materials &amp; structures</a:t>
                  </a:r>
                </a:p>
                <a:p>
                  <a:pPr>
                    <a:lnSpc>
                      <a:spcPts val="750"/>
                    </a:lnSpc>
                    <a:spcBef>
                      <a:spcPts val="225"/>
                    </a:spcBef>
                  </a:pPr>
                  <a:r>
                    <a:rPr lang="en-GB" sz="825" dirty="0"/>
                    <a:t>or Energy : </a:t>
                  </a:r>
                </a:p>
                <a:p>
                  <a:pPr>
                    <a:lnSpc>
                      <a:spcPts val="750"/>
                    </a:lnSpc>
                  </a:pPr>
                  <a:r>
                    <a:rPr lang="en-GB" sz="825" dirty="0"/>
                    <a:t>     Decommissioning and </a:t>
                  </a:r>
                </a:p>
                <a:p>
                  <a:pPr>
                    <a:lnSpc>
                      <a:spcPts val="750"/>
                    </a:lnSpc>
                    <a:spcBef>
                      <a:spcPts val="225"/>
                    </a:spcBef>
                  </a:pPr>
                  <a:r>
                    <a:rPr lang="en-GB" sz="825" dirty="0"/>
                    <a:t>     Waste Management  </a:t>
                  </a:r>
                </a:p>
                <a:p>
                  <a:pPr marL="128588" indent="-128588">
                    <a:buFontTx/>
                    <a:buChar char="-"/>
                  </a:pPr>
                  <a:endParaRPr lang="fr-FR" sz="825" dirty="0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4991993" y="14134"/>
                  <a:ext cx="1650878" cy="861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 err="1"/>
                    <a:t>Mechanical</a:t>
                  </a:r>
                  <a:r>
                    <a:rPr lang="fr-FR" sz="1200" dirty="0"/>
                    <a:t> Eng. </a:t>
                  </a:r>
                </a:p>
                <a:p>
                  <a:pPr algn="ctr"/>
                  <a:r>
                    <a:rPr lang="fr-FR" sz="1200" dirty="0"/>
                    <a:t>&amp; </a:t>
                  </a:r>
                  <a:r>
                    <a:rPr lang="fr-FR" sz="1200" dirty="0" err="1"/>
                    <a:t>Material</a:t>
                  </a:r>
                  <a:r>
                    <a:rPr lang="fr-FR" sz="1200" dirty="0"/>
                    <a:t> </a:t>
                  </a:r>
                </a:p>
                <a:p>
                  <a:pPr algn="ctr"/>
                  <a:r>
                    <a:rPr lang="fr-FR" sz="1200" dirty="0"/>
                    <a:t>Sciences</a:t>
                  </a:r>
                </a:p>
              </p:txBody>
            </p:sp>
          </p:grpSp>
          <p:sp>
            <p:nvSpPr>
              <p:cNvPr id="57" name="Rectangle à coins arrondis 56"/>
              <p:cNvSpPr/>
              <p:nvPr/>
            </p:nvSpPr>
            <p:spPr>
              <a:xfrm>
                <a:off x="5048831" y="0"/>
                <a:ext cx="1716503" cy="4968921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5017570" y="1916832"/>
              <a:ext cx="1299826" cy="3745742"/>
              <a:chOff x="6813913" y="14134"/>
              <a:chExt cx="1733101" cy="4994322"/>
            </a:xfrm>
          </p:grpSpPr>
          <p:grpSp>
            <p:nvGrpSpPr>
              <p:cNvPr id="51" name="Groupe 50"/>
              <p:cNvGrpSpPr/>
              <p:nvPr/>
            </p:nvGrpSpPr>
            <p:grpSpPr>
              <a:xfrm>
                <a:off x="6813913" y="14134"/>
                <a:ext cx="1727563" cy="4994322"/>
                <a:chOff x="6733230" y="14134"/>
                <a:chExt cx="1727563" cy="4994322"/>
              </a:xfrm>
            </p:grpSpPr>
            <p:sp>
              <p:nvSpPr>
                <p:cNvPr id="26" name="Rectangle à coins arrondis 25"/>
                <p:cNvSpPr/>
                <p:nvPr/>
              </p:nvSpPr>
              <p:spPr>
                <a:xfrm>
                  <a:off x="6750793" y="3422384"/>
                  <a:ext cx="1710000" cy="1586072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t" anchorCtr="0"/>
                <a:lstStyle/>
                <a:p>
                  <a:r>
                    <a:rPr lang="en-GB" sz="825" u="sng" dirty="0"/>
                    <a:t>- Vision &amp; learning</a:t>
                  </a:r>
                </a:p>
                <a:p>
                  <a:r>
                    <a:rPr lang="en-GB" sz="825" dirty="0"/>
                    <a:t>=&gt; Y3 : at school or Master Maths, Vision, Learning</a:t>
                  </a:r>
                </a:p>
                <a:p>
                  <a:pPr>
                    <a:spcBef>
                      <a:spcPts val="225"/>
                    </a:spcBef>
                  </a:pPr>
                  <a:r>
                    <a:rPr lang="en-GB" sz="825" u="sng" dirty="0"/>
                    <a:t>- Modelling</a:t>
                  </a:r>
                </a:p>
                <a:p>
                  <a:r>
                    <a:rPr lang="en-GB" sz="825" dirty="0"/>
                    <a:t>=&gt; Y3 : at school or Master  Modelling, Analysis, Simulation</a:t>
                  </a:r>
                </a:p>
                <a:p>
                  <a:pPr marL="128588" indent="-128588">
                    <a:buFont typeface="Symbol" panose="05050102010706020507" pitchFamily="18" charset="2"/>
                    <a:buChar char="Þ"/>
                  </a:pPr>
                  <a:endParaRPr lang="en-GB" sz="825" dirty="0"/>
                </a:p>
              </p:txBody>
            </p:sp>
            <p:sp>
              <p:nvSpPr>
                <p:cNvPr id="27" name="Rectangle à coins arrondis 26"/>
                <p:cNvSpPr/>
                <p:nvPr/>
              </p:nvSpPr>
              <p:spPr>
                <a:xfrm>
                  <a:off x="6733230" y="1281498"/>
                  <a:ext cx="1727563" cy="1727948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tIns="0" rIns="0" rtlCol="0" anchor="t" anchorCtr="0"/>
                <a:lstStyle/>
                <a:p>
                  <a:pPr algn="ctr"/>
                  <a:r>
                    <a:rPr lang="en-GB" sz="825" u="sng" dirty="0"/>
                    <a:t>4 tracks covering Y2 &amp; Y3 </a:t>
                  </a:r>
                </a:p>
                <a:p>
                  <a:pPr>
                    <a:spcBef>
                      <a:spcPts val="225"/>
                    </a:spcBef>
                  </a:pPr>
                  <a:r>
                    <a:rPr lang="en-GB" sz="825" u="sng" dirty="0"/>
                    <a:t>-  Probability &amp; Finance    </a:t>
                  </a:r>
                </a:p>
                <a:p>
                  <a:pPr>
                    <a:spcBef>
                      <a:spcPts val="225"/>
                    </a:spcBef>
                  </a:pPr>
                  <a:r>
                    <a:rPr lang="en-GB" sz="825" dirty="0"/>
                    <a:t> =&gt; Y3 : at school or Master Maths for Finance &amp; Data or </a:t>
                  </a:r>
                  <a:r>
                    <a:rPr lang="fr-FR" sz="825" dirty="0"/>
                    <a:t>Master </a:t>
                  </a:r>
                  <a:r>
                    <a:rPr lang="fr-FR" sz="825" dirty="0" err="1"/>
                    <a:t>Probability</a:t>
                  </a:r>
                  <a:r>
                    <a:rPr lang="fr-FR" sz="825" dirty="0"/>
                    <a:t> &amp; </a:t>
                  </a:r>
                  <a:r>
                    <a:rPr lang="fr-FR" sz="825" dirty="0" err="1"/>
                    <a:t>Random</a:t>
                  </a:r>
                  <a:r>
                    <a:rPr lang="fr-FR" sz="825" dirty="0"/>
                    <a:t> </a:t>
                  </a:r>
                  <a:r>
                    <a:rPr lang="fr-FR" sz="825" dirty="0" err="1"/>
                    <a:t>Models</a:t>
                  </a:r>
                  <a:endParaRPr lang="fr-FR" sz="825" dirty="0"/>
                </a:p>
                <a:p>
                  <a:pPr>
                    <a:spcBef>
                      <a:spcPts val="225"/>
                    </a:spcBef>
                  </a:pPr>
                  <a:r>
                    <a:rPr lang="en-GB" sz="825" dirty="0"/>
                    <a:t> </a:t>
                  </a:r>
                  <a:r>
                    <a:rPr lang="en-GB" sz="825" u="sng" dirty="0"/>
                    <a:t>- Optimization</a:t>
                  </a:r>
                </a:p>
                <a:p>
                  <a:pPr marL="128588" indent="-128588">
                    <a:buFont typeface="Symbol" panose="05050102010706020507" pitchFamily="18" charset="2"/>
                    <a:buChar char="Þ"/>
                  </a:pPr>
                  <a:r>
                    <a:rPr lang="en-GB" sz="825" dirty="0"/>
                    <a:t>Y3 : at school or Master Operational Research</a:t>
                  </a:r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6876619" y="14134"/>
                  <a:ext cx="1458348" cy="861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 err="1"/>
                    <a:t>Applied</a:t>
                  </a:r>
                  <a:r>
                    <a:rPr lang="fr-FR" sz="1200" dirty="0"/>
                    <a:t> Maths</a:t>
                  </a:r>
                </a:p>
                <a:p>
                  <a:pPr algn="ctr"/>
                  <a:r>
                    <a:rPr lang="fr-FR" sz="1200" dirty="0"/>
                    <a:t>&amp; Computer </a:t>
                  </a:r>
                </a:p>
                <a:p>
                  <a:pPr algn="ctr"/>
                  <a:r>
                    <a:rPr lang="fr-FR" sz="1200" dirty="0"/>
                    <a:t>Science</a:t>
                  </a:r>
                </a:p>
              </p:txBody>
            </p:sp>
          </p:grpSp>
          <p:sp>
            <p:nvSpPr>
              <p:cNvPr id="58" name="Rectangle à coins arrondis 57"/>
              <p:cNvSpPr/>
              <p:nvPr/>
            </p:nvSpPr>
            <p:spPr>
              <a:xfrm>
                <a:off x="6826086" y="25401"/>
                <a:ext cx="1720928" cy="4974191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953412" y="1933355"/>
              <a:ext cx="1299372" cy="3726691"/>
              <a:chOff x="10378858" y="14133"/>
              <a:chExt cx="1732496" cy="4968921"/>
            </a:xfrm>
          </p:grpSpPr>
          <p:grpSp>
            <p:nvGrpSpPr>
              <p:cNvPr id="53" name="Groupe 52"/>
              <p:cNvGrpSpPr/>
              <p:nvPr/>
            </p:nvGrpSpPr>
            <p:grpSpPr>
              <a:xfrm>
                <a:off x="10378858" y="14134"/>
                <a:ext cx="1710000" cy="4963427"/>
                <a:chOff x="10378858" y="14134"/>
                <a:chExt cx="1710000" cy="4963427"/>
              </a:xfrm>
            </p:grpSpPr>
            <p:sp>
              <p:nvSpPr>
                <p:cNvPr id="36" name="Rectangle à coins arrondis 35"/>
                <p:cNvSpPr/>
                <p:nvPr/>
              </p:nvSpPr>
              <p:spPr>
                <a:xfrm>
                  <a:off x="10378858" y="3407492"/>
                  <a:ext cx="1710000" cy="1570069"/>
                </a:xfrm>
                <a:prstGeom prst="round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0" rIns="0" rtlCol="0" anchor="t" anchorCtr="0"/>
                <a:lstStyle/>
                <a:p>
                  <a:pPr marL="66675" indent="-66675">
                    <a:buFontTx/>
                    <a:buChar char="-"/>
                  </a:pPr>
                  <a:r>
                    <a:rPr lang="en-GB" sz="825" u="sng" dirty="0"/>
                    <a:t>Transportation (Continued): </a:t>
                  </a:r>
                </a:p>
                <a:p>
                  <a:r>
                    <a:rPr lang="fr-FR" sz="825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fr-FR" sz="825" dirty="0">
                      <a:solidFill>
                        <a:schemeClr val="tx1"/>
                      </a:solidFill>
                    </a:rPr>
                    <a:t>territorial </a:t>
                  </a:r>
                  <a:r>
                    <a:rPr lang="fr-FR" sz="825" dirty="0" err="1">
                      <a:solidFill>
                        <a:schemeClr val="tx1"/>
                      </a:solidFill>
                    </a:rPr>
                    <a:t>analysis</a:t>
                  </a:r>
                  <a:r>
                    <a:rPr lang="fr-FR" sz="825" dirty="0">
                      <a:solidFill>
                        <a:schemeClr val="tx1"/>
                      </a:solidFill>
                    </a:rPr>
                    <a:t>,</a:t>
                  </a:r>
                </a:p>
                <a:p>
                  <a:r>
                    <a:rPr lang="fr-FR" sz="825" dirty="0">
                      <a:solidFill>
                        <a:schemeClr val="tx1"/>
                      </a:solidFill>
                    </a:rPr>
                    <a:t>   transport </a:t>
                  </a:r>
                  <a:r>
                    <a:rPr lang="fr-FR" sz="825" dirty="0" err="1">
                      <a:solidFill>
                        <a:schemeClr val="tx1"/>
                      </a:solidFill>
                    </a:rPr>
                    <a:t>economics</a:t>
                  </a:r>
                  <a:endParaRPr lang="fr-FR" sz="825" dirty="0">
                    <a:solidFill>
                      <a:schemeClr val="tx1"/>
                    </a:solidFill>
                  </a:endParaRPr>
                </a:p>
                <a:p>
                  <a:pPr>
                    <a:spcBef>
                      <a:spcPts val="450"/>
                    </a:spcBef>
                  </a:pPr>
                  <a:r>
                    <a:rPr lang="fr-FR" sz="825" dirty="0">
                      <a:solidFill>
                        <a:schemeClr val="tx1"/>
                      </a:solidFill>
                    </a:rPr>
                    <a:t>-  </a:t>
                  </a:r>
                  <a:r>
                    <a:rPr lang="en-GB" sz="825" u="sng" dirty="0"/>
                    <a:t>Environment : </a:t>
                  </a:r>
                </a:p>
                <a:p>
                  <a:r>
                    <a:rPr lang="en-GB" sz="825" dirty="0"/>
                    <a:t>   Hydrology, water</a:t>
                  </a:r>
                </a:p>
                <a:p>
                  <a:r>
                    <a:rPr lang="en-GB" sz="825" dirty="0"/>
                    <a:t>   treatment, air</a:t>
                  </a:r>
                </a:p>
                <a:p>
                  <a:r>
                    <a:rPr lang="en-GB" sz="825" dirty="0"/>
                    <a:t>   pollution, energy </a:t>
                  </a:r>
                </a:p>
              </p:txBody>
            </p:sp>
            <p:sp>
              <p:nvSpPr>
                <p:cNvPr id="37" name="Rectangle à coins arrondis 36"/>
                <p:cNvSpPr/>
                <p:nvPr/>
              </p:nvSpPr>
              <p:spPr>
                <a:xfrm>
                  <a:off x="10380132" y="1316911"/>
                  <a:ext cx="1574799" cy="162560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350" dirty="0"/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>
                <a:xfrm>
                  <a:off x="10501769" y="14134"/>
                  <a:ext cx="1466727" cy="861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/>
                    <a:t>City,  </a:t>
                  </a:r>
                </a:p>
                <a:p>
                  <a:pPr algn="ctr"/>
                  <a:r>
                    <a:rPr lang="fr-FR" sz="1200" dirty="0" err="1"/>
                    <a:t>Environment</a:t>
                  </a:r>
                  <a:r>
                    <a:rPr lang="fr-FR" sz="1200" dirty="0"/>
                    <a:t>, </a:t>
                  </a:r>
                </a:p>
                <a:p>
                  <a:pPr algn="ctr"/>
                  <a:r>
                    <a:rPr lang="fr-FR" sz="1200" dirty="0"/>
                    <a:t>Transportation</a:t>
                  </a:r>
                </a:p>
              </p:txBody>
            </p:sp>
          </p:grpSp>
          <p:sp>
            <p:nvSpPr>
              <p:cNvPr id="60" name="Rectangle à coins arrondis 59"/>
              <p:cNvSpPr/>
              <p:nvPr/>
            </p:nvSpPr>
            <p:spPr>
              <a:xfrm>
                <a:off x="10378858" y="14133"/>
                <a:ext cx="1732496" cy="4968921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47" name="Rectangle à coins arrondis 46"/>
              <p:cNvSpPr/>
              <p:nvPr/>
            </p:nvSpPr>
            <p:spPr>
              <a:xfrm>
                <a:off x="10381187" y="1265965"/>
                <a:ext cx="1708944" cy="172145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0" tIns="0" rIns="0" rtlCol="0" anchor="t" anchorCtr="0"/>
              <a:lstStyle/>
              <a:p>
                <a:pPr algn="ctr">
                  <a:lnSpc>
                    <a:spcPts val="750"/>
                  </a:lnSpc>
                </a:pPr>
                <a:r>
                  <a:rPr lang="fr-FR" sz="825" u="sng" dirty="0"/>
                  <a:t>3 </a:t>
                </a:r>
                <a:r>
                  <a:rPr lang="fr-FR" sz="825" u="sng" dirty="0" err="1"/>
                  <a:t>tracks</a:t>
                </a:r>
                <a:r>
                  <a:rPr lang="fr-FR" sz="825" u="sng" dirty="0"/>
                  <a:t> </a:t>
                </a:r>
                <a:r>
                  <a:rPr lang="fr-FR" sz="825" u="sng" dirty="0" err="1"/>
                  <a:t>covering</a:t>
                </a:r>
                <a:r>
                  <a:rPr lang="fr-FR" sz="825" u="sng" dirty="0"/>
                  <a:t> Y2 &amp; Y3 : </a:t>
                </a:r>
              </a:p>
              <a:p>
                <a:pPr marL="66675" indent="-66675">
                  <a:spcBef>
                    <a:spcPts val="225"/>
                  </a:spcBef>
                  <a:buFontTx/>
                  <a:buChar char="-"/>
                </a:pPr>
                <a:r>
                  <a:rPr lang="en-GB" sz="825" u="sng" dirty="0">
                    <a:solidFill>
                      <a:schemeClr val="tx1"/>
                    </a:solidFill>
                  </a:rPr>
                  <a:t>Urban planning : </a:t>
                </a:r>
                <a:r>
                  <a:rPr lang="en-GB" sz="825" dirty="0">
                    <a:solidFill>
                      <a:schemeClr val="tx1"/>
                    </a:solidFill>
                  </a:rPr>
                  <a:t>economics, legal, territorial analysis &amp;, environmental aspects of urban development  operations </a:t>
                </a:r>
              </a:p>
              <a:p>
                <a:pPr marL="66675" indent="-66675">
                  <a:spcBef>
                    <a:spcPts val="450"/>
                  </a:spcBef>
                  <a:buFontTx/>
                  <a:buChar char="-"/>
                </a:pPr>
                <a:r>
                  <a:rPr lang="fr-FR" sz="825" u="sng" dirty="0"/>
                  <a:t>Transportation </a:t>
                </a:r>
                <a:r>
                  <a:rPr lang="fr-FR" sz="825" u="sng" dirty="0">
                    <a:solidFill>
                      <a:schemeClr val="tx1"/>
                    </a:solidFill>
                  </a:rPr>
                  <a:t>: </a:t>
                </a:r>
              </a:p>
              <a:p>
                <a:r>
                  <a:rPr lang="en-GB" sz="825" dirty="0">
                    <a:solidFill>
                      <a:schemeClr val="tx1"/>
                    </a:solidFill>
                  </a:rPr>
                  <a:t>   traffic engineering</a:t>
                </a:r>
                <a:r>
                  <a:rPr lang="fr-FR" sz="825" dirty="0">
                    <a:solidFill>
                      <a:schemeClr val="tx1"/>
                    </a:solidFill>
                  </a:rPr>
                  <a:t>,</a:t>
                </a:r>
                <a:r>
                  <a:rPr lang="en-GB" sz="825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45" name="Rectangle à coins arrondis 44"/>
            <p:cNvSpPr/>
            <p:nvPr/>
          </p:nvSpPr>
          <p:spPr>
            <a:xfrm>
              <a:off x="-410423" y="2564005"/>
              <a:ext cx="8185525" cy="297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350" dirty="0"/>
                <a:t>Y3 - </a:t>
              </a:r>
              <a:r>
                <a:rPr lang="fr-FR" sz="1350" dirty="0" err="1"/>
                <a:t>Semester</a:t>
              </a:r>
              <a:r>
                <a:rPr lang="fr-FR" sz="1350" dirty="0"/>
                <a:t> 2 : End-of-</a:t>
              </a:r>
              <a:r>
                <a:rPr lang="fr-FR" sz="1350" dirty="0" err="1"/>
                <a:t>study</a:t>
              </a:r>
              <a:r>
                <a:rPr lang="fr-FR" sz="1350" dirty="0"/>
                <a:t> </a:t>
              </a:r>
              <a:r>
                <a:rPr lang="fr-FR" sz="1350" dirty="0" err="1"/>
                <a:t>project</a:t>
              </a:r>
              <a:r>
                <a:rPr lang="fr-FR" sz="1350" dirty="0"/>
                <a:t> (17 </a:t>
              </a:r>
              <a:r>
                <a:rPr lang="fr-FR" sz="1350" dirty="0" err="1"/>
                <a:t>weeks</a:t>
              </a:r>
              <a:r>
                <a:rPr lang="fr-FR" sz="1350" dirty="0"/>
                <a:t> minimum)</a:t>
              </a: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-410423" y="4203704"/>
              <a:ext cx="8185525" cy="26266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350" dirty="0" err="1"/>
                <a:t>Internship</a:t>
              </a:r>
              <a:r>
                <a:rPr lang="fr-FR" sz="1350" dirty="0"/>
                <a:t> </a:t>
              </a:r>
              <a:r>
                <a:rPr lang="fr-FR" sz="1350" dirty="0" err="1"/>
                <a:t>between</a:t>
              </a:r>
              <a:r>
                <a:rPr lang="fr-FR" sz="1350" dirty="0"/>
                <a:t> Y2 &amp; Y3 - 2 options : 12 </a:t>
              </a:r>
              <a:r>
                <a:rPr lang="fr-FR" sz="1350" dirty="0" err="1"/>
                <a:t>weeks</a:t>
              </a:r>
              <a:r>
                <a:rPr lang="fr-FR" sz="1350" dirty="0"/>
                <a:t> minimum or 43 </a:t>
              </a:r>
              <a:r>
                <a:rPr lang="fr-FR" sz="1350" dirty="0" err="1"/>
                <a:t>weeks</a:t>
              </a:r>
              <a:r>
                <a:rPr lang="fr-FR" sz="1350" dirty="0"/>
                <a:t> minimum</a:t>
              </a:r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-1404664" y="2976829"/>
              <a:ext cx="619080" cy="2428614"/>
              <a:chOff x="-54716" y="1422282"/>
              <a:chExt cx="825440" cy="3238152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-54716" y="3675549"/>
                <a:ext cx="825440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50" dirty="0" err="1"/>
                  <a:t>Year</a:t>
                </a:r>
                <a:r>
                  <a:rPr lang="fr-FR" sz="1050" dirty="0"/>
                  <a:t> 2 </a:t>
                </a:r>
              </a:p>
              <a:p>
                <a:pPr algn="ctr"/>
                <a:r>
                  <a:rPr lang="fr-FR" sz="1050" dirty="0"/>
                  <a:t>(S1&amp;S2)</a:t>
                </a:r>
              </a:p>
              <a:p>
                <a:pPr algn="ctr"/>
                <a:r>
                  <a:rPr lang="fr-FR" sz="1050" dirty="0" smtClean="0"/>
                  <a:t>M </a:t>
                </a:r>
                <a:r>
                  <a:rPr lang="fr-FR" sz="1050" dirty="0"/>
                  <a:t>1</a:t>
                </a:r>
              </a:p>
              <a:p>
                <a:pPr algn="ctr"/>
                <a:r>
                  <a:rPr lang="fr-FR" sz="1050" dirty="0" err="1"/>
                  <a:t>Level</a:t>
                </a:r>
                <a:endParaRPr lang="fr-FR" sz="1050" dirty="0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6200" y="1422282"/>
                <a:ext cx="7036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50" dirty="0" err="1"/>
                  <a:t>Year</a:t>
                </a:r>
                <a:r>
                  <a:rPr lang="fr-FR" sz="1050" dirty="0"/>
                  <a:t> 3</a:t>
                </a:r>
              </a:p>
              <a:p>
                <a:pPr algn="ctr"/>
                <a:r>
                  <a:rPr lang="fr-FR" sz="1050" dirty="0" smtClean="0"/>
                  <a:t>M </a:t>
                </a:r>
                <a:r>
                  <a:rPr lang="fr-FR" sz="1050" dirty="0"/>
                  <a:t>2</a:t>
                </a:r>
              </a:p>
              <a:p>
                <a:pPr algn="ctr"/>
                <a:r>
                  <a:rPr lang="fr-FR" sz="1050" dirty="0" err="1"/>
                  <a:t>Level</a:t>
                </a:r>
                <a:endParaRPr lang="fr-FR" sz="1050" dirty="0"/>
              </a:p>
            </p:txBody>
          </p:sp>
          <p:sp>
            <p:nvSpPr>
              <p:cNvPr id="30" name="Flèche droite à entaille 29"/>
              <p:cNvSpPr/>
              <p:nvPr/>
            </p:nvSpPr>
            <p:spPr>
              <a:xfrm rot="16200000">
                <a:off x="-387940" y="2729091"/>
                <a:ext cx="1491889" cy="355600"/>
              </a:xfrm>
              <a:prstGeom prst="notched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61" name="Rectangle à coins arrondis 60"/>
            <p:cNvSpPr/>
            <p:nvPr/>
          </p:nvSpPr>
          <p:spPr>
            <a:xfrm>
              <a:off x="6344888" y="1946485"/>
              <a:ext cx="1430214" cy="3709441"/>
            </a:xfrm>
            <a:prstGeom prst="roundRect">
              <a:avLst/>
            </a:prstGeom>
            <a:no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552540" y="1946485"/>
              <a:ext cx="1060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 err="1" smtClean="0"/>
                <a:t>Economics</a:t>
              </a:r>
              <a:r>
                <a:rPr lang="fr-FR" sz="1200" dirty="0" smtClean="0"/>
                <a:t>,</a:t>
              </a:r>
            </a:p>
            <a:p>
              <a:pPr algn="ctr"/>
              <a:r>
                <a:rPr lang="fr-FR" sz="1200" dirty="0" smtClean="0"/>
                <a:t>Management,</a:t>
              </a:r>
            </a:p>
            <a:p>
              <a:pPr algn="ctr"/>
              <a:r>
                <a:rPr lang="fr-FR" sz="1200" dirty="0" smtClean="0"/>
                <a:t>Finance</a:t>
              </a:r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6353185" y="2901891"/>
              <a:ext cx="1411569" cy="122774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rtlCol="0" anchor="t" anchorCtr="0"/>
            <a:lstStyle/>
            <a:p>
              <a:pPr algn="ctr">
                <a:lnSpc>
                  <a:spcPts val="1000"/>
                </a:lnSpc>
              </a:pPr>
              <a:r>
                <a:rPr lang="en-GB" sz="830" u="sng" dirty="0"/>
                <a:t>3</a:t>
              </a:r>
              <a:r>
                <a:rPr lang="en-GB" sz="830" u="sng" dirty="0" smtClean="0"/>
                <a:t> tracks for Y3 : </a:t>
              </a:r>
            </a:p>
            <a:p>
              <a:pPr marL="93663" indent="-93663">
                <a:lnSpc>
                  <a:spcPts val="1000"/>
                </a:lnSpc>
                <a:spcBef>
                  <a:spcPts val="600"/>
                </a:spcBef>
                <a:buFontTx/>
                <a:buChar char="-"/>
              </a:pPr>
              <a:r>
                <a:rPr lang="en-GB" sz="830" dirty="0" smtClean="0">
                  <a:solidFill>
                    <a:schemeClr val="tx1"/>
                  </a:solidFill>
                </a:rPr>
                <a:t>Sustainable and Green Finance </a:t>
              </a:r>
            </a:p>
            <a:p>
              <a:pPr marL="93663" indent="-93663">
                <a:lnSpc>
                  <a:spcPts val="1000"/>
                </a:lnSpc>
                <a:spcBef>
                  <a:spcPts val="600"/>
                </a:spcBef>
                <a:buFontTx/>
                <a:buChar char="-"/>
              </a:pPr>
              <a:r>
                <a:rPr lang="en-GB" sz="830" dirty="0" smtClean="0">
                  <a:solidFill>
                    <a:schemeClr val="tx1"/>
                  </a:solidFill>
                </a:rPr>
                <a:t>Economics (at Paris School of Economics)</a:t>
              </a:r>
            </a:p>
            <a:p>
              <a:pPr marL="93663" indent="-93663">
                <a:lnSpc>
                  <a:spcPts val="1000"/>
                </a:lnSpc>
                <a:spcBef>
                  <a:spcPts val="600"/>
                </a:spcBef>
                <a:buFontTx/>
                <a:buChar char="-"/>
              </a:pPr>
              <a:r>
                <a:rPr lang="en-GB" sz="830" dirty="0" smtClean="0">
                  <a:solidFill>
                    <a:schemeClr val="tx1"/>
                  </a:solidFill>
                </a:rPr>
                <a:t>Infrastructure Project finance</a:t>
              </a:r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6333776" y="4504811"/>
              <a:ext cx="1424451" cy="11564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t" anchorCtr="0"/>
            <a:lstStyle/>
            <a:p>
              <a:r>
                <a:rPr lang="en-GB" sz="830" u="sng" dirty="0" smtClean="0"/>
                <a:t>2 tracks for Y2 :</a:t>
              </a:r>
              <a:r>
                <a:rPr lang="en-GB" sz="830" dirty="0" smtClean="0"/>
                <a:t> </a:t>
              </a:r>
            </a:p>
            <a:p>
              <a:pPr marL="88900" indent="-88900">
                <a:spcBef>
                  <a:spcPts val="300"/>
                </a:spcBef>
                <a:buFontTx/>
                <a:buChar char="-"/>
              </a:pPr>
              <a:r>
                <a:rPr lang="en-GB" sz="830" u="sng" dirty="0" smtClean="0"/>
                <a:t>Economics : </a:t>
              </a:r>
              <a:r>
                <a:rPr lang="en-GB" sz="830" dirty="0" smtClean="0"/>
                <a:t>urban economics, sustainable </a:t>
              </a:r>
              <a:r>
                <a:rPr lang="en-GB" sz="830" dirty="0" err="1" smtClean="0"/>
                <a:t>dvt</a:t>
              </a:r>
              <a:r>
                <a:rPr lang="en-GB" sz="830" dirty="0" smtClean="0"/>
                <a:t>, transportation eco. &amp; </a:t>
              </a:r>
              <a:r>
                <a:rPr lang="en-GB" sz="830" dirty="0" err="1" smtClean="0"/>
                <a:t>dvt</a:t>
              </a:r>
              <a:r>
                <a:rPr lang="en-GB" sz="830" dirty="0" smtClean="0"/>
                <a:t> eco. …</a:t>
              </a:r>
            </a:p>
            <a:p>
              <a:pPr marL="88900" indent="-88900">
                <a:spcBef>
                  <a:spcPts val="300"/>
                </a:spcBef>
                <a:buFontTx/>
                <a:buChar char="-"/>
              </a:pPr>
              <a:r>
                <a:rPr lang="en-GB" sz="830" u="sng" dirty="0" smtClean="0"/>
                <a:t>Finance:</a:t>
              </a:r>
              <a:r>
                <a:rPr lang="en-GB" sz="830" dirty="0" smtClean="0"/>
                <a:t> corporate, project and sustainable finance</a:t>
              </a:r>
              <a:endParaRPr lang="en-GB" sz="830" dirty="0"/>
            </a:p>
          </p:txBody>
        </p:sp>
      </p:grpSp>
      <p:sp>
        <p:nvSpPr>
          <p:cNvPr id="67" name="CustomShape 6"/>
          <p:cNvSpPr>
            <a:spLocks/>
          </p:cNvSpPr>
          <p:nvPr/>
        </p:nvSpPr>
        <p:spPr>
          <a:xfrm>
            <a:off x="1624482" y="215455"/>
            <a:ext cx="7101375" cy="993600"/>
          </a:xfrm>
          <a:prstGeom prst="rect">
            <a:avLst/>
          </a:prstGeom>
          <a:solidFill>
            <a:srgbClr val="00A6C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courses in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fr-FR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ustomShape 1"/>
          <p:cNvSpPr/>
          <p:nvPr/>
        </p:nvSpPr>
        <p:spPr>
          <a:xfrm>
            <a:off x="1496600" y="215455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ZoneTexte 51"/>
          <p:cNvSpPr txBox="1"/>
          <p:nvPr/>
        </p:nvSpPr>
        <p:spPr>
          <a:xfrm>
            <a:off x="453592" y="6380896"/>
            <a:ext cx="876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Detailed</a:t>
            </a:r>
            <a:r>
              <a:rPr lang="fr-FR" dirty="0" smtClean="0"/>
              <a:t> curriculum and </a:t>
            </a:r>
            <a:r>
              <a:rPr lang="fr-FR" dirty="0" err="1" smtClean="0"/>
              <a:t>pre-requisites</a:t>
            </a:r>
            <a:r>
              <a:rPr lang="fr-FR" dirty="0" smtClean="0"/>
              <a:t>: https</a:t>
            </a:r>
            <a:r>
              <a:rPr lang="fr-FR" dirty="0"/>
              <a:t>://ecoledesponts.fr/en/academic-departments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9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8576"/>
            <a:ext cx="5243532" cy="6775672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504" y="1772816"/>
            <a:ext cx="248478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B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32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Civil and structural engineering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3200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Year</a:t>
            </a:r>
            <a:r>
              <a:rPr lang="fr-FR" altLang="fr-FR" sz="32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32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2 (M1) </a:t>
            </a:r>
            <a:endParaRPr lang="fr-FR" altLang="fr-FR" sz="32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048" y="6184084"/>
            <a:ext cx="183569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You </a:t>
            </a:r>
            <a:r>
              <a:rPr lang="fr-FR" sz="1100" dirty="0"/>
              <a:t>must </a:t>
            </a:r>
            <a:r>
              <a:rPr lang="fr-FR" sz="1100" dirty="0" err="1"/>
              <a:t>validate</a:t>
            </a:r>
            <a:r>
              <a:rPr lang="fr-FR" sz="1100" dirty="0"/>
              <a:t> at least 48,5 </a:t>
            </a:r>
            <a:r>
              <a:rPr lang="fr-FR" sz="1100" dirty="0" err="1"/>
              <a:t>ects</a:t>
            </a:r>
            <a:r>
              <a:rPr lang="fr-FR" sz="1100" dirty="0"/>
              <a:t> in </a:t>
            </a:r>
            <a:r>
              <a:rPr lang="fr-FR" sz="1100" dirty="0" err="1"/>
              <a:t>scientific</a:t>
            </a:r>
            <a:r>
              <a:rPr lang="fr-FR" sz="1100" dirty="0"/>
              <a:t> courses</a:t>
            </a:r>
          </a:p>
          <a:p>
            <a:r>
              <a:rPr lang="fr-FR" sz="1100" dirty="0"/>
              <a:t>to </a:t>
            </a:r>
            <a:r>
              <a:rPr lang="fr-FR" sz="1100" dirty="0" err="1"/>
              <a:t>validate</a:t>
            </a:r>
            <a:r>
              <a:rPr lang="fr-FR" sz="1100" dirty="0"/>
              <a:t> </a:t>
            </a:r>
            <a:r>
              <a:rPr lang="fr-FR" sz="1100" dirty="0" err="1"/>
              <a:t>your</a:t>
            </a:r>
            <a:r>
              <a:rPr lang="fr-FR" sz="1100" dirty="0"/>
              <a:t> </a:t>
            </a:r>
            <a:r>
              <a:rPr lang="fr-FR" sz="1100" dirty="0" err="1"/>
              <a:t>Year</a:t>
            </a:r>
            <a:r>
              <a:rPr lang="fr-FR" sz="1100" dirty="0"/>
              <a:t> 2 (M1)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07505" y="3790833"/>
            <a:ext cx="2592288" cy="749147"/>
          </a:xfrm>
          <a:prstGeom prst="roundRect">
            <a:avLst/>
          </a:prstGeom>
          <a:solidFill>
            <a:srgbClr val="00A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https</a:t>
            </a:r>
            <a:r>
              <a:rPr lang="fr-FR" dirty="0"/>
              <a:t>://ecoledesponts.fr/en/civil-and-structural-engineering</a:t>
            </a:r>
          </a:p>
        </p:txBody>
      </p:sp>
    </p:spTree>
    <p:extLst>
      <p:ext uri="{BB962C8B-B14F-4D97-AF65-F5344CB8AC3E}">
        <p14:creationId xmlns:p14="http://schemas.microsoft.com/office/powerpoint/2010/main" val="16036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79512" y="2060848"/>
            <a:ext cx="248478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B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30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Civil and structural engineering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FR" altLang="fr-FR" sz="3000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3000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Year</a:t>
            </a:r>
            <a:r>
              <a:rPr lang="fr-FR" altLang="fr-FR" sz="30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30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3 (M2)</a:t>
            </a:r>
            <a:endParaRPr lang="fr-FR" altLang="fr-FR" sz="30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131" y="97122"/>
            <a:ext cx="5832648" cy="6760878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0" y="4298188"/>
            <a:ext cx="2592288" cy="749147"/>
          </a:xfrm>
          <a:prstGeom prst="roundRect">
            <a:avLst/>
          </a:prstGeom>
          <a:solidFill>
            <a:srgbClr val="00A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https</a:t>
            </a:r>
            <a:r>
              <a:rPr lang="fr-FR" dirty="0"/>
              <a:t>://ecoledesponts.fr/en/civil-and-structural-engineering</a:t>
            </a:r>
          </a:p>
        </p:txBody>
      </p:sp>
    </p:spTree>
    <p:extLst>
      <p:ext uri="{BB962C8B-B14F-4D97-AF65-F5344CB8AC3E}">
        <p14:creationId xmlns:p14="http://schemas.microsoft.com/office/powerpoint/2010/main" val="13829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1919" y="0"/>
            <a:ext cx="1286346" cy="166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6" y="259440"/>
            <a:ext cx="733678" cy="96043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59315" y="1126869"/>
            <a:ext cx="2380230" cy="2952489"/>
            <a:chOff x="1115567" y="1719072"/>
            <a:chExt cx="1973580" cy="2362200"/>
          </a:xfrm>
        </p:grpSpPr>
        <p:sp>
          <p:nvSpPr>
            <p:cNvPr id="7" name="object 7"/>
            <p:cNvSpPr/>
            <p:nvPr/>
          </p:nvSpPr>
          <p:spPr>
            <a:xfrm>
              <a:off x="1115567" y="1719072"/>
              <a:ext cx="1973580" cy="2362200"/>
            </a:xfrm>
            <a:custGeom>
              <a:avLst/>
              <a:gdLst/>
              <a:ahLst/>
              <a:cxnLst/>
              <a:rect l="l" t="t" r="r" b="b"/>
              <a:pathLst>
                <a:path w="1973580" h="2362200">
                  <a:moveTo>
                    <a:pt x="1973580" y="0"/>
                  </a:moveTo>
                  <a:lnTo>
                    <a:pt x="0" y="0"/>
                  </a:lnTo>
                  <a:lnTo>
                    <a:pt x="0" y="2362200"/>
                  </a:lnTo>
                  <a:lnTo>
                    <a:pt x="1973580" y="2362200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00AB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3827" y="1863775"/>
              <a:ext cx="1591296" cy="137637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833867" y="1588817"/>
            <a:ext cx="1973580" cy="2421870"/>
            <a:chOff x="6118859" y="1720595"/>
            <a:chExt cx="1973580" cy="2360930"/>
          </a:xfrm>
        </p:grpSpPr>
        <p:sp>
          <p:nvSpPr>
            <p:cNvPr id="10" name="object 10"/>
            <p:cNvSpPr/>
            <p:nvPr/>
          </p:nvSpPr>
          <p:spPr>
            <a:xfrm>
              <a:off x="6118859" y="1720595"/>
              <a:ext cx="1973580" cy="2360930"/>
            </a:xfrm>
            <a:custGeom>
              <a:avLst/>
              <a:gdLst/>
              <a:ahLst/>
              <a:cxnLst/>
              <a:rect l="l" t="t" r="r" b="b"/>
              <a:pathLst>
                <a:path w="1973579" h="2360929">
                  <a:moveTo>
                    <a:pt x="1973580" y="0"/>
                  </a:moveTo>
                  <a:lnTo>
                    <a:pt x="0" y="0"/>
                  </a:lnTo>
                  <a:lnTo>
                    <a:pt x="0" y="2360676"/>
                  </a:lnTo>
                  <a:lnTo>
                    <a:pt x="1973580" y="2360676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00AB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8128" y="1827275"/>
              <a:ext cx="1534308" cy="133908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677365" y="1599711"/>
            <a:ext cx="2245490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474345" marR="4883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Diane</a:t>
            </a:r>
            <a:r>
              <a:rPr kumimoji="0" lang="fr-FR" sz="1400" b="1" i="0" u="none" strike="noStrike" kern="1200" cap="none" spc="-7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fr-FR" sz="1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D’Arras </a:t>
            </a:r>
            <a:r>
              <a:rPr kumimoji="0" lang="fr-FR" sz="1400" b="1" i="0" u="none" strike="noStrike" kern="1200" cap="none" spc="-32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fr-FR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Ponts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77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  <a:p>
            <a:pPr marL="257810" marR="27368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Directrice déléguée Eau</a:t>
            </a:r>
            <a:b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</a:b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Europe,</a:t>
            </a:r>
            <a:r>
              <a:rPr lang="fr-FR" sz="1400" spc="-55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Présidente</a:t>
            </a:r>
            <a:r>
              <a:rPr kumimoji="0" lang="fr-FR" sz="1400" b="0" i="0" u="none" strike="noStrike" kern="1200" cap="none" spc="-6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 </a:t>
            </a:r>
            <a:r>
              <a:rPr kumimoji="0" lang="fr-FR" sz="1400" b="0" i="0" u="none" strike="noStrike" kern="1200" cap="none" spc="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IWA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06321" y="1577719"/>
            <a:ext cx="1880317" cy="2484238"/>
          </a:xfrm>
          <a:custGeom>
            <a:avLst/>
            <a:gdLst/>
            <a:ahLst/>
            <a:cxnLst/>
            <a:rect l="l" t="t" r="r" b="b"/>
            <a:pathLst>
              <a:path w="1975484" h="2321559">
                <a:moveTo>
                  <a:pt x="1975103" y="0"/>
                </a:moveTo>
                <a:lnTo>
                  <a:pt x="0" y="0"/>
                </a:lnTo>
                <a:lnTo>
                  <a:pt x="0" y="2321052"/>
                </a:lnTo>
                <a:lnTo>
                  <a:pt x="1975103" y="2321052"/>
                </a:lnTo>
                <a:lnTo>
                  <a:pt x="1975103" y="0"/>
                </a:lnTo>
                <a:close/>
              </a:path>
            </a:pathLst>
          </a:custGeom>
          <a:solidFill>
            <a:srgbClr val="00AB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49680" y="305982"/>
            <a:ext cx="108585" cy="585470"/>
          </a:xfrm>
          <a:custGeom>
            <a:avLst/>
            <a:gdLst/>
            <a:ahLst/>
            <a:cxnLst/>
            <a:rect l="l" t="t" r="r" b="b"/>
            <a:pathLst>
              <a:path w="108584" h="585469">
                <a:moveTo>
                  <a:pt x="108203" y="0"/>
                </a:moveTo>
                <a:lnTo>
                  <a:pt x="0" y="0"/>
                </a:lnTo>
                <a:lnTo>
                  <a:pt x="0" y="585215"/>
                </a:lnTo>
                <a:lnTo>
                  <a:pt x="108203" y="585215"/>
                </a:lnTo>
                <a:lnTo>
                  <a:pt x="108203" y="0"/>
                </a:lnTo>
                <a:close/>
              </a:path>
            </a:pathLst>
          </a:custGeom>
          <a:solidFill>
            <a:srgbClr val="00AB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1036" y="320040"/>
            <a:ext cx="7358380" cy="577850"/>
          </a:xfrm>
          <a:custGeom>
            <a:avLst/>
            <a:gdLst/>
            <a:ahLst/>
            <a:cxnLst/>
            <a:rect l="l" t="t" r="r" b="b"/>
            <a:pathLst>
              <a:path w="7358380" h="577850">
                <a:moveTo>
                  <a:pt x="7357871" y="0"/>
                </a:moveTo>
                <a:lnTo>
                  <a:pt x="0" y="0"/>
                </a:lnTo>
                <a:lnTo>
                  <a:pt x="0" y="577596"/>
                </a:lnTo>
                <a:lnTo>
                  <a:pt x="7357871" y="577596"/>
                </a:lnTo>
                <a:lnTo>
                  <a:pt x="7357871" y="0"/>
                </a:lnTo>
                <a:close/>
              </a:path>
            </a:pathLst>
          </a:custGeom>
          <a:solidFill>
            <a:srgbClr val="00AB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07580" y="339427"/>
            <a:ext cx="728114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200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fr-FR" sz="3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200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fr-FR" sz="3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200" spc="-3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endParaRPr sz="3200" spc="-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772" y="3096123"/>
            <a:ext cx="236165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39116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Elisabeth</a:t>
            </a:r>
            <a:r>
              <a:rPr lang="fr-FR" sz="1600" b="1" spc="-5" dirty="0">
                <a:solidFill>
                  <a:srgbClr val="FFFFFF"/>
                </a:solidFill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Borne</a:t>
            </a:r>
            <a:endParaRPr kumimoji="0" lang="fr-FR" sz="1600" b="1" i="0" u="none" strike="noStrike" kern="1200" cap="none" spc="-5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  <a:p>
            <a:pPr marL="414655" marR="39116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3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Ponts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86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205740" marR="18097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Première </a:t>
            </a:r>
            <a:r>
              <a:rPr kumimoji="0" lang="fr-FR" sz="1600" b="0" i="0" u="none" strike="noStrike" kern="1200" cap="none" spc="-5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Ministre</a:t>
            </a:r>
            <a:endParaRPr kumimoji="0" lang="fr-FR" sz="16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35831" y="1650282"/>
            <a:ext cx="2172388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/>
            </a:endParaRPr>
          </a:p>
          <a:p>
            <a:pPr marL="617220" marR="441959" lvl="0" indent="-1981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Benoit</a:t>
            </a:r>
            <a:r>
              <a:rPr kumimoji="0" sz="1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de</a:t>
            </a:r>
            <a:r>
              <a:rPr lang="fr-FR" sz="1400" b="1" spc="-30" dirty="0">
                <a:solidFill>
                  <a:srgbClr val="FFFFFF"/>
                </a:solidFill>
                <a:cs typeface="Calibri"/>
              </a:rPr>
              <a:t> </a:t>
            </a:r>
            <a:r>
              <a:rPr lang="fr-FR" sz="1400" b="1" spc="-30" dirty="0" smtClean="0">
                <a:solidFill>
                  <a:srgbClr val="FFFFFF"/>
                </a:solidFill>
                <a:cs typeface="Calibri"/>
              </a:rPr>
              <a:t> R</a:t>
            </a:r>
            <a:r>
              <a:rPr kumimoji="0" sz="14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uffray</a:t>
            </a:r>
            <a:endParaRPr lang="fr-FR" sz="1400" b="1" spc="-10" dirty="0">
              <a:solidFill>
                <a:srgbClr val="FFFFFF"/>
              </a:solidFill>
              <a:cs typeface="Calibri"/>
            </a:endParaRPr>
          </a:p>
          <a:p>
            <a:pPr marL="617220" marR="441959" lvl="0" indent="-1981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54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 </a:t>
            </a:r>
            <a:r>
              <a:rPr kumimoji="0" sz="14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Ponts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93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Calibri"/>
            </a:endParaRPr>
          </a:p>
          <a:p>
            <a:pPr marL="617220" marR="441959" lvl="0" indent="-1981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CEO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/>
              </a:rPr>
              <a:t>Eiffage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0205" y="4209940"/>
            <a:ext cx="1973580" cy="2452772"/>
            <a:chOff x="740663" y="4125467"/>
            <a:chExt cx="1973580" cy="2362200"/>
          </a:xfrm>
        </p:grpSpPr>
        <p:sp>
          <p:nvSpPr>
            <p:cNvPr id="20" name="object 20"/>
            <p:cNvSpPr/>
            <p:nvPr/>
          </p:nvSpPr>
          <p:spPr>
            <a:xfrm>
              <a:off x="740663" y="4125467"/>
              <a:ext cx="1973580" cy="2342515"/>
            </a:xfrm>
            <a:custGeom>
              <a:avLst/>
              <a:gdLst/>
              <a:ahLst/>
              <a:cxnLst/>
              <a:rect l="l" t="t" r="r" b="b"/>
              <a:pathLst>
                <a:path w="1973580" h="2342515">
                  <a:moveTo>
                    <a:pt x="1973580" y="0"/>
                  </a:moveTo>
                  <a:lnTo>
                    <a:pt x="0" y="0"/>
                  </a:lnTo>
                  <a:lnTo>
                    <a:pt x="0" y="2342387"/>
                  </a:lnTo>
                  <a:lnTo>
                    <a:pt x="1973580" y="2342387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00AB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540" y="4229099"/>
              <a:ext cx="1504339" cy="13381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0663" y="5612891"/>
              <a:ext cx="1973580" cy="875030"/>
            </a:xfrm>
            <a:custGeom>
              <a:avLst/>
              <a:gdLst/>
              <a:ahLst/>
              <a:cxnLst/>
              <a:rect l="l" t="t" r="r" b="b"/>
              <a:pathLst>
                <a:path w="1973580" h="875029">
                  <a:moveTo>
                    <a:pt x="1973580" y="0"/>
                  </a:moveTo>
                  <a:lnTo>
                    <a:pt x="0" y="0"/>
                  </a:lnTo>
                  <a:lnTo>
                    <a:pt x="0" y="874776"/>
                  </a:lnTo>
                  <a:lnTo>
                    <a:pt x="1973580" y="874776"/>
                  </a:lnTo>
                  <a:lnTo>
                    <a:pt x="1973580" y="0"/>
                  </a:lnTo>
                  <a:close/>
                </a:path>
              </a:pathLst>
            </a:custGeom>
            <a:solidFill>
              <a:srgbClr val="00AB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58871" y="5713112"/>
            <a:ext cx="207491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 marR="45339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Antoine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Frérot </a:t>
            </a:r>
            <a:r>
              <a:rPr kumimoji="0" sz="1400" b="1" i="0" u="none" strike="noStrike" kern="1200" cap="none" spc="-3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Ponts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82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473709" marR="467995" lvl="0" indent="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P-D.G. Véolia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En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v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ir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onn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06320" y="4220944"/>
            <a:ext cx="1860101" cy="2452771"/>
          </a:xfrm>
          <a:custGeom>
            <a:avLst/>
            <a:gdLst/>
            <a:ahLst/>
            <a:cxnLst/>
            <a:rect l="l" t="t" r="r" b="b"/>
            <a:pathLst>
              <a:path w="1975485" h="2350134">
                <a:moveTo>
                  <a:pt x="1975103" y="0"/>
                </a:moveTo>
                <a:lnTo>
                  <a:pt x="0" y="0"/>
                </a:lnTo>
                <a:lnTo>
                  <a:pt x="0" y="2350008"/>
                </a:lnTo>
                <a:lnTo>
                  <a:pt x="1975103" y="2350008"/>
                </a:lnTo>
                <a:lnTo>
                  <a:pt x="1975103" y="0"/>
                </a:lnTo>
                <a:close/>
              </a:path>
            </a:pathLst>
          </a:custGeom>
          <a:solidFill>
            <a:srgbClr val="00ABC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51406" y="4292862"/>
            <a:ext cx="213593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509270" marR="502284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2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af</a:t>
            </a:r>
            <a:r>
              <a:rPr kumimoji="0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0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2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b</a:t>
            </a:r>
            <a:endParaRPr lang="fr-FR" sz="1400" b="1" dirty="0">
              <a:solidFill>
                <a:srgbClr val="FFFFFF"/>
              </a:solidFill>
              <a:cs typeface="Calibri"/>
            </a:endParaRPr>
          </a:p>
          <a:p>
            <a:pPr marL="509270" marR="502284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Pont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79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CEO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OCP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Group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6664" y="4309336"/>
            <a:ext cx="1275587" cy="145083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30922" y="1788031"/>
            <a:ext cx="1443893" cy="1327403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4808278" y="4220943"/>
            <a:ext cx="1999169" cy="2452771"/>
            <a:chOff x="3018911" y="1651557"/>
            <a:chExt cx="1648191" cy="2360590"/>
          </a:xfrm>
        </p:grpSpPr>
        <p:sp>
          <p:nvSpPr>
            <p:cNvPr id="31" name="CustomShape 10"/>
            <p:cNvSpPr/>
            <p:nvPr/>
          </p:nvSpPr>
          <p:spPr>
            <a:xfrm>
              <a:off x="3018911" y="1651557"/>
              <a:ext cx="1648191" cy="2360590"/>
            </a:xfrm>
            <a:prstGeom prst="rect">
              <a:avLst/>
            </a:prstGeom>
            <a:solidFill>
              <a:srgbClr val="00A6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2" name="CustomShape 11"/>
            <p:cNvSpPr/>
            <p:nvPr/>
          </p:nvSpPr>
          <p:spPr>
            <a:xfrm>
              <a:off x="3035063" y="3137582"/>
              <a:ext cx="1615550" cy="832776"/>
            </a:xfrm>
            <a:prstGeom prst="rect">
              <a:avLst/>
            </a:prstGeom>
            <a:solidFill>
              <a:srgbClr val="00ABC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Christelle </a:t>
              </a:r>
              <a:r>
                <a:rPr lang="fr-FR" sz="1400" b="1" strike="noStrike" spc="-1" dirty="0" err="1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Heydemann</a:t>
              </a:r>
              <a:r>
                <a:rPr lang="fr-FR" sz="1400" b="1" strike="noStrike" spc="-1" dirty="0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/>
              </a:r>
              <a:br>
                <a:rPr lang="fr-FR" sz="1400" b="1" strike="noStrike" spc="-1" dirty="0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</a:br>
              <a:r>
                <a:rPr lang="fr-FR" sz="1400" b="1" strike="noStrike" spc="-1" dirty="0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Ponts 97</a:t>
              </a:r>
              <a:endParaRPr lang="fr-FR" sz="1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400" spc="-1" dirty="0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rPr>
                <a:t>CEO Orange</a:t>
              </a:r>
              <a:endParaRPr lang="fr-FR" sz="1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6939313" y="1598546"/>
            <a:ext cx="1849408" cy="2406254"/>
            <a:chOff x="6867495" y="4133168"/>
            <a:chExt cx="1648191" cy="2348889"/>
          </a:xfrm>
        </p:grpSpPr>
        <p:sp>
          <p:nvSpPr>
            <p:cNvPr id="34" name="CustomShape 8"/>
            <p:cNvSpPr/>
            <p:nvPr/>
          </p:nvSpPr>
          <p:spPr>
            <a:xfrm>
              <a:off x="6867495" y="4133168"/>
              <a:ext cx="1648191" cy="2334179"/>
            </a:xfrm>
            <a:prstGeom prst="rect">
              <a:avLst/>
            </a:prstGeom>
            <a:solidFill>
              <a:srgbClr val="00A6C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5" name="CustomShape 13"/>
            <p:cNvSpPr/>
            <p:nvPr/>
          </p:nvSpPr>
          <p:spPr>
            <a:xfrm>
              <a:off x="6867495" y="5663657"/>
              <a:ext cx="1648191" cy="818400"/>
            </a:xfrm>
            <a:prstGeom prst="rect">
              <a:avLst/>
            </a:prstGeom>
            <a:solidFill>
              <a:srgbClr val="00ABC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Thibault </a:t>
              </a:r>
              <a:r>
                <a:rPr lang="fr-FR" sz="1400" b="1" strike="noStrike" spc="-1" dirty="0" err="1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Duchemin</a:t>
              </a:r>
              <a:endParaRPr lang="fr-FR" sz="1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Ponts </a:t>
              </a:r>
              <a:r>
                <a:rPr lang="fr-FR" sz="1400" b="1" strike="noStrike" spc="-1" dirty="0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2013</a:t>
              </a:r>
              <a:endParaRPr lang="fr-FR" sz="1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400" spc="-1" dirty="0" err="1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Founder</a:t>
              </a:r>
              <a:r>
                <a:rPr lang="fr-FR" sz="1400" strike="noStrike" spc="-1" dirty="0" smtClean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cs typeface="Calibri" panose="020F0502020204030204" pitchFamily="34" charset="0"/>
                </a:rPr>
                <a:t> AVA</a:t>
              </a:r>
              <a:endParaRPr lang="fr-FR" sz="1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Image 7"/>
            <p:cNvPicPr/>
            <p:nvPr/>
          </p:nvPicPr>
          <p:blipFill>
            <a:blip r:embed="rId8"/>
            <a:srcRect r="3279" b="17772"/>
            <a:stretch/>
          </p:blipFill>
          <p:spPr>
            <a:xfrm>
              <a:off x="7041804" y="4221427"/>
              <a:ext cx="1299911" cy="1367009"/>
            </a:xfrm>
            <a:prstGeom prst="rect">
              <a:avLst/>
            </a:prstGeom>
            <a:solidFill>
              <a:srgbClr val="00A6C8"/>
            </a:solidFill>
            <a:ln>
              <a:noFill/>
            </a:ln>
          </p:spPr>
        </p:pic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6462" y="4292862"/>
            <a:ext cx="1448389" cy="1448389"/>
          </a:xfrm>
          <a:prstGeom prst="rect">
            <a:avLst/>
          </a:prstGeom>
        </p:spPr>
      </p:pic>
      <p:grpSp>
        <p:nvGrpSpPr>
          <p:cNvPr id="38" name="object 12"/>
          <p:cNvGrpSpPr/>
          <p:nvPr/>
        </p:nvGrpSpPr>
        <p:grpSpPr>
          <a:xfrm>
            <a:off x="6915857" y="4223594"/>
            <a:ext cx="1906882" cy="2450120"/>
            <a:chOff x="3557015" y="1720595"/>
            <a:chExt cx="1975485" cy="2360930"/>
          </a:xfrm>
        </p:grpSpPr>
        <p:sp>
          <p:nvSpPr>
            <p:cNvPr id="39" name="object 13"/>
            <p:cNvSpPr/>
            <p:nvPr/>
          </p:nvSpPr>
          <p:spPr>
            <a:xfrm>
              <a:off x="3557015" y="1720595"/>
              <a:ext cx="1975485" cy="2360930"/>
            </a:xfrm>
            <a:custGeom>
              <a:avLst/>
              <a:gdLst/>
              <a:ahLst/>
              <a:cxnLst/>
              <a:rect l="l" t="t" r="r" b="b"/>
              <a:pathLst>
                <a:path w="1975485" h="2360929">
                  <a:moveTo>
                    <a:pt x="1975104" y="0"/>
                  </a:moveTo>
                  <a:lnTo>
                    <a:pt x="0" y="0"/>
                  </a:lnTo>
                  <a:lnTo>
                    <a:pt x="0" y="2360676"/>
                  </a:lnTo>
                  <a:lnTo>
                    <a:pt x="1975104" y="2360676"/>
                  </a:lnTo>
                  <a:lnTo>
                    <a:pt x="1975104" y="0"/>
                  </a:lnTo>
                  <a:close/>
                </a:path>
              </a:pathLst>
            </a:custGeom>
            <a:solidFill>
              <a:srgbClr val="00AB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0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79519" y="1818132"/>
              <a:ext cx="1530344" cy="1359407"/>
            </a:xfrm>
            <a:prstGeom prst="rect">
              <a:avLst/>
            </a:prstGeom>
          </p:spPr>
        </p:pic>
      </p:grpSp>
      <p:sp>
        <p:nvSpPr>
          <p:cNvPr id="41" name="object 15"/>
          <p:cNvSpPr txBox="1"/>
          <p:nvPr/>
        </p:nvSpPr>
        <p:spPr>
          <a:xfrm>
            <a:off x="6876369" y="4082197"/>
            <a:ext cx="1975485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/>
            </a:endParaRPr>
          </a:p>
          <a:p>
            <a:pPr marL="129539" marR="123189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François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Bertièr</a:t>
            </a:r>
            <a:r>
              <a:rPr kumimoji="0" lang="fr-FR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e</a:t>
            </a:r>
          </a:p>
          <a:p>
            <a:pPr marL="129539" marR="123189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Ponts</a:t>
            </a:r>
            <a:r>
              <a:rPr kumimoji="0" sz="1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31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74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186055" marR="18034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ex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P-D.G.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de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Bouygues </a:t>
            </a:r>
            <a:r>
              <a:rPr kumimoji="0" sz="1400" b="0" i="0" u="none" strike="noStrike" kern="1200" cap="none" spc="-3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/>
              </a:rPr>
              <a:t>Immobilier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7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03648" y="1454196"/>
            <a:ext cx="3782162" cy="2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r>
              <a:rPr lang="en-US" altLang="fr-FR" sz="1400" dirty="0" smtClean="0">
                <a:latin typeface="+mn-lt"/>
                <a:cs typeface="+mn-cs"/>
              </a:rPr>
              <a:t>•Scientific analysis and calculation	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30595" y="1755022"/>
            <a:ext cx="3240360" cy="191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/>
              <a:t>Fundamental</a:t>
            </a:r>
            <a:r>
              <a:rPr lang="fr-FR" sz="1100" b="0" dirty="0"/>
              <a:t> </a:t>
            </a:r>
            <a:r>
              <a:rPr lang="fr-FR" sz="1100" b="0" dirty="0" err="1"/>
              <a:t>numerical</a:t>
            </a:r>
            <a:r>
              <a:rPr lang="fr-FR" sz="1100" b="0" dirty="0"/>
              <a:t> </a:t>
            </a:r>
            <a:r>
              <a:rPr lang="fr-FR" sz="1100" b="0" dirty="0" err="1"/>
              <a:t>methods</a:t>
            </a:r>
            <a:r>
              <a:rPr lang="fr-FR" sz="1100" b="0" dirty="0"/>
              <a:t> for the </a:t>
            </a:r>
            <a:r>
              <a:rPr lang="fr-FR" sz="1100" b="0" dirty="0" err="1"/>
              <a:t>engineer</a:t>
            </a:r>
            <a:r>
              <a:rPr lang="fr-FR" sz="1100" b="0" dirty="0"/>
              <a:t>: </a:t>
            </a:r>
            <a:r>
              <a:rPr lang="fr-FR" sz="1100" b="0" dirty="0" err="1"/>
              <a:t>finite</a:t>
            </a:r>
            <a:r>
              <a:rPr lang="fr-FR" sz="1100" b="0" dirty="0"/>
              <a:t> </a:t>
            </a:r>
            <a:r>
              <a:rPr lang="fr-FR" sz="1100" b="0" dirty="0" err="1"/>
              <a:t>differences</a:t>
            </a:r>
            <a:r>
              <a:rPr lang="fr-FR" sz="1100" b="0" dirty="0"/>
              <a:t> for time </a:t>
            </a:r>
            <a:r>
              <a:rPr lang="fr-FR" sz="1100" b="0" dirty="0" err="1"/>
              <a:t>integration</a:t>
            </a:r>
            <a:r>
              <a:rPr lang="fr-FR" sz="1100" b="0" dirty="0"/>
              <a:t> of </a:t>
            </a:r>
            <a:r>
              <a:rPr lang="fr-FR" sz="1100" b="0" dirty="0" err="1"/>
              <a:t>evolutionary</a:t>
            </a:r>
            <a:r>
              <a:rPr lang="fr-FR" sz="1100" b="0" dirty="0"/>
              <a:t> </a:t>
            </a:r>
            <a:r>
              <a:rPr lang="fr-FR" sz="1100" b="0" dirty="0" err="1"/>
              <a:t>equations</a:t>
            </a:r>
            <a:r>
              <a:rPr lang="fr-FR" sz="1100" b="0" dirty="0"/>
              <a:t>, </a:t>
            </a:r>
            <a:r>
              <a:rPr lang="fr-FR" sz="1100" b="0" dirty="0" err="1"/>
              <a:t>finite</a:t>
            </a:r>
            <a:r>
              <a:rPr lang="fr-FR" sz="1100" b="0" dirty="0"/>
              <a:t> </a:t>
            </a:r>
            <a:r>
              <a:rPr lang="fr-FR" sz="1100" b="0" dirty="0" err="1"/>
              <a:t>elements</a:t>
            </a:r>
            <a:r>
              <a:rPr lang="fr-FR" sz="1100" b="0" dirty="0"/>
              <a:t> for </a:t>
            </a:r>
            <a:r>
              <a:rPr lang="fr-FR" sz="1100" b="0" dirty="0" err="1"/>
              <a:t>solving</a:t>
            </a:r>
            <a:r>
              <a:rPr lang="fr-FR" sz="1100" b="0" dirty="0"/>
              <a:t> </a:t>
            </a:r>
            <a:r>
              <a:rPr lang="fr-FR" sz="1100" b="0" dirty="0" err="1"/>
              <a:t>variational</a:t>
            </a:r>
            <a:r>
              <a:rPr lang="fr-FR" sz="1100" b="0" dirty="0"/>
              <a:t> </a:t>
            </a:r>
            <a:r>
              <a:rPr lang="fr-FR" sz="1100" b="0" dirty="0" err="1"/>
              <a:t>problems</a:t>
            </a:r>
            <a:r>
              <a:rPr lang="fr-FR" sz="11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/>
              <a:t>Linear</a:t>
            </a:r>
            <a:r>
              <a:rPr lang="fr-FR" sz="1100" b="0" dirty="0"/>
              <a:t> </a:t>
            </a:r>
            <a:r>
              <a:rPr lang="fr-FR" sz="1100" b="0" dirty="0" err="1"/>
              <a:t>algebra</a:t>
            </a:r>
            <a:r>
              <a:rPr lang="fr-FR" sz="1100" b="0" dirty="0"/>
              <a:t>, matrix </a:t>
            </a:r>
            <a:r>
              <a:rPr lang="fr-FR" sz="1100" b="0" dirty="0" err="1"/>
              <a:t>calculus</a:t>
            </a:r>
            <a:r>
              <a:rPr lang="fr-FR" sz="1100" b="0" dirty="0"/>
              <a:t>, </a:t>
            </a:r>
            <a:r>
              <a:rPr lang="fr-FR" sz="1100" b="0" dirty="0" err="1"/>
              <a:t>tensor</a:t>
            </a:r>
            <a:r>
              <a:rPr lang="fr-FR" sz="1100" b="0" dirty="0"/>
              <a:t> </a:t>
            </a:r>
            <a:r>
              <a:rPr lang="fr-FR" sz="1100" b="0" dirty="0" err="1"/>
              <a:t>calculus</a:t>
            </a:r>
            <a:r>
              <a:rPr lang="fr-FR" sz="11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/>
              <a:t>Laplace </a:t>
            </a:r>
            <a:r>
              <a:rPr lang="fr-FR" sz="1100" b="0" dirty="0" err="1"/>
              <a:t>transform</a:t>
            </a:r>
            <a:r>
              <a:rPr lang="fr-FR" sz="1100" b="0" dirty="0"/>
              <a:t>, Fourier </a:t>
            </a:r>
            <a:r>
              <a:rPr lang="fr-FR" sz="1100" b="0" dirty="0" err="1"/>
              <a:t>transform</a:t>
            </a:r>
            <a:r>
              <a:rPr lang="fr-FR" sz="11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/>
              <a:t>Partial </a:t>
            </a:r>
            <a:r>
              <a:rPr lang="fr-FR" sz="1100" b="0" dirty="0" err="1"/>
              <a:t>differential</a:t>
            </a:r>
            <a:r>
              <a:rPr lang="fr-FR" sz="1100" b="0" dirty="0"/>
              <a:t> </a:t>
            </a:r>
            <a:r>
              <a:rPr lang="fr-FR" sz="1100" b="0" dirty="0" err="1"/>
              <a:t>equations</a:t>
            </a:r>
            <a:r>
              <a:rPr lang="fr-FR" sz="1100" b="0" dirty="0"/>
              <a:t> and </a:t>
            </a:r>
            <a:r>
              <a:rPr lang="fr-FR" sz="1100" b="0" dirty="0" err="1"/>
              <a:t>finite</a:t>
            </a:r>
            <a:r>
              <a:rPr lang="fr-FR" sz="1100" b="0" dirty="0"/>
              <a:t> </a:t>
            </a:r>
            <a:r>
              <a:rPr lang="fr-FR" sz="1100" b="0" dirty="0" err="1"/>
              <a:t>elements</a:t>
            </a:r>
            <a:endParaRPr lang="fr-FR" sz="1100" b="0" dirty="0"/>
          </a:p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endParaRPr lang="en-US" altLang="fr-FR" sz="900" dirty="0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79990" y="1279924"/>
            <a:ext cx="3782162" cy="2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r>
              <a:rPr lang="en-US" altLang="fr-FR" sz="1400" dirty="0" smtClean="0">
                <a:latin typeface="+mn-lt"/>
                <a:cs typeface="+mn-cs"/>
              </a:rPr>
              <a:t>•Solid mechanics	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64635" y="4722161"/>
            <a:ext cx="3782162" cy="2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r>
              <a:rPr lang="en-US" altLang="fr-FR" sz="1400" dirty="0" smtClean="0">
                <a:latin typeface="+mn-lt"/>
                <a:cs typeface="+mn-cs"/>
              </a:rPr>
              <a:t>•Fluid mechanics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1706" y="3682236"/>
            <a:ext cx="3782162" cy="2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None/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r>
              <a:rPr lang="en-US" altLang="fr-FR" sz="1400" dirty="0" smtClean="0">
                <a:latin typeface="+mn-lt"/>
                <a:cs typeface="+mn-cs"/>
              </a:rPr>
              <a:t>•Probabilities	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04782" y="1596347"/>
            <a:ext cx="4130676" cy="316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Kinematics</a:t>
            </a:r>
            <a:r>
              <a:rPr lang="fr-FR" sz="1100" b="0" dirty="0" smtClean="0"/>
              <a:t> </a:t>
            </a:r>
            <a:r>
              <a:rPr lang="fr-FR" sz="1100" b="0" dirty="0"/>
              <a:t>and </a:t>
            </a:r>
            <a:r>
              <a:rPr lang="fr-FR" sz="1100" b="0" dirty="0" err="1"/>
              <a:t>dynamics</a:t>
            </a:r>
            <a:r>
              <a:rPr lang="fr-FR" sz="1100" b="0" dirty="0"/>
              <a:t> of non-</a:t>
            </a:r>
            <a:r>
              <a:rPr lang="fr-FR" sz="1100" b="0" dirty="0" err="1"/>
              <a:t>deformable</a:t>
            </a:r>
            <a:r>
              <a:rPr lang="fr-FR" sz="1100" b="0" dirty="0"/>
              <a:t> </a:t>
            </a:r>
            <a:r>
              <a:rPr lang="fr-FR" sz="1100" b="0" dirty="0" err="1"/>
              <a:t>solids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Geometric</a:t>
            </a:r>
            <a:r>
              <a:rPr lang="fr-FR" sz="1100" b="0" dirty="0" smtClean="0"/>
              <a:t> </a:t>
            </a:r>
            <a:r>
              <a:rPr lang="fr-FR" sz="1100" b="0" dirty="0"/>
              <a:t>Transformation: </a:t>
            </a:r>
            <a:r>
              <a:rPr lang="fr-FR" sz="1100" b="0" dirty="0" err="1"/>
              <a:t>Eulerian</a:t>
            </a:r>
            <a:r>
              <a:rPr lang="fr-FR" sz="1100" b="0" dirty="0"/>
              <a:t> and </a:t>
            </a:r>
            <a:r>
              <a:rPr lang="fr-FR" sz="1100" b="0" dirty="0" err="1"/>
              <a:t>Lagrangian</a:t>
            </a:r>
            <a:r>
              <a:rPr lang="fr-FR" sz="1100" b="0" dirty="0"/>
              <a:t> Descriptions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Internal</a:t>
            </a:r>
            <a:r>
              <a:rPr lang="fr-FR" sz="1100" b="0" dirty="0" smtClean="0"/>
              <a:t> </a:t>
            </a:r>
            <a:r>
              <a:rPr lang="fr-FR" sz="1100" b="0" dirty="0"/>
              <a:t>stresses for 3D </a:t>
            </a:r>
            <a:r>
              <a:rPr lang="fr-FR" sz="1100" b="0" dirty="0" err="1"/>
              <a:t>continuous</a:t>
            </a:r>
            <a:r>
              <a:rPr lang="fr-FR" sz="1100" b="0" dirty="0"/>
              <a:t> medium: Cauchy stress </a:t>
            </a:r>
            <a:r>
              <a:rPr lang="fr-FR" sz="1100" b="0" dirty="0" err="1"/>
              <a:t>tensor</a:t>
            </a:r>
            <a:r>
              <a:rPr lang="fr-FR" sz="1100" b="0" dirty="0"/>
              <a:t>, Green-Lagrange </a:t>
            </a:r>
            <a:r>
              <a:rPr lang="fr-FR" sz="1100" b="0" dirty="0" err="1"/>
              <a:t>strain</a:t>
            </a:r>
            <a:r>
              <a:rPr lang="fr-FR" sz="1100" b="0" dirty="0"/>
              <a:t> </a:t>
            </a:r>
            <a:r>
              <a:rPr lang="fr-FR" sz="1100" b="0" dirty="0" err="1"/>
              <a:t>tensor</a:t>
            </a:r>
            <a:r>
              <a:rPr lang="fr-FR" sz="1100" b="0" dirty="0"/>
              <a:t>, </a:t>
            </a:r>
            <a:r>
              <a:rPr lang="fr-FR" sz="1100" b="0" dirty="0" err="1"/>
              <a:t>linearization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Thermodynamic</a:t>
            </a:r>
            <a:r>
              <a:rPr lang="fr-FR" sz="1100" b="0" dirty="0" smtClean="0"/>
              <a:t> </a:t>
            </a:r>
            <a:r>
              <a:rPr lang="fr-FR" sz="1100" b="0" dirty="0" err="1"/>
              <a:t>approach</a:t>
            </a:r>
            <a:r>
              <a:rPr lang="fr-FR" sz="1100" b="0" dirty="0"/>
              <a:t> to </a:t>
            </a:r>
            <a:r>
              <a:rPr lang="fr-FR" sz="1100" b="0" dirty="0" err="1"/>
              <a:t>linear</a:t>
            </a:r>
            <a:r>
              <a:rPr lang="fr-FR" sz="1100" b="0" dirty="0"/>
              <a:t> </a:t>
            </a:r>
            <a:r>
              <a:rPr lang="fr-FR" sz="1100" b="0" dirty="0" err="1"/>
              <a:t>thermoelastic</a:t>
            </a:r>
            <a:r>
              <a:rPr lang="fr-FR" sz="1100" b="0" dirty="0"/>
              <a:t> </a:t>
            </a:r>
            <a:r>
              <a:rPr lang="fr-FR" sz="1100" b="0" dirty="0" err="1"/>
              <a:t>behavior</a:t>
            </a:r>
            <a:r>
              <a:rPr lang="fr-FR" sz="1100" b="0" dirty="0"/>
              <a:t>, </a:t>
            </a:r>
            <a:r>
              <a:rPr lang="fr-FR" sz="1100" b="0" dirty="0" err="1"/>
              <a:t>three-dimensional</a:t>
            </a:r>
            <a:r>
              <a:rPr lang="fr-FR" sz="1100" b="0" dirty="0"/>
              <a:t> </a:t>
            </a:r>
            <a:r>
              <a:rPr lang="fr-FR" sz="1100" b="0" dirty="0" err="1"/>
              <a:t>linear</a:t>
            </a:r>
            <a:r>
              <a:rPr lang="fr-FR" sz="1100" b="0" dirty="0"/>
              <a:t> thermo </a:t>
            </a:r>
            <a:r>
              <a:rPr lang="fr-FR" sz="1100" b="0" dirty="0" err="1"/>
              <a:t>elasticity</a:t>
            </a:r>
            <a:r>
              <a:rPr lang="fr-FR" sz="1100" b="0" dirty="0"/>
              <a:t> </a:t>
            </a:r>
            <a:r>
              <a:rPr lang="fr-FR" sz="1100" b="0" dirty="0" err="1"/>
              <a:t>problems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Flat </a:t>
            </a:r>
            <a:r>
              <a:rPr lang="fr-FR" sz="1100" b="0" dirty="0" err="1"/>
              <a:t>deformations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Theorem</a:t>
            </a:r>
            <a:r>
              <a:rPr lang="fr-FR" sz="1100" b="0" dirty="0" smtClean="0"/>
              <a:t> </a:t>
            </a:r>
            <a:r>
              <a:rPr lang="fr-FR" sz="1100" b="0" dirty="0"/>
              <a:t>of </a:t>
            </a:r>
            <a:r>
              <a:rPr lang="fr-FR" sz="1100" b="0" dirty="0" err="1"/>
              <a:t>kinetic</a:t>
            </a:r>
            <a:r>
              <a:rPr lang="fr-FR" sz="1100" b="0" dirty="0"/>
              <a:t> </a:t>
            </a:r>
            <a:r>
              <a:rPr lang="fr-FR" sz="1100" b="0" dirty="0" err="1"/>
              <a:t>energy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The </a:t>
            </a:r>
            <a:r>
              <a:rPr lang="fr-FR" sz="1100" b="0" dirty="0" err="1"/>
              <a:t>Theorems</a:t>
            </a:r>
            <a:r>
              <a:rPr lang="fr-FR" sz="1100" b="0" dirty="0"/>
              <a:t> of Minimum </a:t>
            </a:r>
            <a:r>
              <a:rPr lang="fr-FR" sz="1100" b="0" dirty="0" err="1"/>
              <a:t>Potential</a:t>
            </a:r>
            <a:r>
              <a:rPr lang="fr-FR" sz="1100" b="0" dirty="0"/>
              <a:t> </a:t>
            </a:r>
            <a:r>
              <a:rPr lang="fr-FR" sz="1100" b="0" dirty="0" err="1"/>
              <a:t>Energy</a:t>
            </a:r>
            <a:r>
              <a:rPr lang="fr-FR" sz="1100" b="0" dirty="0"/>
              <a:t> and </a:t>
            </a:r>
            <a:r>
              <a:rPr lang="fr-FR" sz="1100" b="0" dirty="0" err="1"/>
              <a:t>Complementary</a:t>
            </a:r>
            <a:r>
              <a:rPr lang="fr-FR" sz="1100" b="0" dirty="0"/>
              <a:t> </a:t>
            </a:r>
            <a:r>
              <a:rPr lang="fr-FR" sz="1100" b="0" dirty="0" err="1"/>
              <a:t>Energy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Principle</a:t>
            </a:r>
            <a:r>
              <a:rPr lang="fr-FR" sz="1100" b="0" dirty="0" smtClean="0"/>
              <a:t> </a:t>
            </a:r>
            <a:r>
              <a:rPr lang="fr-FR" sz="1100" b="0" dirty="0"/>
              <a:t>of the </a:t>
            </a:r>
            <a:r>
              <a:rPr lang="fr-FR" sz="1100" b="0" dirty="0" err="1"/>
              <a:t>finite</a:t>
            </a:r>
            <a:r>
              <a:rPr lang="fr-FR" sz="1100" b="0" dirty="0"/>
              <a:t> </a:t>
            </a:r>
            <a:r>
              <a:rPr lang="fr-FR" sz="1100" b="0" dirty="0" err="1"/>
              <a:t>element</a:t>
            </a:r>
            <a:r>
              <a:rPr lang="fr-FR" sz="1100" b="0" dirty="0"/>
              <a:t> </a:t>
            </a:r>
            <a:r>
              <a:rPr lang="fr-FR" sz="1100" b="0" dirty="0" err="1"/>
              <a:t>method</a:t>
            </a:r>
            <a:r>
              <a:rPr lang="fr-FR" sz="1100" b="0" dirty="0"/>
              <a:t> in </a:t>
            </a:r>
            <a:r>
              <a:rPr lang="fr-FR" sz="1100" b="0" dirty="0" err="1"/>
              <a:t>linear</a:t>
            </a:r>
            <a:r>
              <a:rPr lang="fr-FR" sz="1100" b="0" dirty="0"/>
              <a:t> </a:t>
            </a:r>
            <a:r>
              <a:rPr lang="fr-FR" sz="1100" b="0" dirty="0" err="1"/>
              <a:t>elasticity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Linear</a:t>
            </a:r>
            <a:r>
              <a:rPr lang="fr-FR" sz="1100" b="0" dirty="0" smtClean="0"/>
              <a:t> </a:t>
            </a:r>
            <a:r>
              <a:rPr lang="fr-FR" sz="1100" b="0" dirty="0" err="1"/>
              <a:t>elasticity</a:t>
            </a:r>
            <a:r>
              <a:rPr lang="fr-FR" sz="1100" b="0" dirty="0"/>
              <a:t> </a:t>
            </a:r>
            <a:r>
              <a:rPr lang="fr-FR" sz="1100" b="0" dirty="0" err="1"/>
              <a:t>finite</a:t>
            </a:r>
            <a:r>
              <a:rPr lang="fr-FR" sz="1100" b="0" dirty="0"/>
              <a:t> </a:t>
            </a:r>
            <a:r>
              <a:rPr lang="fr-FR" sz="1100" b="0" dirty="0" err="1"/>
              <a:t>element</a:t>
            </a:r>
            <a:r>
              <a:rPr lang="fr-FR" sz="1100" b="0" dirty="0"/>
              <a:t> </a:t>
            </a:r>
            <a:r>
              <a:rPr lang="fr-FR" sz="1100" b="0" dirty="0" err="1"/>
              <a:t>method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Concepts </a:t>
            </a:r>
            <a:r>
              <a:rPr lang="fr-FR" sz="1100" b="0" dirty="0"/>
              <a:t>of </a:t>
            </a:r>
            <a:r>
              <a:rPr lang="fr-FR" sz="1100" b="0" dirty="0" err="1"/>
              <a:t>Limit</a:t>
            </a:r>
            <a:r>
              <a:rPr lang="fr-FR" sz="1100" b="0" dirty="0"/>
              <a:t> </a:t>
            </a:r>
            <a:r>
              <a:rPr lang="fr-FR" sz="1100" b="0" dirty="0" err="1"/>
              <a:t>Analysis</a:t>
            </a:r>
            <a:r>
              <a:rPr lang="fr-FR" sz="1100" b="0" dirty="0"/>
              <a:t> and the </a:t>
            </a:r>
            <a:r>
              <a:rPr lang="fr-FR" sz="1100" b="0" dirty="0" err="1"/>
              <a:t>Study</a:t>
            </a:r>
            <a:r>
              <a:rPr lang="fr-FR" sz="1100" b="0" dirty="0"/>
              <a:t> of </a:t>
            </a:r>
            <a:r>
              <a:rPr lang="fr-FR" sz="1100" b="0" dirty="0" err="1"/>
              <a:t>Linear</a:t>
            </a:r>
            <a:r>
              <a:rPr lang="fr-FR" sz="1100" b="0" dirty="0"/>
              <a:t> </a:t>
            </a:r>
            <a:r>
              <a:rPr lang="fr-FR" sz="1100" b="0" dirty="0" err="1"/>
              <a:t>Elastic</a:t>
            </a:r>
            <a:r>
              <a:rPr lang="fr-FR" sz="1100" b="0" dirty="0"/>
              <a:t> </a:t>
            </a:r>
            <a:r>
              <a:rPr lang="fr-FR" sz="1100" b="0" dirty="0" err="1"/>
              <a:t>Curvilinear</a:t>
            </a:r>
            <a:r>
              <a:rPr lang="fr-FR" sz="1100" b="0" dirty="0"/>
              <a:t> Media</a:t>
            </a:r>
          </a:p>
          <a:p>
            <a:pPr marL="171450" lvl="1" indent="-17145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endParaRPr lang="en-US" altLang="fr-FR" sz="1100" dirty="0"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04782" y="5034122"/>
            <a:ext cx="3600400" cy="164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Eulerian</a:t>
            </a:r>
            <a:r>
              <a:rPr lang="fr-FR" sz="1100" b="0" dirty="0" smtClean="0"/>
              <a:t> </a:t>
            </a:r>
            <a:r>
              <a:rPr lang="fr-FR" sz="1100" b="0" dirty="0" err="1"/>
              <a:t>Kinematics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Euler's</a:t>
            </a:r>
            <a:r>
              <a:rPr lang="fr-FR" sz="1100" b="0" dirty="0" smtClean="0"/>
              <a:t> </a:t>
            </a:r>
            <a:r>
              <a:rPr lang="fr-FR" sz="1100" b="0" dirty="0" err="1"/>
              <a:t>equations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Navier-Stokes </a:t>
            </a:r>
            <a:r>
              <a:rPr lang="fr-FR" sz="1100" b="0" dirty="0" err="1"/>
              <a:t>equations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Reynolds </a:t>
            </a:r>
            <a:r>
              <a:rPr lang="fr-FR" sz="1100" b="0" dirty="0" err="1"/>
              <a:t>Number</a:t>
            </a:r>
            <a:r>
              <a:rPr lang="fr-FR" sz="1100" b="0" dirty="0"/>
              <a:t> </a:t>
            </a:r>
            <a:r>
              <a:rPr lang="fr-FR" sz="1100" b="0" dirty="0" err="1"/>
              <a:t>Irrotational</a:t>
            </a:r>
            <a:r>
              <a:rPr lang="fr-FR" sz="1100" b="0" dirty="0"/>
              <a:t> plane </a:t>
            </a:r>
            <a:r>
              <a:rPr lang="fr-FR" sz="1100" b="0" dirty="0" err="1"/>
              <a:t>flows</a:t>
            </a:r>
            <a:r>
              <a:rPr lang="fr-FR" sz="1100" b="0" dirty="0"/>
              <a:t> of </a:t>
            </a:r>
            <a:r>
              <a:rPr lang="fr-FR" sz="1100" b="0" dirty="0" err="1"/>
              <a:t>perfect</a:t>
            </a:r>
            <a:r>
              <a:rPr lang="fr-FR" sz="1100" b="0" dirty="0"/>
              <a:t> incompressible </a:t>
            </a:r>
            <a:r>
              <a:rPr lang="fr-FR" sz="1100" b="0" dirty="0" err="1"/>
              <a:t>fluid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Actual</a:t>
            </a:r>
            <a:r>
              <a:rPr lang="fr-FR" sz="1100" b="0" dirty="0" smtClean="0"/>
              <a:t> </a:t>
            </a:r>
            <a:r>
              <a:rPr lang="fr-FR" sz="1100" b="0" dirty="0"/>
              <a:t>and </a:t>
            </a:r>
            <a:r>
              <a:rPr lang="fr-FR" sz="1100" b="0" dirty="0" err="1"/>
              <a:t>complex</a:t>
            </a:r>
            <a:r>
              <a:rPr lang="fr-FR" sz="1100" b="0" dirty="0"/>
              <a:t> </a:t>
            </a:r>
            <a:r>
              <a:rPr lang="fr-FR" sz="1100" b="0" dirty="0" err="1"/>
              <a:t>potential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Conformal</a:t>
            </a:r>
            <a:r>
              <a:rPr lang="fr-FR" sz="1100" b="0" dirty="0" smtClean="0"/>
              <a:t> </a:t>
            </a:r>
            <a:r>
              <a:rPr lang="fr-FR" sz="1100" b="0" dirty="0"/>
              <a:t>transformations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Transformation </a:t>
            </a:r>
            <a:r>
              <a:rPr lang="fr-FR" sz="1100" b="0" dirty="0"/>
              <a:t>and </a:t>
            </a:r>
            <a:r>
              <a:rPr lang="fr-FR" sz="1100" b="0" dirty="0" err="1"/>
              <a:t>Zhukovsky</a:t>
            </a:r>
            <a:r>
              <a:rPr lang="fr-FR" sz="1100" b="0" dirty="0"/>
              <a:t> </a:t>
            </a:r>
            <a:r>
              <a:rPr lang="fr-FR" sz="1100" b="0" dirty="0" smtClean="0"/>
              <a:t>profiles</a:t>
            </a:r>
            <a:endParaRPr lang="en-US" altLang="fr-FR" sz="1100" dirty="0"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61464" y="3938459"/>
            <a:ext cx="3100686" cy="20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3077" tIns="43200" rIns="83077" bIns="43200">
            <a:spAutoFit/>
          </a:bodyPr>
          <a:lstStyle>
            <a:lvl1pPr marL="261938" indent="-261938" defTabSz="44926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 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19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Fundamental</a:t>
            </a:r>
            <a:r>
              <a:rPr lang="fr-FR" sz="1100" b="0" dirty="0" smtClean="0"/>
              <a:t> </a:t>
            </a:r>
            <a:r>
              <a:rPr lang="fr-FR" sz="1100" b="0" dirty="0"/>
              <a:t>notions (</a:t>
            </a:r>
            <a:r>
              <a:rPr lang="fr-FR" sz="1100" b="0" dirty="0" err="1"/>
              <a:t>probability</a:t>
            </a:r>
            <a:r>
              <a:rPr lang="fr-FR" sz="1100" b="0" dirty="0"/>
              <a:t> </a:t>
            </a:r>
            <a:r>
              <a:rPr lang="fr-FR" sz="1100" b="0" dirty="0" err="1"/>
              <a:t>space</a:t>
            </a:r>
            <a:r>
              <a:rPr lang="fr-FR" sz="1100" b="0" dirty="0"/>
              <a:t>, </a:t>
            </a:r>
            <a:r>
              <a:rPr lang="fr-FR" sz="1100" b="0" dirty="0" err="1"/>
              <a:t>random</a:t>
            </a:r>
            <a:r>
              <a:rPr lang="fr-FR" sz="1100" b="0" dirty="0"/>
              <a:t> variable, </a:t>
            </a:r>
            <a:r>
              <a:rPr lang="fr-FR" sz="1100" b="0" dirty="0" err="1"/>
              <a:t>law</a:t>
            </a:r>
            <a:r>
              <a:rPr lang="fr-FR" sz="1100" b="0" dirty="0"/>
              <a:t>, expectation 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Usual</a:t>
            </a:r>
            <a:r>
              <a:rPr lang="fr-FR" sz="1100" b="0" dirty="0" smtClean="0"/>
              <a:t> </a:t>
            </a:r>
            <a:r>
              <a:rPr lang="fr-FR" sz="1100" b="0" dirty="0" err="1"/>
              <a:t>laws</a:t>
            </a:r>
            <a:r>
              <a:rPr lang="fr-FR" sz="1100" b="0" dirty="0"/>
              <a:t> </a:t>
            </a:r>
            <a:r>
              <a:rPr lang="fr-FR" sz="1100" b="0" dirty="0" err="1"/>
              <a:t>with</a:t>
            </a:r>
            <a:r>
              <a:rPr lang="fr-FR" sz="1100" b="0" dirty="0"/>
              <a:t> real and </a:t>
            </a:r>
            <a:r>
              <a:rPr lang="fr-FR" sz="1100" b="0" dirty="0" err="1"/>
              <a:t>integer</a:t>
            </a:r>
            <a:r>
              <a:rPr lang="fr-FR" sz="1100" b="0" dirty="0"/>
              <a:t> values.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Concepts </a:t>
            </a:r>
            <a:r>
              <a:rPr lang="fr-FR" sz="1100" b="0" dirty="0"/>
              <a:t>of convergence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err="1" smtClean="0"/>
              <a:t>Strong</a:t>
            </a:r>
            <a:r>
              <a:rPr lang="fr-FR" sz="1100" b="0" dirty="0" smtClean="0"/>
              <a:t> </a:t>
            </a:r>
            <a:r>
              <a:rPr lang="fr-FR" sz="1100" b="0" dirty="0"/>
              <a:t>Law of Large </a:t>
            </a:r>
            <a:r>
              <a:rPr lang="fr-FR" sz="1100" b="0" dirty="0" err="1"/>
              <a:t>Numbers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Central </a:t>
            </a:r>
            <a:r>
              <a:rPr lang="fr-FR" sz="1100" b="0" dirty="0" err="1"/>
              <a:t>Limit</a:t>
            </a:r>
            <a:r>
              <a:rPr lang="fr-FR" sz="1100" b="0" dirty="0"/>
              <a:t> </a:t>
            </a:r>
            <a:r>
              <a:rPr lang="fr-FR" sz="1100" b="0" dirty="0" err="1"/>
              <a:t>Theorem</a:t>
            </a:r>
            <a:endParaRPr lang="fr-FR" sz="11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Main </a:t>
            </a:r>
            <a:r>
              <a:rPr lang="fr-FR" sz="1100" b="0" dirty="0" err="1"/>
              <a:t>algorithms</a:t>
            </a:r>
            <a:r>
              <a:rPr lang="fr-FR" sz="1100" b="0" dirty="0"/>
              <a:t> for </a:t>
            </a:r>
            <a:r>
              <a:rPr lang="fr-FR" sz="1100" b="0" dirty="0" err="1"/>
              <a:t>simulating</a:t>
            </a:r>
            <a:r>
              <a:rPr lang="fr-FR" sz="1100" b="0" dirty="0"/>
              <a:t> </a:t>
            </a:r>
            <a:r>
              <a:rPr lang="fr-FR" sz="1100" b="0" dirty="0" err="1"/>
              <a:t>random</a:t>
            </a:r>
            <a:r>
              <a:rPr lang="fr-FR" sz="1100" b="0" dirty="0"/>
              <a:t> variables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100" b="0" dirty="0" smtClean="0"/>
              <a:t>Monte-Carlo </a:t>
            </a:r>
            <a:r>
              <a:rPr lang="fr-FR" sz="1100" b="0" dirty="0" err="1"/>
              <a:t>method</a:t>
            </a:r>
            <a:endParaRPr lang="fr-FR" sz="1100" b="0" dirty="0"/>
          </a:p>
          <a:p>
            <a:pPr marL="171450" lvl="1" indent="-171450" defTabSz="9144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tabLst>
                <a:tab pos="3474514" algn="l"/>
                <a:tab pos="4160331" algn="l"/>
                <a:tab pos="5004414" algn="l"/>
                <a:tab pos="5848497" algn="l"/>
                <a:tab pos="6692579" algn="l"/>
                <a:tab pos="7536662" algn="l"/>
                <a:tab pos="8380745" algn="l"/>
                <a:tab pos="9224827" algn="l"/>
                <a:tab pos="10068910" algn="l"/>
                <a:tab pos="10912993" algn="l"/>
                <a:tab pos="11757075" algn="l"/>
                <a:tab pos="12601158" algn="l"/>
              </a:tabLst>
              <a:defRPr/>
            </a:pPr>
            <a:endParaRPr lang="en-US" altLang="fr-FR" sz="1000" dirty="0">
              <a:latin typeface="+mn-lt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0939" y="223090"/>
            <a:ext cx="7205858" cy="1077218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and structural engineering : </a:t>
            </a:r>
            <a:r>
              <a:rPr lang="fr-FR" alt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Prerequisites</a:t>
            </a:r>
            <a:r>
              <a:rPr lang="fr-FR" alt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CustomShape 1"/>
          <p:cNvSpPr/>
          <p:nvPr/>
        </p:nvSpPr>
        <p:spPr>
          <a:xfrm>
            <a:off x="1497828" y="215454"/>
            <a:ext cx="69652" cy="1064469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à coins arrondis 1"/>
          <p:cNvSpPr/>
          <p:nvPr/>
        </p:nvSpPr>
        <p:spPr>
          <a:xfrm>
            <a:off x="843045" y="5848205"/>
            <a:ext cx="3728955" cy="749147"/>
          </a:xfrm>
          <a:prstGeom prst="roundRect">
            <a:avLst/>
          </a:prstGeom>
          <a:solidFill>
            <a:srgbClr val="00AB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https</a:t>
            </a:r>
            <a:r>
              <a:rPr lang="fr-FR" dirty="0"/>
              <a:t>://ecoledesponts.fr/en/civil-and-structural-engineering</a:t>
            </a:r>
          </a:p>
        </p:txBody>
      </p:sp>
    </p:spTree>
    <p:extLst>
      <p:ext uri="{BB962C8B-B14F-4D97-AF65-F5344CB8AC3E}">
        <p14:creationId xmlns:p14="http://schemas.microsoft.com/office/powerpoint/2010/main" val="30696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8292" y="239613"/>
            <a:ext cx="5988548" cy="163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BC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altLang="fr-FR" sz="4000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Your</a:t>
            </a:r>
            <a:r>
              <a:rPr lang="fr-FR" altLang="fr-FR" sz="40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budget</a:t>
            </a:r>
            <a:endParaRPr lang="fr-FR" altLang="fr-FR" sz="36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F2827-B1FC-43F9-9484-436A97AA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62" y="1876926"/>
            <a:ext cx="324442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fr-FR" altLang="fr-FR" sz="20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Tuition</a:t>
            </a:r>
            <a:r>
              <a:rPr lang="fr-FR" altLang="fr-FR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fr-FR" altLang="fr-FR" sz="20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fees</a:t>
            </a:r>
            <a:endParaRPr lang="fr-FR" altLang="fr-FR" sz="20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Tuition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2000" b="0" strike="sngStrike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64800€/</a:t>
            </a:r>
            <a:r>
              <a:rPr lang="fr-FR" altLang="fr-FR" sz="2000" b="0" strike="sngStrike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year</a:t>
            </a:r>
            <a:r>
              <a:rPr lang="fr-FR" altLang="fr-FR" sz="2000" b="0" strike="sngStrike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Waived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Fees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(CMCI): 1000€/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year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F2827-B1FC-43F9-9484-436A97AA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34" y="3596122"/>
            <a:ext cx="36864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fr-FR" altLang="fr-FR" sz="20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Scholarships</a:t>
            </a:r>
            <a:endParaRPr lang="fr-FR" altLang="fr-FR" sz="20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Eiffel: 1180€/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month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Fondation des Ponts: 650€/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month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over 15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months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Corporate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scholarships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Meridiam</a:t>
            </a: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F2827-B1FC-43F9-9484-436A97AA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1899652"/>
            <a:ext cx="4752528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fr-FR" altLang="fr-FR" sz="20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Monthly</a:t>
            </a:r>
            <a:r>
              <a:rPr lang="fr-FR" altLang="fr-FR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Cost</a:t>
            </a:r>
            <a:r>
              <a:rPr lang="fr-FR" altLang="fr-FR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of living in Paris: ~8</a:t>
            </a:r>
            <a:r>
              <a:rPr lang="fr-FR" altLang="fr-FR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5</a:t>
            </a:r>
            <a:r>
              <a:rPr lang="fr-FR" altLang="fr-FR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0€</a:t>
            </a:r>
          </a:p>
          <a:p>
            <a:pPr>
              <a:buNone/>
            </a:pPr>
            <a:endParaRPr lang="fr-FR" altLang="fr-FR" sz="20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Housing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including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APL)</a:t>
            </a:r>
            <a:endParaRPr lang="fr-FR" altLang="fr-FR" sz="2000" b="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     -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Residence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Meunier: 400€   or</a:t>
            </a:r>
          </a:p>
          <a:p>
            <a:pPr>
              <a:buNone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     - Maison des Mines et des Ponts: 250€</a:t>
            </a:r>
          </a:p>
          <a:p>
            <a:pPr>
              <a:buNone/>
            </a:pP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    -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Less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Gvt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Housing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allowance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: 150/200 €</a:t>
            </a:r>
          </a:p>
          <a:p>
            <a:pPr>
              <a:buNone/>
            </a:pPr>
            <a:endParaRPr lang="fr-FR" altLang="fr-FR" sz="2000" b="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Transport (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Greater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Paris): 40€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Food: 300€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Entertainment: 200€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Incidentals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: 100€</a:t>
            </a:r>
          </a:p>
          <a:p>
            <a:pPr algn="ctr">
              <a:buNone/>
            </a:pPr>
            <a:endParaRPr lang="fr-FR" altLang="fr-FR" sz="20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CF2827-B1FC-43F9-9484-436A97AA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124744"/>
            <a:ext cx="7931386" cy="49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fr-FR" altLang="fr-FR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Contacts : </a:t>
            </a:r>
          </a:p>
          <a:p>
            <a:pPr>
              <a:buNone/>
            </a:pPr>
            <a:r>
              <a:rPr lang="fr-FR" altLang="fr-FR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Marie-Christine BERT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Director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of International Relations and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Corporate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Partnerships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2"/>
              </a:rPr>
              <a:t>marie-christine.bert@enpc.fr</a:t>
            </a:r>
            <a:r>
              <a:rPr 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fr-FR" altLang="fr-FR" sz="2000" b="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1800"/>
              </a:spcBef>
              <a:buNone/>
            </a:pPr>
            <a:r>
              <a:rPr lang="fr-FR" altLang="fr-FR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Emmanuel SIMANTOV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Head of international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mobility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e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mmanuel.simantov@enpc.fr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fr-FR" altLang="fr-FR" sz="2000" b="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fr-FR" altLang="fr-FR" sz="240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Useful</a:t>
            </a:r>
            <a:r>
              <a:rPr lang="fr-FR" altLang="fr-FR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links :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School </a:t>
            </a: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website</a:t>
            </a: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: </a:t>
            </a: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4"/>
              </a:rPr>
              <a:t>https://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4"/>
              </a:rPr>
              <a:t>www.ecoledesponts.fr/en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fr-FR" altLang="fr-FR" sz="2000" b="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Course </a:t>
            </a: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catalogue : </a:t>
            </a: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5"/>
              </a:rPr>
              <a:t>http://gede.enpc.fr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5"/>
              </a:rPr>
              <a:t>/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altLang="fr-FR" sz="2000" b="0" dirty="0" err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Student</a:t>
            </a: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union (in French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fr-FR" altLang="fr-FR" sz="2000" b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6"/>
              </a:rPr>
              <a:t>https://bde.enpc.org</a:t>
            </a:r>
            <a:r>
              <a:rPr lang="fr-FR" altLang="fr-FR" sz="2000" b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hlinkClick r:id="rId6"/>
              </a:rPr>
              <a:t>/</a:t>
            </a:r>
            <a:endParaRPr lang="fr-FR" altLang="fr-FR" sz="2000" b="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 1"/>
          <p:cNvPicPr/>
          <p:nvPr/>
        </p:nvPicPr>
        <p:blipFill>
          <a:blip r:embed="rId3"/>
          <a:srcRect t="8675"/>
          <a:stretch/>
        </p:blipFill>
        <p:spPr>
          <a:xfrm>
            <a:off x="0" y="1669421"/>
            <a:ext cx="9143640" cy="44186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3609360" y="6085673"/>
            <a:ext cx="5149080" cy="41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ÉCOLE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B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DES PONTS PARISTECH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rgbClr val="00AB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Building the </a:t>
            </a:r>
            <a:r>
              <a:rPr lang="fr-FR" sz="2400" dirty="0" err="1">
                <a:solidFill>
                  <a:srgbClr val="00AB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worlds</a:t>
            </a:r>
            <a:r>
              <a:rPr lang="fr-FR" sz="2400" dirty="0">
                <a:solidFill>
                  <a:srgbClr val="00AB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solidFill>
                  <a:srgbClr val="00ABC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tomorrow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ABC4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4294967295"/>
          </p:nvPr>
        </p:nvSpPr>
        <p:spPr>
          <a:xfrm>
            <a:off x="113691" y="6443223"/>
            <a:ext cx="2290604" cy="3622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r-FR" sz="2000" i="1" dirty="0" smtClean="0">
                <a:latin typeface="Euphemia" panose="020B0503040102020104" pitchFamily="34" charset="0"/>
                <a:cs typeface="Estrangelo Edessa" panose="03080600000000000000" pitchFamily="66" charset="0"/>
              </a:rPr>
              <a:t>www.enpc.fr/en</a:t>
            </a:r>
            <a:endParaRPr lang="fr-FR" sz="2000" i="1" dirty="0"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58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1248508" y="1759927"/>
            <a:ext cx="3389435" cy="2209986"/>
            <a:chOff x="1352550" y="1620838"/>
            <a:chExt cx="3671888" cy="2394151"/>
          </a:xfrm>
        </p:grpSpPr>
        <p:pic>
          <p:nvPicPr>
            <p:cNvPr id="2560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8613" y="1620838"/>
              <a:ext cx="3297237" cy="203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5610" name="Text Box 8"/>
            <p:cNvSpPr txBox="1">
              <a:spLocks noChangeArrowheads="1"/>
            </p:cNvSpPr>
            <p:nvPr/>
          </p:nvSpPr>
          <p:spPr bwMode="auto">
            <a:xfrm>
              <a:off x="1352550" y="3668713"/>
              <a:ext cx="3671888" cy="3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2800" b="1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 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477" dirty="0"/>
                <a:t>Viaduc Millau </a:t>
              </a:r>
              <a:r>
                <a:rPr lang="fr-FR" altLang="fr-FR" sz="1477" b="0" dirty="0"/>
                <a:t>- Michel </a:t>
              </a:r>
              <a:r>
                <a:rPr lang="fr-FR" altLang="fr-FR" sz="1477" b="0" dirty="0" err="1" smtClean="0"/>
                <a:t>Virlogeux</a:t>
              </a:r>
              <a:endParaRPr lang="fr-FR" altLang="fr-FR" sz="1477" b="0" dirty="0"/>
            </a:p>
          </p:txBody>
        </p:sp>
      </p:grpSp>
      <p:sp>
        <p:nvSpPr>
          <p:cNvPr id="14" name="CustomShape 2"/>
          <p:cNvSpPr>
            <a:spLocks/>
          </p:cNvSpPr>
          <p:nvPr/>
        </p:nvSpPr>
        <p:spPr>
          <a:xfrm>
            <a:off x="1555784" y="337463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Remarkable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by </a:t>
            </a:r>
          </a:p>
          <a:p>
            <a:pPr>
              <a:lnSpc>
                <a:spcPct val="100000"/>
              </a:lnSpc>
            </a:pP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Ecole des Ponts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ParisTech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Alumni</a:t>
            </a:r>
            <a:endParaRPr lang="fr-FR" sz="3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" name="Picture 17" descr="http://servicedoc.enpc.fr/wp-content/uploads/2012/04/globo_extra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23" y="4002519"/>
            <a:ext cx="2718958" cy="20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02520" y="6087208"/>
            <a:ext cx="3323492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2800" b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 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77" dirty="0" smtClean="0"/>
              <a:t>Cristo </a:t>
            </a:r>
            <a:r>
              <a:rPr lang="fr-FR" altLang="fr-FR" sz="1477" dirty="0" err="1" smtClean="0"/>
              <a:t>Redentor</a:t>
            </a:r>
            <a:r>
              <a:rPr lang="fr-FR" altLang="fr-FR" sz="1477" dirty="0"/>
              <a:t/>
            </a:r>
            <a:br>
              <a:rPr lang="fr-FR" altLang="fr-FR" sz="1477" dirty="0"/>
            </a:br>
            <a:r>
              <a:rPr lang="fr-FR" altLang="fr-FR" sz="1477" dirty="0" smtClean="0"/>
              <a:t>Albert Caquot</a:t>
            </a:r>
            <a:endParaRPr lang="fr-FR" altLang="fr-FR" sz="1477" dirty="0"/>
          </a:p>
        </p:txBody>
      </p:sp>
      <p:sp>
        <p:nvSpPr>
          <p:cNvPr id="17" name="Rectangle 16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19" name="CustomShape 1"/>
          <p:cNvSpPr/>
          <p:nvPr/>
        </p:nvSpPr>
        <p:spPr>
          <a:xfrm>
            <a:off x="1444420" y="338287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7426" y="1788755"/>
            <a:ext cx="3204069" cy="18615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660" y="4095073"/>
            <a:ext cx="4270086" cy="24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784" y="1521071"/>
            <a:ext cx="77901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International </a:t>
            </a:r>
            <a:r>
              <a:rPr lang="en-US" dirty="0"/>
              <a:t>QS Rankings </a:t>
            </a:r>
            <a:r>
              <a:rPr lang="en-US" dirty="0" smtClean="0"/>
              <a:t>2023: + 71 spots in one year.</a:t>
            </a:r>
            <a:endParaRPr lang="en-US" dirty="0"/>
          </a:p>
          <a:p>
            <a:r>
              <a:rPr lang="en-US" dirty="0" smtClean="0"/>
              <a:t>#174 worldwide</a:t>
            </a:r>
          </a:p>
          <a:p>
            <a:r>
              <a:rPr lang="en-US" dirty="0" smtClean="0"/>
              <a:t>#180-190 Graduate Employability Ranking</a:t>
            </a:r>
            <a:endParaRPr lang="en-US" dirty="0"/>
          </a:p>
          <a:p>
            <a:r>
              <a:rPr lang="en-US" dirty="0" smtClean="0"/>
              <a:t>#</a:t>
            </a:r>
            <a:r>
              <a:rPr lang="en-US" dirty="0"/>
              <a:t>6</a:t>
            </a:r>
            <a:r>
              <a:rPr lang="en-US" dirty="0" smtClean="0"/>
              <a:t> France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2022 </a:t>
            </a:r>
            <a:r>
              <a:rPr lang="en-US" dirty="0"/>
              <a:t>THE (Times Higher Education) international ranking: </a:t>
            </a:r>
            <a:r>
              <a:rPr lang="en-US" dirty="0" smtClean="0"/>
              <a:t>+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/>
              <a:t>spots </a:t>
            </a:r>
            <a:r>
              <a:rPr lang="en-US" dirty="0" smtClean="0"/>
              <a:t>in one year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#</a:t>
            </a:r>
            <a:r>
              <a:rPr lang="en-US" dirty="0" smtClean="0"/>
              <a:t>251-300 </a:t>
            </a:r>
            <a:r>
              <a:rPr lang="en-US" dirty="0"/>
              <a:t>worldwide</a:t>
            </a:r>
          </a:p>
          <a:p>
            <a:r>
              <a:rPr lang="en-US" dirty="0" smtClean="0"/>
              <a:t>#1 </a:t>
            </a:r>
            <a:r>
              <a:rPr lang="en-US" dirty="0"/>
              <a:t>France </a:t>
            </a:r>
            <a:r>
              <a:rPr lang="en-US" dirty="0" smtClean="0"/>
              <a:t>&lt; 5000 students</a:t>
            </a:r>
            <a:endParaRPr lang="en-US" dirty="0"/>
          </a:p>
          <a:p>
            <a:endParaRPr lang="en-US" dirty="0">
              <a:latin typeface="Euphemia" panose="020B0503040102020104" pitchFamily="34" charset="0"/>
              <a:cs typeface="Estrangelo Edessa" panose="03080600000000000000" pitchFamily="66" charset="0"/>
            </a:endParaRPr>
          </a:p>
          <a:p>
            <a:r>
              <a:rPr lang="en-US" dirty="0" smtClean="0"/>
              <a:t>National </a:t>
            </a:r>
            <a:r>
              <a:rPr lang="en-US" dirty="0" err="1"/>
              <a:t>Etudiant</a:t>
            </a:r>
            <a:r>
              <a:rPr lang="en-US" dirty="0"/>
              <a:t> ranking </a:t>
            </a:r>
            <a:r>
              <a:rPr lang="en-US" dirty="0" smtClean="0"/>
              <a:t>2022: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#4 </a:t>
            </a:r>
            <a:r>
              <a:rPr lang="en-US" dirty="0"/>
              <a:t>France</a:t>
            </a:r>
          </a:p>
          <a:p>
            <a:endParaRPr lang="en-US" dirty="0">
              <a:latin typeface="Euphemia" panose="020B0503040102020104" pitchFamily="34" charset="0"/>
              <a:cs typeface="Estrangelo Edessa" panose="03080600000000000000" pitchFamily="66" charset="0"/>
            </a:endParaRPr>
          </a:p>
          <a:p>
            <a:r>
              <a:rPr lang="fr-FR" dirty="0" err="1"/>
              <a:t>Choose</a:t>
            </a:r>
            <a:r>
              <a:rPr lang="fr-FR" dirty="0"/>
              <a:t> France certification </a:t>
            </a:r>
          </a:p>
          <a:p>
            <a:r>
              <a:rPr lang="en-US" dirty="0"/>
              <a:t>Highest level of certification of welcome procedures and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r>
              <a:rPr lang="en-US" dirty="0"/>
              <a:t>for international students</a:t>
            </a:r>
          </a:p>
          <a:p>
            <a:endParaRPr lang="en-US" dirty="0">
              <a:latin typeface="Euphemia" panose="020B0503040102020104" pitchFamily="34" charset="0"/>
              <a:cs typeface="Estrangelo Edessa" panose="03080600000000000000" pitchFamily="66" charset="0"/>
            </a:endParaRPr>
          </a:p>
          <a:p>
            <a:r>
              <a:rPr lang="en-US" dirty="0"/>
              <a:t>AFAQ ISO 9001 certification</a:t>
            </a:r>
          </a:p>
          <a:p>
            <a:r>
              <a:rPr lang="en-US" dirty="0"/>
              <a:t>Quality management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2" y="1653167"/>
            <a:ext cx="1291952" cy="6729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78" y="2881820"/>
            <a:ext cx="1179406" cy="6191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81" y="3852754"/>
            <a:ext cx="1014454" cy="6458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898BB0-30DD-43A1-8F19-8A6E67129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83" y="4871403"/>
            <a:ext cx="1060050" cy="64582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71A3FF-8AC3-4964-9D9D-9A09ABE2D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373" y="5795999"/>
            <a:ext cx="629416" cy="503533"/>
          </a:xfrm>
          <a:prstGeom prst="rect">
            <a:avLst/>
          </a:prstGeom>
        </p:spPr>
      </p:pic>
      <p:sp>
        <p:nvSpPr>
          <p:cNvPr id="13" name="CustomShape 2"/>
          <p:cNvSpPr>
            <a:spLocks/>
          </p:cNvSpPr>
          <p:nvPr/>
        </p:nvSpPr>
        <p:spPr>
          <a:xfrm>
            <a:off x="1587534" y="338287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Rankings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certification</a:t>
            </a:r>
            <a:endParaRPr lang="fr-FR" sz="32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1444420" y="338287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74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2" y="4825930"/>
            <a:ext cx="612068" cy="3442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748" y="4589889"/>
            <a:ext cx="440406" cy="23604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80728"/>
            <a:ext cx="8644877" cy="52491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48632" y="325016"/>
            <a:ext cx="7200000" cy="584775"/>
          </a:xfrm>
          <a:prstGeom prst="rect">
            <a:avLst/>
          </a:prstGeom>
          <a:solidFill>
            <a:srgbClr val="31A5C4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fr-F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A5C4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49784" y="319363"/>
            <a:ext cx="108000" cy="584775"/>
          </a:xfrm>
          <a:prstGeom prst="rect">
            <a:avLst/>
          </a:prstGeom>
          <a:solidFill>
            <a:srgbClr val="31A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732" y="5123356"/>
            <a:ext cx="504056" cy="1424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748" y="4168645"/>
            <a:ext cx="360040" cy="4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-1809467" y="-79139"/>
            <a:ext cx="6507774" cy="105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1846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31640" y="1275194"/>
            <a:ext cx="7811363" cy="295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ADCB"/>
              </a:buClr>
            </a:pPr>
            <a:r>
              <a:rPr lang="pt-BR" sz="2000" dirty="0" smtClean="0"/>
              <a:t>Academic partnerships, and Research cooperation</a:t>
            </a:r>
            <a:endParaRPr lang="pt-BR" sz="2000" b="1" dirty="0">
              <a:solidFill>
                <a:srgbClr val="00ADCB"/>
              </a:solidFill>
              <a:latin typeface="Calibri" pitchFamily="34" charset="0"/>
            </a:endParaRPr>
          </a:p>
          <a:p>
            <a:pPr indent="-285750">
              <a:buClr>
                <a:srgbClr val="00ADCB"/>
              </a:buClr>
              <a:buFontTx/>
              <a:buChar char="•"/>
            </a:pPr>
            <a:r>
              <a:rPr lang="pt-BR" sz="2000" dirty="0"/>
              <a:t>Long standing relations with top Universities </a:t>
            </a:r>
            <a:endParaRPr lang="pt-BR" sz="2000" dirty="0"/>
          </a:p>
          <a:p>
            <a:pPr>
              <a:buClr>
                <a:srgbClr val="00ADCB"/>
              </a:buClr>
              <a:buFontTx/>
              <a:buChar char="•"/>
            </a:pPr>
            <a:endParaRPr lang="pt-BR" sz="1662" dirty="0">
              <a:latin typeface="Calibri" pitchFamily="34" charset="0"/>
            </a:endParaRPr>
          </a:p>
          <a:p>
            <a:pPr>
              <a:buClr>
                <a:srgbClr val="00ADCB"/>
              </a:buClr>
            </a:pPr>
            <a:endParaRPr lang="pt-BR" sz="1662" dirty="0">
              <a:latin typeface="Calibri" pitchFamily="34" charset="0"/>
            </a:endParaRPr>
          </a:p>
          <a:p>
            <a:pPr>
              <a:buClr>
                <a:srgbClr val="00ADCB"/>
              </a:buClr>
            </a:pPr>
            <a:endParaRPr lang="pt-BR" sz="1662" dirty="0">
              <a:latin typeface="Calibri" pitchFamily="34" charset="0"/>
            </a:endParaRPr>
          </a:p>
          <a:p>
            <a:pPr>
              <a:buClr>
                <a:srgbClr val="00ADCB"/>
              </a:buClr>
            </a:pPr>
            <a:endParaRPr lang="pt-BR" sz="1662" dirty="0">
              <a:latin typeface="Calibri" pitchFamily="34" charset="0"/>
            </a:endParaRPr>
          </a:p>
          <a:p>
            <a:pPr>
              <a:buClr>
                <a:srgbClr val="00ADCB"/>
              </a:buClr>
            </a:pPr>
            <a:r>
              <a:rPr lang="fr-FR" sz="1662" dirty="0">
                <a:latin typeface="Calibri" pitchFamily="34" charset="0"/>
              </a:rPr>
              <a:t> </a:t>
            </a:r>
          </a:p>
          <a:p>
            <a:pPr>
              <a:buClr>
                <a:srgbClr val="00ADCB"/>
              </a:buClr>
              <a:buFontTx/>
              <a:buChar char="•"/>
            </a:pPr>
            <a:r>
              <a:rPr lang="pt-BR" sz="2000" dirty="0"/>
              <a:t>Brazilian students are #1 international students : 30 / year</a:t>
            </a:r>
            <a:endParaRPr lang="pt-BR" sz="2000" dirty="0"/>
          </a:p>
          <a:p>
            <a:pPr>
              <a:buClr>
                <a:srgbClr val="00ADCB"/>
              </a:buClr>
              <a:buFontTx/>
              <a:buChar char="•"/>
            </a:pPr>
            <a:endParaRPr lang="pt-BR" sz="1662" dirty="0">
              <a:latin typeface="Calibri" pitchFamily="34" charset="0"/>
            </a:endParaRPr>
          </a:p>
          <a:p>
            <a:pPr>
              <a:buClr>
                <a:srgbClr val="00ADCB"/>
              </a:buClr>
              <a:buFontTx/>
              <a:buChar char="•"/>
            </a:pPr>
            <a:r>
              <a:rPr lang="pt-BR" sz="2000" dirty="0"/>
              <a:t>Aproximadamente </a:t>
            </a:r>
            <a:r>
              <a:rPr lang="pt-BR" sz="2000" dirty="0"/>
              <a:t>250 </a:t>
            </a:r>
            <a:r>
              <a:rPr lang="pt-BR" sz="2000" dirty="0"/>
              <a:t>antigos alunos residindo e trabalhando no Brasil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066175" y="6215799"/>
            <a:ext cx="2505825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62" dirty="0">
                <a:latin typeface="Calibri" pitchFamily="34" charset="0"/>
                <a:cs typeface="Calibri" pitchFamily="34" charset="0"/>
              </a:rPr>
              <a:t>Encontro </a:t>
            </a:r>
            <a:r>
              <a:rPr lang="pt-BR" sz="1662" dirty="0" err="1">
                <a:latin typeface="Calibri" pitchFamily="34" charset="0"/>
                <a:cs typeface="Calibri" pitchFamily="34" charset="0"/>
              </a:rPr>
              <a:t>Ponts-Brasil</a:t>
            </a:r>
            <a:r>
              <a:rPr lang="pt-BR" sz="1662" dirty="0">
                <a:latin typeface="Calibri" pitchFamily="34" charset="0"/>
                <a:cs typeface="Calibri" pitchFamily="34" charset="0"/>
              </a:rPr>
              <a:t> - 2014</a:t>
            </a:r>
            <a:endParaRPr lang="fr-FR" sz="1662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627084" y="6198597"/>
            <a:ext cx="2505825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62" dirty="0">
                <a:latin typeface="Calibri" pitchFamily="34" charset="0"/>
                <a:cs typeface="Calibri" pitchFamily="34" charset="0"/>
              </a:rPr>
              <a:t>“Brasil na </a:t>
            </a:r>
            <a:r>
              <a:rPr lang="pt-BR" sz="1662" dirty="0" err="1">
                <a:latin typeface="Calibri" pitchFamily="34" charset="0"/>
                <a:cs typeface="Calibri" pitchFamily="34" charset="0"/>
              </a:rPr>
              <a:t>Ponts</a:t>
            </a:r>
            <a:r>
              <a:rPr lang="pt-BR" sz="1662" dirty="0">
                <a:latin typeface="Calibri" pitchFamily="34" charset="0"/>
                <a:cs typeface="Calibri" pitchFamily="34" charset="0"/>
              </a:rPr>
              <a:t>” - 2014/2015</a:t>
            </a:r>
            <a:endParaRPr lang="fr-FR" sz="1662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Imagem 18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690" y="2307973"/>
            <a:ext cx="1477108" cy="597877"/>
          </a:xfrm>
          <a:prstGeom prst="rect">
            <a:avLst/>
          </a:prstGeom>
        </p:spPr>
      </p:pic>
      <p:pic>
        <p:nvPicPr>
          <p:cNvPr id="20" name="Imagem 19" descr="images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145" y="2110145"/>
            <a:ext cx="1055077" cy="1011115"/>
          </a:xfrm>
          <a:prstGeom prst="rect">
            <a:avLst/>
          </a:prstGeom>
        </p:spPr>
      </p:pic>
      <p:pic>
        <p:nvPicPr>
          <p:cNvPr id="21" name="Imagem 20" descr="imagem_logo_po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828" y="2110144"/>
            <a:ext cx="879231" cy="931985"/>
          </a:xfrm>
          <a:prstGeom prst="rect">
            <a:avLst/>
          </a:prstGeom>
        </p:spPr>
      </p:pic>
      <p:pic>
        <p:nvPicPr>
          <p:cNvPr id="22" name="Imagem 21" descr="IME_logo_v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3196" y="2110144"/>
            <a:ext cx="858500" cy="989142"/>
          </a:xfrm>
          <a:prstGeom prst="rect">
            <a:avLst/>
          </a:prstGeom>
        </p:spPr>
      </p:pic>
      <p:pic>
        <p:nvPicPr>
          <p:cNvPr id="23" name="Imagem 22" descr="pixture_reloaded_favi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165" y="2176088"/>
            <a:ext cx="1685203" cy="7913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5300" y="4200021"/>
            <a:ext cx="3080239" cy="20458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040" y="4200021"/>
            <a:ext cx="3023534" cy="2050443"/>
          </a:xfrm>
          <a:prstGeom prst="rect">
            <a:avLst/>
          </a:prstGeom>
        </p:spPr>
      </p:pic>
      <p:sp>
        <p:nvSpPr>
          <p:cNvPr id="14" name="CustomShape 2"/>
          <p:cNvSpPr>
            <a:spLocks/>
          </p:cNvSpPr>
          <p:nvPr/>
        </p:nvSpPr>
        <p:spPr>
          <a:xfrm>
            <a:off x="1592979" y="319320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Ecole des Ponts </a:t>
            </a:r>
            <a:r>
              <a:rPr lang="fr-FR" sz="3200" b="1" dirty="0" err="1" smtClean="0">
                <a:solidFill>
                  <a:schemeClr val="bg1"/>
                </a:solidFill>
              </a:rPr>
              <a:t>ParisTech</a:t>
            </a:r>
            <a:r>
              <a:rPr lang="fr-FR" sz="3200" b="1" dirty="0" smtClean="0">
                <a:solidFill>
                  <a:schemeClr val="bg1"/>
                </a:solidFill>
              </a:rPr>
              <a:t> and </a:t>
            </a:r>
            <a:r>
              <a:rPr lang="fr-FR" sz="3200" b="1" dirty="0" err="1" smtClean="0">
                <a:solidFill>
                  <a:schemeClr val="bg1"/>
                </a:solidFill>
              </a:rPr>
              <a:t>Brazil</a:t>
            </a:r>
            <a:r>
              <a:rPr lang="fr-FR" sz="3200" b="1" dirty="0">
                <a:solidFill>
                  <a:schemeClr val="bg1"/>
                </a:solidFill>
              </a:rPr>
              <a:t/>
            </a:r>
            <a:br>
              <a:rPr lang="fr-FR" sz="3200" b="1" dirty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5" name="CustomShape 1"/>
          <p:cNvSpPr/>
          <p:nvPr/>
        </p:nvSpPr>
        <p:spPr>
          <a:xfrm>
            <a:off x="1444420" y="317968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081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 txBox="1">
            <a:spLocks/>
          </p:cNvSpPr>
          <p:nvPr/>
        </p:nvSpPr>
        <p:spPr>
          <a:xfrm>
            <a:off x="847025" y="1713297"/>
            <a:ext cx="7968448" cy="503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State-owned institution</a:t>
            </a:r>
            <a:endParaRPr lang="en-US" sz="2600" b="1" dirty="0">
              <a:solidFill>
                <a:srgbClr val="00ABC4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Reports to the Ministry for the Ecological Transition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and to the Ministry of Higher Education, Research and Innovation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ADCB"/>
              </a:buClr>
            </a:pPr>
            <a:r>
              <a:rPr lang="en-US" sz="2600" b="1" dirty="0" smtClean="0">
                <a:solidFill>
                  <a:srgbClr val="00ABC4"/>
                </a:solidFill>
                <a:cs typeface="Arial" panose="020B0604020202020204" pitchFamily="34" charset="0"/>
              </a:rPr>
              <a:t>Governing bodies:</a:t>
            </a:r>
            <a:endParaRPr lang="en-US" sz="2600" b="1" dirty="0">
              <a:solidFill>
                <a:srgbClr val="00ABC4"/>
              </a:solidFill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altLang="fr-FR" sz="2200" dirty="0" smtClean="0"/>
              <a:t>Board of Directors, 24 seats, 8 for industry representatives</a:t>
            </a:r>
            <a:endParaRPr lang="fr-FR" altLang="fr-FR" sz="800" dirty="0"/>
          </a:p>
          <a:p>
            <a:pPr>
              <a:spcBef>
                <a:spcPct val="0"/>
              </a:spcBef>
            </a:pPr>
            <a:r>
              <a:rPr lang="fr-FR" altLang="fr-FR" sz="2200" dirty="0" err="1" smtClean="0"/>
              <a:t>Graduate</a:t>
            </a:r>
            <a:r>
              <a:rPr lang="fr-FR" altLang="fr-FR" sz="2200" dirty="0" smtClean="0"/>
              <a:t> School Council</a:t>
            </a:r>
          </a:p>
          <a:p>
            <a:pPr>
              <a:spcBef>
                <a:spcPct val="0"/>
              </a:spcBef>
            </a:pPr>
            <a:r>
              <a:rPr lang="fr-FR" sz="2200" dirty="0" smtClean="0"/>
              <a:t>Scientific Council</a:t>
            </a:r>
            <a:endParaRPr lang="en-US" sz="2100" dirty="0"/>
          </a:p>
          <a:p>
            <a:pPr>
              <a:spcBef>
                <a:spcPct val="0"/>
              </a:spcBef>
            </a:pPr>
            <a:endParaRPr lang="en-US" sz="2100" dirty="0"/>
          </a:p>
          <a:p>
            <a:pPr>
              <a:spcBef>
                <a:spcPct val="0"/>
              </a:spcBef>
            </a:pPr>
            <a:r>
              <a:rPr lang="en-US" sz="2600" b="1" dirty="0">
                <a:solidFill>
                  <a:srgbClr val="00ABC4"/>
                </a:solidFill>
                <a:cs typeface="Arial" panose="020B0604020202020204" pitchFamily="34" charset="0"/>
              </a:rPr>
              <a:t>Funding:</a:t>
            </a:r>
          </a:p>
          <a:p>
            <a:pPr>
              <a:spcBef>
                <a:spcPts val="500"/>
              </a:spcBef>
            </a:pPr>
            <a:r>
              <a:rPr lang="en-US" sz="2200" dirty="0" smtClean="0"/>
              <a:t>Annual budget: 47 M€</a:t>
            </a:r>
          </a:p>
          <a:p>
            <a:pPr>
              <a:spcBef>
                <a:spcPts val="500"/>
              </a:spcBef>
            </a:pPr>
            <a:r>
              <a:rPr lang="en-US" sz="2200" dirty="0" smtClean="0"/>
              <a:t>50</a:t>
            </a:r>
            <a:r>
              <a:rPr lang="en-US" sz="2200" dirty="0"/>
              <a:t>% by the Ministry for the Ecological </a:t>
            </a:r>
            <a:r>
              <a:rPr lang="en-US" sz="2200" dirty="0" smtClean="0"/>
              <a:t>Transition</a:t>
            </a:r>
            <a:endParaRPr lang="en-US" sz="2200" dirty="0"/>
          </a:p>
          <a:p>
            <a:pPr>
              <a:spcBef>
                <a:spcPts val="500"/>
              </a:spcBef>
            </a:pPr>
            <a:r>
              <a:rPr lang="en-US" sz="2200" dirty="0"/>
              <a:t>50% by industry</a:t>
            </a:r>
          </a:p>
        </p:txBody>
      </p:sp>
      <p:sp>
        <p:nvSpPr>
          <p:cNvPr id="5" name="CustomShape 2"/>
          <p:cNvSpPr>
            <a:spLocks/>
          </p:cNvSpPr>
          <p:nvPr/>
        </p:nvSpPr>
        <p:spPr>
          <a:xfrm>
            <a:off x="1592979" y="319320"/>
            <a:ext cx="720000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Governance</a:t>
            </a:r>
            <a:r>
              <a:rPr lang="fr-FR" sz="32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fr-FR" sz="32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funding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0358" y="6578221"/>
            <a:ext cx="2183642" cy="279779"/>
          </a:xfrm>
          <a:prstGeom prst="rect">
            <a:avLst/>
          </a:prstGeom>
          <a:solidFill>
            <a:srgbClr val="00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A6C8"/>
              </a:solidFill>
              <a:latin typeface="Euphemia" panose="020B0503040102020104" pitchFamily="34" charset="0"/>
              <a:cs typeface="Estrangelo Edessa" panose="030806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78221"/>
            <a:ext cx="6960358" cy="279779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1"/>
          <p:cNvSpPr/>
          <p:nvPr/>
        </p:nvSpPr>
        <p:spPr>
          <a:xfrm>
            <a:off x="1444420" y="317968"/>
            <a:ext cx="70880" cy="993600"/>
          </a:xfrm>
          <a:prstGeom prst="rect">
            <a:avLst/>
          </a:prstGeom>
          <a:solidFill>
            <a:srgbClr val="00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160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22512</TotalTime>
  <Words>2986</Words>
  <Application>Microsoft Office PowerPoint</Application>
  <PresentationFormat>Affichage à l'écran (4:3)</PresentationFormat>
  <Paragraphs>813</Paragraphs>
  <Slides>43</Slides>
  <Notes>37</Notes>
  <HiddenSlides>4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43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Dubai Light</vt:lpstr>
      <vt:lpstr>Estrangelo Edessa</vt:lpstr>
      <vt:lpstr>Euphemia</vt:lpstr>
      <vt:lpstr>Garamond</vt:lpstr>
      <vt:lpstr>Palatino Linotype</vt:lpstr>
      <vt:lpstr>Symbol</vt:lpstr>
      <vt:lpstr>Times New Roman</vt:lpstr>
      <vt:lpstr>Wingdings</vt:lpstr>
      <vt:lpstr>Office Theme</vt:lpstr>
      <vt:lpstr>Conception personnalisée</vt:lpstr>
      <vt:lpstr>1_Office Theme</vt:lpstr>
      <vt:lpstr>Présentation PowerPoint</vt:lpstr>
      <vt:lpstr>Présentation PowerPoint</vt:lpstr>
      <vt:lpstr>Présentation PowerPoint</vt:lpstr>
      <vt:lpstr>Alumni in industry and government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 des Ponts 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 de la communication</dc:creator>
  <cp:lastModifiedBy> </cp:lastModifiedBy>
  <cp:revision>400</cp:revision>
  <cp:lastPrinted>2021-07-09T16:56:53Z</cp:lastPrinted>
  <dcterms:created xsi:type="dcterms:W3CDTF">2017-02-23T11:21:43Z</dcterms:created>
  <dcterms:modified xsi:type="dcterms:W3CDTF">2022-07-01T13:06:44Z</dcterms:modified>
</cp:coreProperties>
</file>