
<file path=[Content_Types].xml><?xml version="1.0" encoding="utf-8"?>
<Types xmlns="http://schemas.openxmlformats.org/package/2006/content-types">
  <Default Extension="jpe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60" r:id="rId3"/>
    <p:sldId id="257" r:id="rId4"/>
    <p:sldId id="258" r:id="rId5"/>
    <p:sldId id="259" r:id="rId6"/>
    <p:sldId id="261" r:id="rId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1"/>
    <p:restoredTop sz="96327"/>
  </p:normalViewPr>
  <p:slideViewPr>
    <p:cSldViewPr snapToGrid="0">
      <p:cViewPr varScale="1">
        <p:scale>
          <a:sx n="128" d="100"/>
          <a:sy n="128" d="100"/>
        </p:scale>
        <p:origin x="480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609601"/>
            <a:ext cx="8676222" cy="3200400"/>
          </a:xfrm>
        </p:spPr>
        <p:txBody>
          <a:bodyPr anchor="b">
            <a:normAutofit/>
          </a:bodyPr>
          <a:lstStyle>
            <a:lvl1pPr algn="ctr">
              <a:defRPr sz="4800"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76222" cy="1905000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11/13/22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4732865"/>
            <a:ext cx="99060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796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3" y="5299603"/>
            <a:ext cx="9906000" cy="493712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11/13/22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3124199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11/13/22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buNone/>
              <a:defRPr lang="en-US"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11/13/22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3308581"/>
            <a:ext cx="9906000" cy="14688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0" y="4777381"/>
            <a:ext cx="9906001" cy="860400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11/13/22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886200"/>
            <a:ext cx="9906000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775200"/>
            <a:ext cx="9906000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11/13/22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505200"/>
            <a:ext cx="99060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11/13/22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11/13/22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6898" y="609599"/>
            <a:ext cx="2210514" cy="518160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2" y="609600"/>
            <a:ext cx="7543800" cy="5181600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11/13/22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11/13/22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1013" y="3308581"/>
            <a:ext cx="8686800" cy="1468800"/>
          </a:xfrm>
        </p:spPr>
        <p:txBody>
          <a:bodyPr anchor="b"/>
          <a:lstStyle>
            <a:lvl1pPr algn="r">
              <a:defRPr sz="40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51011" y="4777381"/>
            <a:ext cx="8686801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11/13/22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2" y="2666999"/>
            <a:ext cx="4876800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0612" y="2667000"/>
            <a:ext cx="4876800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11/13/22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29280" y="2658533"/>
            <a:ext cx="4588931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2" y="3243262"/>
            <a:ext cx="4876800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43133" y="2667000"/>
            <a:ext cx="4604280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0612" y="3243262"/>
            <a:ext cx="4876801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11/13/22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11/13/22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11/13/22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3549121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03812" y="609601"/>
            <a:ext cx="5943601" cy="51816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3549121" cy="182880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11/13/22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5334001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33733" y="-18288"/>
            <a:ext cx="3276599" cy="6903720"/>
          </a:xfr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080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5334001" cy="18288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399212" y="5883275"/>
            <a:ext cx="914400" cy="365125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11/13/22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41412" y="5883275"/>
            <a:ext cx="51054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42612" y="5883275"/>
            <a:ext cx="3225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3" y="2666999"/>
            <a:ext cx="9905998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837612" y="5883275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11/13/22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2" y="5883275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2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1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 cap="all">
          <a:ln w="3175" cmpd="sng">
            <a:noFill/>
          </a:ln>
          <a:gradFill flip="none" rotWithShape="1">
            <a:gsLst>
              <a:gs pos="0">
                <a:schemeClr val="tx1"/>
              </a:gs>
              <a:gs pos="100000">
                <a:schemeClr val="tx1">
                  <a:lumMod val="6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65000"/>
                <a:lumOff val="35000"/>
                <a:alpha val="40000"/>
              </a:schemeClr>
            </a:glow>
            <a:outerShdw blurRad="28575" dist="38100" dir="1404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20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8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6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4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4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414A4D-0DD3-3E42-4B50-B5905D0375C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BR" dirty="0"/>
              <a:t>Semana da consciência Negra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5ED2D8B-DC70-1846-9E5D-90759E8DADB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BR" dirty="0"/>
              <a:t>Escola Politécnica da USP</a:t>
            </a:r>
          </a:p>
        </p:txBody>
      </p:sp>
      <p:pic>
        <p:nvPicPr>
          <p:cNvPr id="5" name="kothbiro2.m4a">
            <a:hlinkClick r:id="" action="ppaction://media"/>
            <a:extLst>
              <a:ext uri="{FF2B5EF4-FFF2-40B4-BE49-F238E27FC236}">
                <a16:creationId xmlns:a16="http://schemas.microsoft.com/office/drawing/2014/main" id="{BD68451A-63E4-2301-92F1-13A65C6C4E4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0520017" y="5517322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30376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8659"/>
    </mc:Choice>
    <mc:Fallback>
      <p:transition spd="slow" advTm="1865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7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  <p:extLst>
    <p:ext uri="{E180D4A7-C9FB-4DFB-919C-405C955672EB}">
      <p14:showEvtLst xmlns:p14="http://schemas.microsoft.com/office/powerpoint/2010/main">
        <p14:playEvt time="13" objId="5"/>
      </p14:showEvtLst>
    </p:ext>
  </p:extLs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F45465E-93C1-131F-14C5-87EFE08969D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3985" y="589998"/>
            <a:ext cx="2019300" cy="27559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C69B572-BDF9-FEFD-39A6-27B6524B6B4F}"/>
              </a:ext>
            </a:extLst>
          </p:cNvPr>
          <p:cNvSpPr txBox="1"/>
          <p:nvPr/>
        </p:nvSpPr>
        <p:spPr>
          <a:xfrm>
            <a:off x="3279913" y="2468735"/>
            <a:ext cx="745434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BR" dirty="0"/>
              <a:t>Existe, desde o final do período da escravatura um processo sistemático de “apagamento” da contribuição de negros e negras da história, especialmente no campo tecnológico. Na semana da consciência negra é importante lembrar que alguns nomes não puderam ser apagados, apesar desse esforço sistêmico e estrutural. </a:t>
            </a:r>
          </a:p>
        </p:txBody>
      </p:sp>
    </p:spTree>
    <p:extLst>
      <p:ext uri="{BB962C8B-B14F-4D97-AF65-F5344CB8AC3E}">
        <p14:creationId xmlns:p14="http://schemas.microsoft.com/office/powerpoint/2010/main" val="20633228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1423"/>
    </mc:Choice>
    <mc:Fallback>
      <p:transition spd="slow" advTm="11423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72E584B-3FF6-CB8F-0DEA-27BDC62C6B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47661" y="377833"/>
            <a:ext cx="3931754" cy="2947082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43D9E20-B104-CB0F-3332-01724F701D7A}"/>
              </a:ext>
            </a:extLst>
          </p:cNvPr>
          <p:cNvSpPr txBox="1"/>
          <p:nvPr/>
        </p:nvSpPr>
        <p:spPr>
          <a:xfrm>
            <a:off x="2087218" y="3747051"/>
            <a:ext cx="7782339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BR" dirty="0"/>
              <a:t>Os irmãos Antonio e André Rebouças, nasceram na cidade de Cachoeira, no estado da Bahia e se formaram na Escola Militar de Engenharia no Rio de Janeiro  - os primeiros engenheiros negros do Brasil. Logo se destacaram no exerçício da Engenharia: Antonio trabalhou na ferrovia Curitiba-Paranaguá e André serviu na guerra do Paraguai como engenheiro militar. Além de várias outras obras e feitos ambos eram abolicionistas e hoje emprestam o nome para várias ruas e praças, entre elas a Avenida Rebouças em São Paulo, homenagem a ambos.</a:t>
            </a:r>
          </a:p>
        </p:txBody>
      </p:sp>
    </p:spTree>
    <p:extLst>
      <p:ext uri="{BB962C8B-B14F-4D97-AF65-F5344CB8AC3E}">
        <p14:creationId xmlns:p14="http://schemas.microsoft.com/office/powerpoint/2010/main" val="4453543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3164"/>
    </mc:Choice>
    <mc:Fallback>
      <p:transition spd="slow" advTm="13164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92AA7E2-B89B-FC86-0701-56288EA5CF7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3541876" cy="3177711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0BCDBF1-84FC-5ADB-1CAE-353919E873CF}"/>
              </a:ext>
            </a:extLst>
          </p:cNvPr>
          <p:cNvSpPr txBox="1"/>
          <p:nvPr/>
        </p:nvSpPr>
        <p:spPr>
          <a:xfrm>
            <a:off x="3785680" y="38390"/>
            <a:ext cx="7755531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BR" dirty="0"/>
              <a:t>Enedina Alves Marques nasceu no interior do Paraná, e depois de servir como dama de companhia e até em serviços domésticos em troca de moradia, entrou na Universidade Federal do Paraná em 1940 com 27 anos. Formou-se em 1945 como a primeira engenheira negra do Brasil. Mulher negra, precisava “dar um tiro pra cima” para ser ouvida na obra pelos homens (todos considerados brancos).</a:t>
            </a:r>
          </a:p>
          <a:p>
            <a:endParaRPr lang="en-BR" dirty="0"/>
          </a:p>
          <a:p>
            <a:r>
              <a:rPr lang="en-BR" dirty="0"/>
              <a:t>Serviu no Departamento de Águas e trabalhou em sua obra mais destacada, a Usina Capivari-Cachoeira, o seu maior feito como engenheira.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4C01FED-B61F-FC1B-9487-B5EED0D032C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96138" y="3247409"/>
            <a:ext cx="5536973" cy="34937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69352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7647"/>
    </mc:Choice>
    <mc:Fallback>
      <p:transition spd="slow" advTm="17647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C85264E2-5123-8093-106E-128E91BC4037}"/>
              </a:ext>
            </a:extLst>
          </p:cNvPr>
          <p:cNvSpPr txBox="1"/>
          <p:nvPr/>
        </p:nvSpPr>
        <p:spPr>
          <a:xfrm>
            <a:off x="3503409" y="911676"/>
            <a:ext cx="6629132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BR" dirty="0"/>
              <a:t>Teodoro Fernandes Sampaoio nasceu em um Engenho no interior da Bahia, filho da escrava Domingas da Paixão do Carmo e de um padre. Acabou tendo acesso a uma boa educação, por influência do pai, e entrou na Escola Politécnica do Rio de Janeiro e 1871. Formou-se em 1877 e logo em seguida se transferiu para São Paulo onde exerceu, mais tarde a função de diretor e engenheiro do Depto. de Saneamento do Estado de São Paulo. Como reconhecimento do seu trabalho no estado (fundou o Instituto Histórico e Geográfico de São Paulo) empresta o nome para uma avenida bem popular e movimentada da capital.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22B7CA7-E2CE-91EA-4082-AF6BB911E2E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8435" y="894503"/>
            <a:ext cx="2565400" cy="3327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00476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6131"/>
    </mc:Choice>
    <mc:Fallback>
      <p:transition spd="slow" advTm="16131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Apagão de dados e ausência de leis de cotas promovem desigualdade racial  nos serviços públicos municipais - 07/05/2021 - Cotidiano - Folha">
            <a:extLst>
              <a:ext uri="{FF2B5EF4-FFF2-40B4-BE49-F238E27FC236}">
                <a16:creationId xmlns:a16="http://schemas.microsoft.com/office/drawing/2014/main" id="{DFBE7ABD-FC0E-FC6E-2EC4-9199833AA1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025" y="812113"/>
            <a:ext cx="4713074" cy="31420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DF7CDA40-AAFA-BA4F-FC37-5BC8AA405267}"/>
              </a:ext>
            </a:extLst>
          </p:cNvPr>
          <p:cNvSpPr txBox="1"/>
          <p:nvPr/>
        </p:nvSpPr>
        <p:spPr>
          <a:xfrm>
            <a:off x="5525530" y="1075038"/>
            <a:ext cx="6089821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BR" dirty="0"/>
              <a:t>A pressão popular criou as ações afirmativas e cotas que contribuiram para que o número de negros na USP passasse de 5 a 6% em 2010 para mais de 25% nos dias atuais. Infelizmete, faz parte do “apagão estrutural” o fato de não se levantar claramente estes dados.</a:t>
            </a:r>
          </a:p>
          <a:p>
            <a:endParaRPr lang="en-BR" dirty="0"/>
          </a:p>
          <a:p>
            <a:r>
              <a:rPr lang="en-BR" dirty="0"/>
              <a:t>A Escola Politénica segue o caminho da equidade trabalhando para corrigir estas lacunas.</a:t>
            </a:r>
          </a:p>
          <a:p>
            <a:r>
              <a:rPr lang="en-BR" dirty="0"/>
              <a:t>___________________________________________________</a:t>
            </a:r>
          </a:p>
          <a:p>
            <a:endParaRPr lang="en-BR" dirty="0"/>
          </a:p>
          <a:p>
            <a:r>
              <a:rPr lang="en-BR" dirty="0"/>
              <a:t>Comissão de Inclusão e Pertencimento da Escola Politécnica.</a:t>
            </a:r>
          </a:p>
        </p:txBody>
      </p:sp>
      <p:pic>
        <p:nvPicPr>
          <p:cNvPr id="1026" name="Picture 2" descr="cropped-Logo_Escola-Politécnica-Minerva-sem-fundo-vnegativa ...">
            <a:extLst>
              <a:ext uri="{FF2B5EF4-FFF2-40B4-BE49-F238E27FC236}">
                <a16:creationId xmlns:a16="http://schemas.microsoft.com/office/drawing/2014/main" id="{056BDE1A-C0FB-4E72-DED7-DF6306028C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0552" y="4658128"/>
            <a:ext cx="1683222" cy="16808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202346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48395"/>
    </mc:Choice>
    <mc:Fallback>
      <p:transition spd="slow" advTm="48395"/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sh">
  <a:themeElements>
    <a:clrScheme name="Mesh">
      <a:dk1>
        <a:sysClr val="windowText" lastClr="000000"/>
      </a:dk1>
      <a:lt1>
        <a:sysClr val="window" lastClr="FFFFFF"/>
      </a:lt1>
      <a:dk2>
        <a:srgbClr val="363D46"/>
      </a:dk2>
      <a:lt2>
        <a:srgbClr val="EBEBEB"/>
      </a:lt2>
      <a:accent1>
        <a:srgbClr val="6F6F6F"/>
      </a:accent1>
      <a:accent2>
        <a:srgbClr val="BFBFA5"/>
      </a:accent2>
      <a:accent3>
        <a:srgbClr val="DCD084"/>
      </a:accent3>
      <a:accent4>
        <a:srgbClr val="E7BF5F"/>
      </a:accent4>
      <a:accent5>
        <a:srgbClr val="E9A039"/>
      </a:accent5>
      <a:accent6>
        <a:srgbClr val="CF7133"/>
      </a:accent6>
      <a:hlink>
        <a:srgbClr val="F28943"/>
      </a:hlink>
      <a:folHlink>
        <a:srgbClr val="F1B76C"/>
      </a:folHlink>
    </a:clrScheme>
    <a:fontScheme name="Mesh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Mesh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84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50800" dist="25400" dir="13500000">
              <a:srgbClr val="000000">
                <a:alpha val="5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>
            <a:bevelT w="25400" h="25400" prst="slope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28000"/>
                <a:satMod val="94000"/>
                <a:lumMod val="20000"/>
              </a:schemeClr>
              <a:schemeClr val="phClr">
                <a:tint val="94000"/>
                <a:shade val="84000"/>
                <a:satMod val="148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esh" id="{789EC3FE-34FD-429C-9918-760025E6C145}" vid="{B8BE45C0-8141-4D58-8C71-A009BC26FBBB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Mesh</Template>
  <TotalTime>1265</TotalTime>
  <Words>447</Words>
  <Application>Microsoft Macintosh PowerPoint</Application>
  <PresentationFormat>Widescreen</PresentationFormat>
  <Paragraphs>14</Paragraphs>
  <Slides>6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9" baseType="lpstr">
      <vt:lpstr>Arial</vt:lpstr>
      <vt:lpstr>Century Gothic</vt:lpstr>
      <vt:lpstr>Mesh</vt:lpstr>
      <vt:lpstr>Semana da consciência Negra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Semana da consciência Negra</dc:title>
  <dc:creator>Jose Reinaldo Silva</dc:creator>
  <cp:lastModifiedBy>Jose Reinaldo Silva</cp:lastModifiedBy>
  <cp:revision>7</cp:revision>
  <dcterms:created xsi:type="dcterms:W3CDTF">2022-11-11T22:01:32Z</dcterms:created>
  <dcterms:modified xsi:type="dcterms:W3CDTF">2022-11-14T02:34:41Z</dcterms:modified>
</cp:coreProperties>
</file>