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96" r:id="rId2"/>
    <p:sldMasterId id="2147483809" r:id="rId3"/>
    <p:sldMasterId id="2147483781" r:id="rId4"/>
    <p:sldMasterId id="2147483752" r:id="rId5"/>
    <p:sldMasterId id="2147483766" r:id="rId6"/>
    <p:sldMasterId id="2147483775" r:id="rId7"/>
  </p:sldMasterIdLst>
  <p:notesMasterIdLst>
    <p:notesMasterId r:id="rId49"/>
  </p:notesMasterIdLst>
  <p:handoutMasterIdLst>
    <p:handoutMasterId r:id="rId50"/>
  </p:handoutMasterIdLst>
  <p:sldIdLst>
    <p:sldId id="257" r:id="rId8"/>
    <p:sldId id="486" r:id="rId9"/>
    <p:sldId id="982" r:id="rId10"/>
    <p:sldId id="983" r:id="rId11"/>
    <p:sldId id="984" r:id="rId12"/>
    <p:sldId id="445" r:id="rId13"/>
    <p:sldId id="1006" r:id="rId14"/>
    <p:sldId id="985" r:id="rId15"/>
    <p:sldId id="986" r:id="rId16"/>
    <p:sldId id="1008" r:id="rId17"/>
    <p:sldId id="988" r:id="rId18"/>
    <p:sldId id="989" r:id="rId19"/>
    <p:sldId id="990" r:id="rId20"/>
    <p:sldId id="476" r:id="rId21"/>
    <p:sldId id="477" r:id="rId22"/>
    <p:sldId id="991" r:id="rId23"/>
    <p:sldId id="992" r:id="rId24"/>
    <p:sldId id="448" r:id="rId25"/>
    <p:sldId id="993" r:id="rId26"/>
    <p:sldId id="994" r:id="rId27"/>
    <p:sldId id="973" r:id="rId28"/>
    <p:sldId id="974" r:id="rId29"/>
    <p:sldId id="305" r:id="rId30"/>
    <p:sldId id="348" r:id="rId31"/>
    <p:sldId id="389" r:id="rId32"/>
    <p:sldId id="996" r:id="rId33"/>
    <p:sldId id="975" r:id="rId34"/>
    <p:sldId id="470" r:id="rId35"/>
    <p:sldId id="364" r:id="rId36"/>
    <p:sldId id="997" r:id="rId37"/>
    <p:sldId id="471" r:id="rId38"/>
    <p:sldId id="487" r:id="rId39"/>
    <p:sldId id="475" r:id="rId40"/>
    <p:sldId id="474" r:id="rId41"/>
    <p:sldId id="373" r:id="rId42"/>
    <p:sldId id="413" r:id="rId43"/>
    <p:sldId id="493" r:id="rId44"/>
    <p:sldId id="1009" r:id="rId45"/>
    <p:sldId id="414" r:id="rId46"/>
    <p:sldId id="423" r:id="rId47"/>
    <p:sldId id="1001" r:id="rId48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DCC8E3D-5E51-4079-9528-4456CBB9744E}">
          <p14:sldIdLst>
            <p14:sldId id="257"/>
            <p14:sldId id="486"/>
            <p14:sldId id="982"/>
            <p14:sldId id="983"/>
            <p14:sldId id="984"/>
            <p14:sldId id="445"/>
            <p14:sldId id="1006"/>
            <p14:sldId id="985"/>
            <p14:sldId id="986"/>
            <p14:sldId id="1008"/>
            <p14:sldId id="988"/>
            <p14:sldId id="989"/>
            <p14:sldId id="990"/>
            <p14:sldId id="476"/>
            <p14:sldId id="477"/>
            <p14:sldId id="991"/>
            <p14:sldId id="992"/>
            <p14:sldId id="448"/>
            <p14:sldId id="993"/>
            <p14:sldId id="994"/>
            <p14:sldId id="973"/>
            <p14:sldId id="974"/>
            <p14:sldId id="305"/>
            <p14:sldId id="348"/>
            <p14:sldId id="389"/>
            <p14:sldId id="996"/>
            <p14:sldId id="975"/>
            <p14:sldId id="470"/>
            <p14:sldId id="364"/>
            <p14:sldId id="997"/>
            <p14:sldId id="471"/>
            <p14:sldId id="487"/>
            <p14:sldId id="475"/>
            <p14:sldId id="474"/>
            <p14:sldId id="373"/>
            <p14:sldId id="413"/>
            <p14:sldId id="493"/>
            <p14:sldId id="1009"/>
            <p14:sldId id="414"/>
            <p14:sldId id="423"/>
            <p14:sldId id="10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C4"/>
    <a:srgbClr val="00A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5597" autoAdjust="0"/>
  </p:normalViewPr>
  <p:slideViewPr>
    <p:cSldViewPr>
      <p:cViewPr varScale="1">
        <p:scale>
          <a:sx n="88" d="100"/>
          <a:sy n="88" d="100"/>
        </p:scale>
        <p:origin x="120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5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30" d="100"/>
          <a:sy n="30" d="100"/>
        </p:scale>
        <p:origin x="180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1FE06D-0C58-4231-9543-60076BFB4811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9A0143D-C9DB-4F98-B25B-D69483E5E662}">
      <dgm:prSet phldrT="[Texte]" custT="1"/>
      <dgm:spPr>
        <a:solidFill>
          <a:srgbClr val="31A5C4"/>
        </a:solidFill>
      </dgm:spPr>
      <dgm:t>
        <a:bodyPr/>
        <a:lstStyle/>
        <a:p>
          <a:r>
            <a:rPr lang="fr-FR" sz="1400" dirty="0">
              <a:latin typeface="Arial" panose="020B0604020202020204" pitchFamily="34" charset="0"/>
              <a:cs typeface="Arial" panose="020B0604020202020204" pitchFamily="34" charset="0"/>
            </a:rPr>
            <a:t>Sous thème</a:t>
          </a:r>
        </a:p>
      </dgm:t>
    </dgm:pt>
    <dgm:pt modelId="{1C3213F7-F741-44E8-B360-CE8BBFD54817}" type="parTrans" cxnId="{552A3F85-A041-4747-82DC-0A2EEA43512C}">
      <dgm:prSet/>
      <dgm:spPr/>
      <dgm:t>
        <a:bodyPr/>
        <a:lstStyle/>
        <a:p>
          <a:endParaRPr lang="fr-FR"/>
        </a:p>
      </dgm:t>
    </dgm:pt>
    <dgm:pt modelId="{A36B3153-BA9C-4719-AA55-9F85182C5876}" type="sibTrans" cxnId="{552A3F85-A041-4747-82DC-0A2EEA43512C}">
      <dgm:prSet/>
      <dgm:spPr/>
      <dgm:t>
        <a:bodyPr/>
        <a:lstStyle/>
        <a:p>
          <a:endParaRPr lang="fr-FR"/>
        </a:p>
      </dgm:t>
    </dgm:pt>
    <dgm:pt modelId="{69E47B40-3FA5-4B69-BD44-E23F628CF2E3}">
      <dgm:prSet custT="1"/>
      <dgm:spPr>
        <a:solidFill>
          <a:srgbClr val="31A5C4"/>
        </a:solidFill>
      </dgm:spPr>
      <dgm:t>
        <a:bodyPr/>
        <a:lstStyle/>
        <a:p>
          <a:r>
            <a:rPr lang="fr-FR" sz="1400" dirty="0">
              <a:latin typeface="Arial" panose="020B0604020202020204" pitchFamily="34" charset="0"/>
              <a:cs typeface="Arial" panose="020B0604020202020204" pitchFamily="34" charset="0"/>
            </a:rPr>
            <a:t>Sous thème</a:t>
          </a:r>
        </a:p>
      </dgm:t>
    </dgm:pt>
    <dgm:pt modelId="{F03E9CD2-8BCF-49BE-B907-30E2B61B16BE}" type="parTrans" cxnId="{D29B5D29-4FA8-417B-AD21-EE644DCB5836}">
      <dgm:prSet/>
      <dgm:spPr/>
      <dgm:t>
        <a:bodyPr/>
        <a:lstStyle/>
        <a:p>
          <a:endParaRPr lang="fr-FR"/>
        </a:p>
      </dgm:t>
    </dgm:pt>
    <dgm:pt modelId="{7464DB82-062C-4FD5-88C9-F0986B14304C}" type="sibTrans" cxnId="{D29B5D29-4FA8-417B-AD21-EE644DCB5836}">
      <dgm:prSet/>
      <dgm:spPr/>
      <dgm:t>
        <a:bodyPr/>
        <a:lstStyle/>
        <a:p>
          <a:endParaRPr lang="fr-FR"/>
        </a:p>
      </dgm:t>
    </dgm:pt>
    <dgm:pt modelId="{87BD3943-62C9-43CA-B96B-CA92E04C7C88}">
      <dgm:prSet phldrT="[Texte]" custT="1"/>
      <dgm:spPr>
        <a:solidFill>
          <a:srgbClr val="31A5C4"/>
        </a:solidFill>
      </dgm:spPr>
      <dgm:t>
        <a:bodyPr/>
        <a:lstStyle/>
        <a:p>
          <a:r>
            <a:rPr lang="fr-FR" sz="1400" dirty="0">
              <a:latin typeface="Arial" panose="020B0604020202020204" pitchFamily="34" charset="0"/>
              <a:cs typeface="Arial" panose="020B0604020202020204" pitchFamily="34" charset="0"/>
            </a:rPr>
            <a:t>Sous thème</a:t>
          </a:r>
        </a:p>
      </dgm:t>
    </dgm:pt>
    <dgm:pt modelId="{8B029CA8-0938-4A86-822B-A86DB529CDCD}" type="parTrans" cxnId="{3C6335CF-D6B0-4A70-996E-6680A67E9268}">
      <dgm:prSet/>
      <dgm:spPr/>
      <dgm:t>
        <a:bodyPr/>
        <a:lstStyle/>
        <a:p>
          <a:endParaRPr lang="fr-FR"/>
        </a:p>
      </dgm:t>
    </dgm:pt>
    <dgm:pt modelId="{3AA7CB22-BB67-45AB-BDE3-5BB52E1DB648}" type="sibTrans" cxnId="{3C6335CF-D6B0-4A70-996E-6680A67E9268}">
      <dgm:prSet/>
      <dgm:spPr/>
      <dgm:t>
        <a:bodyPr/>
        <a:lstStyle/>
        <a:p>
          <a:endParaRPr lang="fr-FR"/>
        </a:p>
      </dgm:t>
    </dgm:pt>
    <dgm:pt modelId="{2085B421-E38A-4A10-9B09-454629FF93B6}">
      <dgm:prSet custT="1"/>
      <dgm:spPr>
        <a:solidFill>
          <a:srgbClr val="31A5C4"/>
        </a:solidFill>
      </dgm:spPr>
      <dgm:t>
        <a:bodyPr/>
        <a:lstStyle/>
        <a:p>
          <a:r>
            <a:rPr lang="fr-FR" sz="1400" dirty="0">
              <a:latin typeface="Arial" panose="020B0604020202020204" pitchFamily="34" charset="0"/>
              <a:cs typeface="Arial" panose="020B0604020202020204" pitchFamily="34" charset="0"/>
            </a:rPr>
            <a:t>Sous thème</a:t>
          </a:r>
        </a:p>
      </dgm:t>
    </dgm:pt>
    <dgm:pt modelId="{68E7B1C9-A202-42FA-A2A0-77D117DED160}" type="sibTrans" cxnId="{0A952C30-0D8E-4F40-AA5A-1B7BF341E307}">
      <dgm:prSet/>
      <dgm:spPr/>
      <dgm:t>
        <a:bodyPr/>
        <a:lstStyle/>
        <a:p>
          <a:endParaRPr lang="fr-FR"/>
        </a:p>
      </dgm:t>
    </dgm:pt>
    <dgm:pt modelId="{18FA29D8-5232-4A4B-BA6E-980F4F1A0101}" type="parTrans" cxnId="{0A952C30-0D8E-4F40-AA5A-1B7BF341E307}">
      <dgm:prSet/>
      <dgm:spPr/>
      <dgm:t>
        <a:bodyPr/>
        <a:lstStyle/>
        <a:p>
          <a:endParaRPr lang="fr-FR"/>
        </a:p>
      </dgm:t>
    </dgm:pt>
    <dgm:pt modelId="{E2560CA6-5581-4A5D-9AFC-BCCAAD823759}" type="pres">
      <dgm:prSet presAssocID="{5C1FE06D-0C58-4231-9543-60076BFB48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94A14EC-97FD-4862-95D2-75264792D93D}" type="pres">
      <dgm:prSet presAssocID="{2085B421-E38A-4A10-9B09-454629FF93B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A56123-2CA2-4F27-8436-60AFFD39A8F3}" type="pres">
      <dgm:prSet presAssocID="{68E7B1C9-A202-42FA-A2A0-77D117DED160}" presName="sibTrans" presStyleCnt="0"/>
      <dgm:spPr/>
    </dgm:pt>
    <dgm:pt modelId="{FAC5B312-EFEB-4916-B25A-74E6FE2DAFC0}" type="pres">
      <dgm:prSet presAssocID="{87BD3943-62C9-43CA-B96B-CA92E04C7C8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DB3089-D5AA-49F3-94DB-AE6215FE4B1C}" type="pres">
      <dgm:prSet presAssocID="{3AA7CB22-BB67-45AB-BDE3-5BB52E1DB648}" presName="sibTrans" presStyleCnt="0"/>
      <dgm:spPr/>
    </dgm:pt>
    <dgm:pt modelId="{DF4952C3-9ED0-4E7A-88C3-6D58373D3783}" type="pres">
      <dgm:prSet presAssocID="{39A0143D-C9DB-4F98-B25B-D69483E5E66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EFE8C7-574E-48E5-9C0C-163F648DB4CB}" type="pres">
      <dgm:prSet presAssocID="{A36B3153-BA9C-4719-AA55-9F85182C5876}" presName="sibTrans" presStyleCnt="0"/>
      <dgm:spPr/>
    </dgm:pt>
    <dgm:pt modelId="{93139919-33EA-446D-BC7B-A413B5BCD127}" type="pres">
      <dgm:prSet presAssocID="{69E47B40-3FA5-4B69-BD44-E23F628CF2E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5C68C75-F263-4A53-ABB7-E042C584DFD5}" type="presOf" srcId="{87BD3943-62C9-43CA-B96B-CA92E04C7C88}" destId="{FAC5B312-EFEB-4916-B25A-74E6FE2DAFC0}" srcOrd="0" destOrd="0" presId="urn:microsoft.com/office/officeart/2005/8/layout/default"/>
    <dgm:cxn modelId="{FCB4F717-BA60-43D4-8E90-25443CFC1408}" type="presOf" srcId="{2085B421-E38A-4A10-9B09-454629FF93B6}" destId="{994A14EC-97FD-4862-95D2-75264792D93D}" srcOrd="0" destOrd="0" presId="urn:microsoft.com/office/officeart/2005/8/layout/default"/>
    <dgm:cxn modelId="{497A8CC7-6740-47C3-A5E5-2B9F87C67E76}" type="presOf" srcId="{69E47B40-3FA5-4B69-BD44-E23F628CF2E3}" destId="{93139919-33EA-446D-BC7B-A413B5BCD127}" srcOrd="0" destOrd="0" presId="urn:microsoft.com/office/officeart/2005/8/layout/default"/>
    <dgm:cxn modelId="{0A952C30-0D8E-4F40-AA5A-1B7BF341E307}" srcId="{5C1FE06D-0C58-4231-9543-60076BFB4811}" destId="{2085B421-E38A-4A10-9B09-454629FF93B6}" srcOrd="0" destOrd="0" parTransId="{18FA29D8-5232-4A4B-BA6E-980F4F1A0101}" sibTransId="{68E7B1C9-A202-42FA-A2A0-77D117DED160}"/>
    <dgm:cxn modelId="{552A3F85-A041-4747-82DC-0A2EEA43512C}" srcId="{5C1FE06D-0C58-4231-9543-60076BFB4811}" destId="{39A0143D-C9DB-4F98-B25B-D69483E5E662}" srcOrd="2" destOrd="0" parTransId="{1C3213F7-F741-44E8-B360-CE8BBFD54817}" sibTransId="{A36B3153-BA9C-4719-AA55-9F85182C5876}"/>
    <dgm:cxn modelId="{CB0E4E1B-0047-4DB2-9893-30BAA06861D9}" type="presOf" srcId="{39A0143D-C9DB-4F98-B25B-D69483E5E662}" destId="{DF4952C3-9ED0-4E7A-88C3-6D58373D3783}" srcOrd="0" destOrd="0" presId="urn:microsoft.com/office/officeart/2005/8/layout/default"/>
    <dgm:cxn modelId="{3C6335CF-D6B0-4A70-996E-6680A67E9268}" srcId="{5C1FE06D-0C58-4231-9543-60076BFB4811}" destId="{87BD3943-62C9-43CA-B96B-CA92E04C7C88}" srcOrd="1" destOrd="0" parTransId="{8B029CA8-0938-4A86-822B-A86DB529CDCD}" sibTransId="{3AA7CB22-BB67-45AB-BDE3-5BB52E1DB648}"/>
    <dgm:cxn modelId="{D29B5D29-4FA8-417B-AD21-EE644DCB5836}" srcId="{5C1FE06D-0C58-4231-9543-60076BFB4811}" destId="{69E47B40-3FA5-4B69-BD44-E23F628CF2E3}" srcOrd="3" destOrd="0" parTransId="{F03E9CD2-8BCF-49BE-B907-30E2B61B16BE}" sibTransId="{7464DB82-062C-4FD5-88C9-F0986B14304C}"/>
    <dgm:cxn modelId="{7FB538AB-D044-45D5-9444-5DBFFCC0E920}" type="presOf" srcId="{5C1FE06D-0C58-4231-9543-60076BFB4811}" destId="{E2560CA6-5581-4A5D-9AFC-BCCAAD823759}" srcOrd="0" destOrd="0" presId="urn:microsoft.com/office/officeart/2005/8/layout/default"/>
    <dgm:cxn modelId="{FFAE92C6-5CFA-46CB-B95D-BBCFE7D36F4C}" type="presParOf" srcId="{E2560CA6-5581-4A5D-9AFC-BCCAAD823759}" destId="{994A14EC-97FD-4862-95D2-75264792D93D}" srcOrd="0" destOrd="0" presId="urn:microsoft.com/office/officeart/2005/8/layout/default"/>
    <dgm:cxn modelId="{1245F46E-FF89-4688-B36C-F501F3FEF718}" type="presParOf" srcId="{E2560CA6-5581-4A5D-9AFC-BCCAAD823759}" destId="{D8A56123-2CA2-4F27-8436-60AFFD39A8F3}" srcOrd="1" destOrd="0" presId="urn:microsoft.com/office/officeart/2005/8/layout/default"/>
    <dgm:cxn modelId="{81657B55-8D86-4CE8-A865-D17B675A1FA1}" type="presParOf" srcId="{E2560CA6-5581-4A5D-9AFC-BCCAAD823759}" destId="{FAC5B312-EFEB-4916-B25A-74E6FE2DAFC0}" srcOrd="2" destOrd="0" presId="urn:microsoft.com/office/officeart/2005/8/layout/default"/>
    <dgm:cxn modelId="{BC5E095D-0A3B-43BB-8C9C-645DC93446A2}" type="presParOf" srcId="{E2560CA6-5581-4A5D-9AFC-BCCAAD823759}" destId="{CFDB3089-D5AA-49F3-94DB-AE6215FE4B1C}" srcOrd="3" destOrd="0" presId="urn:microsoft.com/office/officeart/2005/8/layout/default"/>
    <dgm:cxn modelId="{C7F5705B-C9CD-45C5-9459-892118ABCA38}" type="presParOf" srcId="{E2560CA6-5581-4A5D-9AFC-BCCAAD823759}" destId="{DF4952C3-9ED0-4E7A-88C3-6D58373D3783}" srcOrd="4" destOrd="0" presId="urn:microsoft.com/office/officeart/2005/8/layout/default"/>
    <dgm:cxn modelId="{71E89B9A-5C90-4D30-943A-DBBDDCFCD670}" type="presParOf" srcId="{E2560CA6-5581-4A5D-9AFC-BCCAAD823759}" destId="{0EEFE8C7-574E-48E5-9C0C-163F648DB4CB}" srcOrd="5" destOrd="0" presId="urn:microsoft.com/office/officeart/2005/8/layout/default"/>
    <dgm:cxn modelId="{D07AA913-F99E-47BC-A0BD-B9FACF119CC1}" type="presParOf" srcId="{E2560CA6-5581-4A5D-9AFC-BCCAAD823759}" destId="{93139919-33EA-446D-BC7B-A413B5BCD12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8487C-B916-4E82-9414-820A6482C4F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779F50B-D234-44E4-9487-3CC134D9181D}">
      <dgm:prSet phldrT="[Texte]" custT="1"/>
      <dgm:spPr>
        <a:solidFill>
          <a:srgbClr val="B49814"/>
        </a:solidFill>
      </dgm:spPr>
      <dgm:t>
        <a:bodyPr/>
        <a:lstStyle/>
        <a:p>
          <a:r>
            <a:rPr lang="fr-FR" sz="1400" dirty="0">
              <a:latin typeface="Arial" panose="020B0604020202020204" pitchFamily="34" charset="0"/>
              <a:cs typeface="Arial" panose="020B0604020202020204" pitchFamily="34" charset="0"/>
            </a:rPr>
            <a:t>Sous thème</a:t>
          </a:r>
        </a:p>
      </dgm:t>
    </dgm:pt>
    <dgm:pt modelId="{46D5B36A-97D5-48FB-B75B-D5BAB09C0D99}" type="parTrans" cxnId="{7CFD0253-F867-4EAC-96A1-66407C675873}">
      <dgm:prSet/>
      <dgm:spPr>
        <a:ln>
          <a:solidFill>
            <a:srgbClr val="333F50"/>
          </a:solidFill>
        </a:ln>
      </dgm:spPr>
      <dgm:t>
        <a:bodyPr/>
        <a:lstStyle/>
        <a:p>
          <a:endParaRPr lang="fr-FR"/>
        </a:p>
      </dgm:t>
    </dgm:pt>
    <dgm:pt modelId="{DE81BDB2-502B-48E4-AE1F-5870246829C5}" type="sibTrans" cxnId="{7CFD0253-F867-4EAC-96A1-66407C675873}">
      <dgm:prSet/>
      <dgm:spPr/>
      <dgm:t>
        <a:bodyPr/>
        <a:lstStyle/>
        <a:p>
          <a:endParaRPr lang="fr-FR"/>
        </a:p>
      </dgm:t>
    </dgm:pt>
    <dgm:pt modelId="{8EC1AA0E-24CB-4788-9D40-6A7F288055BD}">
      <dgm:prSet phldrT="[Texte]" custT="1"/>
      <dgm:spPr>
        <a:solidFill>
          <a:srgbClr val="B49814"/>
        </a:solidFill>
      </dgm:spPr>
      <dgm:t>
        <a:bodyPr/>
        <a:lstStyle/>
        <a:p>
          <a:r>
            <a:rPr lang="fr-FR" sz="1400" dirty="0">
              <a:latin typeface="Arial" panose="020B0604020202020204" pitchFamily="34" charset="0"/>
              <a:cs typeface="Arial" panose="020B0604020202020204" pitchFamily="34" charset="0"/>
            </a:rPr>
            <a:t>Sous thème</a:t>
          </a:r>
        </a:p>
        <a:p>
          <a:endParaRPr lang="fr-F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149173-0667-406D-9F19-81BBE67173C8}" type="parTrans" cxnId="{2BB61E32-17C4-4BD9-8831-32D0E81E6132}">
      <dgm:prSet/>
      <dgm:spPr>
        <a:ln>
          <a:solidFill>
            <a:srgbClr val="003445"/>
          </a:solidFill>
        </a:ln>
      </dgm:spPr>
      <dgm:t>
        <a:bodyPr/>
        <a:lstStyle/>
        <a:p>
          <a:endParaRPr lang="fr-FR"/>
        </a:p>
      </dgm:t>
    </dgm:pt>
    <dgm:pt modelId="{863C4444-A791-4E1E-A308-32E6DDE74D26}" type="sibTrans" cxnId="{2BB61E32-17C4-4BD9-8831-32D0E81E6132}">
      <dgm:prSet/>
      <dgm:spPr/>
      <dgm:t>
        <a:bodyPr/>
        <a:lstStyle/>
        <a:p>
          <a:endParaRPr lang="fr-FR"/>
        </a:p>
      </dgm:t>
    </dgm:pt>
    <dgm:pt modelId="{A5CBD493-0696-4381-8A5E-0B7904C65B37}">
      <dgm:prSet custT="1"/>
      <dgm:spPr>
        <a:solidFill>
          <a:srgbClr val="B49814"/>
        </a:solidFill>
      </dgm:spPr>
      <dgm:t>
        <a:bodyPr/>
        <a:lstStyle/>
        <a:p>
          <a:r>
            <a:rPr lang="fr-FR" sz="1400" dirty="0">
              <a:latin typeface="Arial" panose="020B0604020202020204" pitchFamily="34" charset="0"/>
              <a:cs typeface="Arial" panose="020B0604020202020204" pitchFamily="34" charset="0"/>
            </a:rPr>
            <a:t>Sous thème</a:t>
          </a:r>
        </a:p>
        <a:p>
          <a:endParaRPr lang="fr-F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149BF3-6468-4AB4-819D-3F28D3789758}" type="parTrans" cxnId="{8142ECF6-A225-47FD-8DE1-B40B738DEF72}">
      <dgm:prSet/>
      <dgm:spPr>
        <a:ln>
          <a:solidFill>
            <a:srgbClr val="333F50"/>
          </a:solidFill>
        </a:ln>
      </dgm:spPr>
      <dgm:t>
        <a:bodyPr/>
        <a:lstStyle/>
        <a:p>
          <a:endParaRPr lang="fr-FR"/>
        </a:p>
      </dgm:t>
    </dgm:pt>
    <dgm:pt modelId="{7B13C2B8-B080-44F0-BE3F-C20816C959BE}" type="sibTrans" cxnId="{8142ECF6-A225-47FD-8DE1-B40B738DEF72}">
      <dgm:prSet/>
      <dgm:spPr/>
      <dgm:t>
        <a:bodyPr/>
        <a:lstStyle/>
        <a:p>
          <a:endParaRPr lang="fr-FR"/>
        </a:p>
      </dgm:t>
    </dgm:pt>
    <dgm:pt modelId="{45CCB9B3-505E-440A-B31C-7043C4B213B0}">
      <dgm:prSet phldrT="[Texte]" custT="1"/>
      <dgm:spPr>
        <a:solidFill>
          <a:srgbClr val="003445"/>
        </a:solidFill>
      </dgm:spPr>
      <dgm:t>
        <a:bodyPr/>
        <a:lstStyle/>
        <a:p>
          <a:r>
            <a:rPr lang="fr-FR" sz="1400" dirty="0">
              <a:latin typeface="Arial" panose="020B0604020202020204" pitchFamily="34" charset="0"/>
              <a:cs typeface="Arial" panose="020B0604020202020204" pitchFamily="34" charset="0"/>
            </a:rPr>
            <a:t>Thème 2</a:t>
          </a:r>
        </a:p>
      </dgm:t>
    </dgm:pt>
    <dgm:pt modelId="{3D72D75D-E00E-48B0-81DE-36B8055F37C0}" type="parTrans" cxnId="{68D24BE0-1049-4C4B-A6D4-D9E6F9286980}">
      <dgm:prSet/>
      <dgm:spPr/>
      <dgm:t>
        <a:bodyPr/>
        <a:lstStyle/>
        <a:p>
          <a:endParaRPr lang="fr-FR"/>
        </a:p>
      </dgm:t>
    </dgm:pt>
    <dgm:pt modelId="{47253E08-E5D0-4E52-A4A2-2BF848EF53F4}" type="sibTrans" cxnId="{68D24BE0-1049-4C4B-A6D4-D9E6F9286980}">
      <dgm:prSet/>
      <dgm:spPr/>
      <dgm:t>
        <a:bodyPr/>
        <a:lstStyle/>
        <a:p>
          <a:endParaRPr lang="fr-FR"/>
        </a:p>
      </dgm:t>
    </dgm:pt>
    <dgm:pt modelId="{EAB0042E-B180-4971-9405-1FD42473F72B}" type="pres">
      <dgm:prSet presAssocID="{C278487C-B916-4E82-9414-820A6482C4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6870C2A6-50EC-42ED-9ADC-F5768ABF3DEF}" type="pres">
      <dgm:prSet presAssocID="{45CCB9B3-505E-440A-B31C-7043C4B213B0}" presName="hierRoot1" presStyleCnt="0">
        <dgm:presLayoutVars>
          <dgm:hierBranch val="init"/>
        </dgm:presLayoutVars>
      </dgm:prSet>
      <dgm:spPr/>
    </dgm:pt>
    <dgm:pt modelId="{236FAAEE-BDB1-4A6D-9893-7DB9950FAF17}" type="pres">
      <dgm:prSet presAssocID="{45CCB9B3-505E-440A-B31C-7043C4B213B0}" presName="rootComposite1" presStyleCnt="0"/>
      <dgm:spPr/>
    </dgm:pt>
    <dgm:pt modelId="{0AA6FB89-CC81-4D4F-B76C-58431CE62BB1}" type="pres">
      <dgm:prSet presAssocID="{45CCB9B3-505E-440A-B31C-7043C4B213B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7462D77-B34A-4832-8BC1-6877A4F676F7}" type="pres">
      <dgm:prSet presAssocID="{45CCB9B3-505E-440A-B31C-7043C4B213B0}" presName="rootConnector1" presStyleLbl="node1" presStyleIdx="0" presStyleCnt="0"/>
      <dgm:spPr/>
      <dgm:t>
        <a:bodyPr/>
        <a:lstStyle/>
        <a:p>
          <a:endParaRPr lang="pt-BR"/>
        </a:p>
      </dgm:t>
    </dgm:pt>
    <dgm:pt modelId="{17E2E3B7-ED29-4593-A42D-03041025E5DE}" type="pres">
      <dgm:prSet presAssocID="{45CCB9B3-505E-440A-B31C-7043C4B213B0}" presName="hierChild2" presStyleCnt="0"/>
      <dgm:spPr/>
    </dgm:pt>
    <dgm:pt modelId="{C387CECE-99CA-4F63-8BAA-0C3B1B2A00F7}" type="pres">
      <dgm:prSet presAssocID="{46D5B36A-97D5-48FB-B75B-D5BAB09C0D99}" presName="Name64" presStyleLbl="parChTrans1D2" presStyleIdx="0" presStyleCnt="3"/>
      <dgm:spPr/>
      <dgm:t>
        <a:bodyPr/>
        <a:lstStyle/>
        <a:p>
          <a:endParaRPr lang="pt-BR"/>
        </a:p>
      </dgm:t>
    </dgm:pt>
    <dgm:pt modelId="{CABDFCBC-9F7C-4E11-89C7-2C66C4F1DC6D}" type="pres">
      <dgm:prSet presAssocID="{1779F50B-D234-44E4-9487-3CC134D9181D}" presName="hierRoot2" presStyleCnt="0">
        <dgm:presLayoutVars>
          <dgm:hierBranch val="init"/>
        </dgm:presLayoutVars>
      </dgm:prSet>
      <dgm:spPr/>
    </dgm:pt>
    <dgm:pt modelId="{96ACEC05-A709-40CB-A844-598D0AAA3BB6}" type="pres">
      <dgm:prSet presAssocID="{1779F50B-D234-44E4-9487-3CC134D9181D}" presName="rootComposite" presStyleCnt="0"/>
      <dgm:spPr/>
    </dgm:pt>
    <dgm:pt modelId="{2D8B8A57-0F25-43BA-81E0-231BDDF526BA}" type="pres">
      <dgm:prSet presAssocID="{1779F50B-D234-44E4-9487-3CC134D9181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F960AB9-D2E4-44EA-AA36-9558DA8F3915}" type="pres">
      <dgm:prSet presAssocID="{1779F50B-D234-44E4-9487-3CC134D9181D}" presName="rootConnector" presStyleLbl="node2" presStyleIdx="0" presStyleCnt="3"/>
      <dgm:spPr/>
      <dgm:t>
        <a:bodyPr/>
        <a:lstStyle/>
        <a:p>
          <a:endParaRPr lang="pt-BR"/>
        </a:p>
      </dgm:t>
    </dgm:pt>
    <dgm:pt modelId="{D6D3B6FC-D5F0-4149-BB26-4CE3E6E4BB60}" type="pres">
      <dgm:prSet presAssocID="{1779F50B-D234-44E4-9487-3CC134D9181D}" presName="hierChild4" presStyleCnt="0"/>
      <dgm:spPr/>
    </dgm:pt>
    <dgm:pt modelId="{0E877F3B-D8A7-40FA-BEF1-14FA1315C436}" type="pres">
      <dgm:prSet presAssocID="{1779F50B-D234-44E4-9487-3CC134D9181D}" presName="hierChild5" presStyleCnt="0"/>
      <dgm:spPr/>
    </dgm:pt>
    <dgm:pt modelId="{8B4A414B-EF09-44A8-9742-C05FE5D3B0C3}" type="pres">
      <dgm:prSet presAssocID="{F1149173-0667-406D-9F19-81BBE67173C8}" presName="Name64" presStyleLbl="parChTrans1D2" presStyleIdx="1" presStyleCnt="3"/>
      <dgm:spPr/>
      <dgm:t>
        <a:bodyPr/>
        <a:lstStyle/>
        <a:p>
          <a:endParaRPr lang="pt-BR"/>
        </a:p>
      </dgm:t>
    </dgm:pt>
    <dgm:pt modelId="{05B41DCA-3F43-4C40-9AD8-06945B348F82}" type="pres">
      <dgm:prSet presAssocID="{8EC1AA0E-24CB-4788-9D40-6A7F288055BD}" presName="hierRoot2" presStyleCnt="0">
        <dgm:presLayoutVars>
          <dgm:hierBranch val="init"/>
        </dgm:presLayoutVars>
      </dgm:prSet>
      <dgm:spPr/>
    </dgm:pt>
    <dgm:pt modelId="{182143DB-B7A7-4B8D-A40B-D6914EDB389B}" type="pres">
      <dgm:prSet presAssocID="{8EC1AA0E-24CB-4788-9D40-6A7F288055BD}" presName="rootComposite" presStyleCnt="0"/>
      <dgm:spPr/>
    </dgm:pt>
    <dgm:pt modelId="{9B3EC912-C23E-423C-9B06-198C7C6417B6}" type="pres">
      <dgm:prSet presAssocID="{8EC1AA0E-24CB-4788-9D40-6A7F288055BD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5A1649F-8896-48B3-9F6A-E051CFA21C65}" type="pres">
      <dgm:prSet presAssocID="{8EC1AA0E-24CB-4788-9D40-6A7F288055BD}" presName="rootConnector" presStyleLbl="node2" presStyleIdx="1" presStyleCnt="3"/>
      <dgm:spPr/>
      <dgm:t>
        <a:bodyPr/>
        <a:lstStyle/>
        <a:p>
          <a:endParaRPr lang="pt-BR"/>
        </a:p>
      </dgm:t>
    </dgm:pt>
    <dgm:pt modelId="{F508C8CC-C33E-4283-84C2-D3A185AD25FC}" type="pres">
      <dgm:prSet presAssocID="{8EC1AA0E-24CB-4788-9D40-6A7F288055BD}" presName="hierChild4" presStyleCnt="0"/>
      <dgm:spPr/>
    </dgm:pt>
    <dgm:pt modelId="{B05FD6D2-5547-4B29-AB79-13A2719E69A1}" type="pres">
      <dgm:prSet presAssocID="{8EC1AA0E-24CB-4788-9D40-6A7F288055BD}" presName="hierChild5" presStyleCnt="0"/>
      <dgm:spPr/>
    </dgm:pt>
    <dgm:pt modelId="{53182369-E5EE-48F1-A004-839F09EBD386}" type="pres">
      <dgm:prSet presAssocID="{B7149BF3-6468-4AB4-819D-3F28D3789758}" presName="Name64" presStyleLbl="parChTrans1D2" presStyleIdx="2" presStyleCnt="3"/>
      <dgm:spPr/>
      <dgm:t>
        <a:bodyPr/>
        <a:lstStyle/>
        <a:p>
          <a:endParaRPr lang="pt-BR"/>
        </a:p>
      </dgm:t>
    </dgm:pt>
    <dgm:pt modelId="{DC752FD7-B798-440C-8B1E-EB07D4D129C7}" type="pres">
      <dgm:prSet presAssocID="{A5CBD493-0696-4381-8A5E-0B7904C65B37}" presName="hierRoot2" presStyleCnt="0">
        <dgm:presLayoutVars>
          <dgm:hierBranch val="init"/>
        </dgm:presLayoutVars>
      </dgm:prSet>
      <dgm:spPr/>
    </dgm:pt>
    <dgm:pt modelId="{E39DD597-86FA-452A-8F6E-1E9BD69445BF}" type="pres">
      <dgm:prSet presAssocID="{A5CBD493-0696-4381-8A5E-0B7904C65B37}" presName="rootComposite" presStyleCnt="0"/>
      <dgm:spPr/>
    </dgm:pt>
    <dgm:pt modelId="{167FD114-17A3-48F8-A771-BDFFD92B5DFB}" type="pres">
      <dgm:prSet presAssocID="{A5CBD493-0696-4381-8A5E-0B7904C65B37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A02B0FC-BDD2-4E5F-AFA2-06801E54C92F}" type="pres">
      <dgm:prSet presAssocID="{A5CBD493-0696-4381-8A5E-0B7904C65B37}" presName="rootConnector" presStyleLbl="node2" presStyleIdx="2" presStyleCnt="3"/>
      <dgm:spPr/>
      <dgm:t>
        <a:bodyPr/>
        <a:lstStyle/>
        <a:p>
          <a:endParaRPr lang="pt-BR"/>
        </a:p>
      </dgm:t>
    </dgm:pt>
    <dgm:pt modelId="{6711B80D-F9CE-492F-9164-034FB78B2354}" type="pres">
      <dgm:prSet presAssocID="{A5CBD493-0696-4381-8A5E-0B7904C65B37}" presName="hierChild4" presStyleCnt="0"/>
      <dgm:spPr/>
    </dgm:pt>
    <dgm:pt modelId="{6AA81530-7386-45B6-9B98-4104ED4D1296}" type="pres">
      <dgm:prSet presAssocID="{A5CBD493-0696-4381-8A5E-0B7904C65B37}" presName="hierChild5" presStyleCnt="0"/>
      <dgm:spPr/>
    </dgm:pt>
    <dgm:pt modelId="{AF543B9A-D3E3-45A6-A87E-8173B5DCF92A}" type="pres">
      <dgm:prSet presAssocID="{45CCB9B3-505E-440A-B31C-7043C4B213B0}" presName="hierChild3" presStyleCnt="0"/>
      <dgm:spPr/>
    </dgm:pt>
  </dgm:ptLst>
  <dgm:cxnLst>
    <dgm:cxn modelId="{45560B3E-0D72-48EB-A36E-EC6EDD14ADAF}" type="presOf" srcId="{46D5B36A-97D5-48FB-B75B-D5BAB09C0D99}" destId="{C387CECE-99CA-4F63-8BAA-0C3B1B2A00F7}" srcOrd="0" destOrd="0" presId="urn:microsoft.com/office/officeart/2009/3/layout/HorizontalOrganizationChart"/>
    <dgm:cxn modelId="{3E05759C-06A8-4467-A6A9-F3AD772DFD59}" type="presOf" srcId="{1779F50B-D234-44E4-9487-3CC134D9181D}" destId="{5F960AB9-D2E4-44EA-AA36-9558DA8F3915}" srcOrd="1" destOrd="0" presId="urn:microsoft.com/office/officeart/2009/3/layout/HorizontalOrganizationChart"/>
    <dgm:cxn modelId="{4699D92D-C34C-47A8-86AC-ABA0B6819A27}" type="presOf" srcId="{8EC1AA0E-24CB-4788-9D40-6A7F288055BD}" destId="{F5A1649F-8896-48B3-9F6A-E051CFA21C65}" srcOrd="1" destOrd="0" presId="urn:microsoft.com/office/officeart/2009/3/layout/HorizontalOrganizationChart"/>
    <dgm:cxn modelId="{64F5B7C2-F83D-4B80-945A-DD78FBD1E2EB}" type="presOf" srcId="{A5CBD493-0696-4381-8A5E-0B7904C65B37}" destId="{167FD114-17A3-48F8-A771-BDFFD92B5DFB}" srcOrd="0" destOrd="0" presId="urn:microsoft.com/office/officeart/2009/3/layout/HorizontalOrganizationChart"/>
    <dgm:cxn modelId="{7CFD0253-F867-4EAC-96A1-66407C675873}" srcId="{45CCB9B3-505E-440A-B31C-7043C4B213B0}" destId="{1779F50B-D234-44E4-9487-3CC134D9181D}" srcOrd="0" destOrd="0" parTransId="{46D5B36A-97D5-48FB-B75B-D5BAB09C0D99}" sibTransId="{DE81BDB2-502B-48E4-AE1F-5870246829C5}"/>
    <dgm:cxn modelId="{8B3D94F2-BE05-4DE7-BF03-4ACBC70CCA64}" type="presOf" srcId="{C278487C-B916-4E82-9414-820A6482C4F1}" destId="{EAB0042E-B180-4971-9405-1FD42473F72B}" srcOrd="0" destOrd="0" presId="urn:microsoft.com/office/officeart/2009/3/layout/HorizontalOrganizationChart"/>
    <dgm:cxn modelId="{1A972357-8694-4180-B7A5-8BF8B015E541}" type="presOf" srcId="{A5CBD493-0696-4381-8A5E-0B7904C65B37}" destId="{2A02B0FC-BDD2-4E5F-AFA2-06801E54C92F}" srcOrd="1" destOrd="0" presId="urn:microsoft.com/office/officeart/2009/3/layout/HorizontalOrganizationChart"/>
    <dgm:cxn modelId="{4D7A98CA-BFF5-4C23-8FA2-AE256791BC3A}" type="presOf" srcId="{45CCB9B3-505E-440A-B31C-7043C4B213B0}" destId="{57462D77-B34A-4832-8BC1-6877A4F676F7}" srcOrd="1" destOrd="0" presId="urn:microsoft.com/office/officeart/2009/3/layout/HorizontalOrganizationChart"/>
    <dgm:cxn modelId="{2BB61E32-17C4-4BD9-8831-32D0E81E6132}" srcId="{45CCB9B3-505E-440A-B31C-7043C4B213B0}" destId="{8EC1AA0E-24CB-4788-9D40-6A7F288055BD}" srcOrd="1" destOrd="0" parTransId="{F1149173-0667-406D-9F19-81BBE67173C8}" sibTransId="{863C4444-A791-4E1E-A308-32E6DDE74D26}"/>
    <dgm:cxn modelId="{AF9494BC-4C00-499A-8253-797D6F81E67C}" type="presOf" srcId="{1779F50B-D234-44E4-9487-3CC134D9181D}" destId="{2D8B8A57-0F25-43BA-81E0-231BDDF526BA}" srcOrd="0" destOrd="0" presId="urn:microsoft.com/office/officeart/2009/3/layout/HorizontalOrganizationChart"/>
    <dgm:cxn modelId="{D67457A2-7900-448A-802D-E33E8C145016}" type="presOf" srcId="{45CCB9B3-505E-440A-B31C-7043C4B213B0}" destId="{0AA6FB89-CC81-4D4F-B76C-58431CE62BB1}" srcOrd="0" destOrd="0" presId="urn:microsoft.com/office/officeart/2009/3/layout/HorizontalOrganizationChart"/>
    <dgm:cxn modelId="{DAD86A32-D536-4966-B422-F2C927C4E172}" type="presOf" srcId="{B7149BF3-6468-4AB4-819D-3F28D3789758}" destId="{53182369-E5EE-48F1-A004-839F09EBD386}" srcOrd="0" destOrd="0" presId="urn:microsoft.com/office/officeart/2009/3/layout/HorizontalOrganizationChart"/>
    <dgm:cxn modelId="{D34971C5-0C0C-40E9-A53C-9525AD28DDE0}" type="presOf" srcId="{8EC1AA0E-24CB-4788-9D40-6A7F288055BD}" destId="{9B3EC912-C23E-423C-9B06-198C7C6417B6}" srcOrd="0" destOrd="0" presId="urn:microsoft.com/office/officeart/2009/3/layout/HorizontalOrganizationChart"/>
    <dgm:cxn modelId="{8142ECF6-A225-47FD-8DE1-B40B738DEF72}" srcId="{45CCB9B3-505E-440A-B31C-7043C4B213B0}" destId="{A5CBD493-0696-4381-8A5E-0B7904C65B37}" srcOrd="2" destOrd="0" parTransId="{B7149BF3-6468-4AB4-819D-3F28D3789758}" sibTransId="{7B13C2B8-B080-44F0-BE3F-C20816C959BE}"/>
    <dgm:cxn modelId="{68D24BE0-1049-4C4B-A6D4-D9E6F9286980}" srcId="{C278487C-B916-4E82-9414-820A6482C4F1}" destId="{45CCB9B3-505E-440A-B31C-7043C4B213B0}" srcOrd="0" destOrd="0" parTransId="{3D72D75D-E00E-48B0-81DE-36B8055F37C0}" sibTransId="{47253E08-E5D0-4E52-A4A2-2BF848EF53F4}"/>
    <dgm:cxn modelId="{CAA2B0F4-14B1-49C6-A52B-E864C7AD9F38}" type="presOf" srcId="{F1149173-0667-406D-9F19-81BBE67173C8}" destId="{8B4A414B-EF09-44A8-9742-C05FE5D3B0C3}" srcOrd="0" destOrd="0" presId="urn:microsoft.com/office/officeart/2009/3/layout/HorizontalOrganizationChart"/>
    <dgm:cxn modelId="{8AE8F5A6-2DAD-4E72-B531-04CA5F9F776E}" type="presParOf" srcId="{EAB0042E-B180-4971-9405-1FD42473F72B}" destId="{6870C2A6-50EC-42ED-9ADC-F5768ABF3DEF}" srcOrd="0" destOrd="0" presId="urn:microsoft.com/office/officeart/2009/3/layout/HorizontalOrganizationChart"/>
    <dgm:cxn modelId="{69B611FB-8B78-4D00-9E9C-CAE156CF96B2}" type="presParOf" srcId="{6870C2A6-50EC-42ED-9ADC-F5768ABF3DEF}" destId="{236FAAEE-BDB1-4A6D-9893-7DB9950FAF17}" srcOrd="0" destOrd="0" presId="urn:microsoft.com/office/officeart/2009/3/layout/HorizontalOrganizationChart"/>
    <dgm:cxn modelId="{464BD702-A759-42DD-ACCA-4BC9A0C668D8}" type="presParOf" srcId="{236FAAEE-BDB1-4A6D-9893-7DB9950FAF17}" destId="{0AA6FB89-CC81-4D4F-B76C-58431CE62BB1}" srcOrd="0" destOrd="0" presId="urn:microsoft.com/office/officeart/2009/3/layout/HorizontalOrganizationChart"/>
    <dgm:cxn modelId="{8D0B2183-BF78-463E-90AE-E9C3D9A6E90E}" type="presParOf" srcId="{236FAAEE-BDB1-4A6D-9893-7DB9950FAF17}" destId="{57462D77-B34A-4832-8BC1-6877A4F676F7}" srcOrd="1" destOrd="0" presId="urn:microsoft.com/office/officeart/2009/3/layout/HorizontalOrganizationChart"/>
    <dgm:cxn modelId="{489EB8D0-85A1-4AF6-846C-007C8FECBA66}" type="presParOf" srcId="{6870C2A6-50EC-42ED-9ADC-F5768ABF3DEF}" destId="{17E2E3B7-ED29-4593-A42D-03041025E5DE}" srcOrd="1" destOrd="0" presId="urn:microsoft.com/office/officeart/2009/3/layout/HorizontalOrganizationChart"/>
    <dgm:cxn modelId="{38FEFB41-87C5-4DE3-8BD5-470D7F577793}" type="presParOf" srcId="{17E2E3B7-ED29-4593-A42D-03041025E5DE}" destId="{C387CECE-99CA-4F63-8BAA-0C3B1B2A00F7}" srcOrd="0" destOrd="0" presId="urn:microsoft.com/office/officeart/2009/3/layout/HorizontalOrganizationChart"/>
    <dgm:cxn modelId="{85CFE7D4-FA3B-4624-B42E-78FC84D7D194}" type="presParOf" srcId="{17E2E3B7-ED29-4593-A42D-03041025E5DE}" destId="{CABDFCBC-9F7C-4E11-89C7-2C66C4F1DC6D}" srcOrd="1" destOrd="0" presId="urn:microsoft.com/office/officeart/2009/3/layout/HorizontalOrganizationChart"/>
    <dgm:cxn modelId="{53739C1E-A225-47F3-B558-B6623DAE9304}" type="presParOf" srcId="{CABDFCBC-9F7C-4E11-89C7-2C66C4F1DC6D}" destId="{96ACEC05-A709-40CB-A844-598D0AAA3BB6}" srcOrd="0" destOrd="0" presId="urn:microsoft.com/office/officeart/2009/3/layout/HorizontalOrganizationChart"/>
    <dgm:cxn modelId="{A8A5E1C2-543C-40DB-9DB5-82BA23307AAC}" type="presParOf" srcId="{96ACEC05-A709-40CB-A844-598D0AAA3BB6}" destId="{2D8B8A57-0F25-43BA-81E0-231BDDF526BA}" srcOrd="0" destOrd="0" presId="urn:microsoft.com/office/officeart/2009/3/layout/HorizontalOrganizationChart"/>
    <dgm:cxn modelId="{62D8ABBF-6903-4787-BFD4-ED218BD106A6}" type="presParOf" srcId="{96ACEC05-A709-40CB-A844-598D0AAA3BB6}" destId="{5F960AB9-D2E4-44EA-AA36-9558DA8F3915}" srcOrd="1" destOrd="0" presId="urn:microsoft.com/office/officeart/2009/3/layout/HorizontalOrganizationChart"/>
    <dgm:cxn modelId="{7CFC75D9-6F39-46B8-A2C7-55E42D5DB284}" type="presParOf" srcId="{CABDFCBC-9F7C-4E11-89C7-2C66C4F1DC6D}" destId="{D6D3B6FC-D5F0-4149-BB26-4CE3E6E4BB60}" srcOrd="1" destOrd="0" presId="urn:microsoft.com/office/officeart/2009/3/layout/HorizontalOrganizationChart"/>
    <dgm:cxn modelId="{CAB3A113-09BA-4185-BF59-94FC076D9FA9}" type="presParOf" srcId="{CABDFCBC-9F7C-4E11-89C7-2C66C4F1DC6D}" destId="{0E877F3B-D8A7-40FA-BEF1-14FA1315C436}" srcOrd="2" destOrd="0" presId="urn:microsoft.com/office/officeart/2009/3/layout/HorizontalOrganizationChart"/>
    <dgm:cxn modelId="{FFBB3DA9-94DE-4C64-A395-868D49A258D7}" type="presParOf" srcId="{17E2E3B7-ED29-4593-A42D-03041025E5DE}" destId="{8B4A414B-EF09-44A8-9742-C05FE5D3B0C3}" srcOrd="2" destOrd="0" presId="urn:microsoft.com/office/officeart/2009/3/layout/HorizontalOrganizationChart"/>
    <dgm:cxn modelId="{EAECA2CA-B86E-48A3-B46E-F79B668AD38E}" type="presParOf" srcId="{17E2E3B7-ED29-4593-A42D-03041025E5DE}" destId="{05B41DCA-3F43-4C40-9AD8-06945B348F82}" srcOrd="3" destOrd="0" presId="urn:microsoft.com/office/officeart/2009/3/layout/HorizontalOrganizationChart"/>
    <dgm:cxn modelId="{AB9F5DB2-B404-44C9-BAD9-AC91D5D49AEC}" type="presParOf" srcId="{05B41DCA-3F43-4C40-9AD8-06945B348F82}" destId="{182143DB-B7A7-4B8D-A40B-D6914EDB389B}" srcOrd="0" destOrd="0" presId="urn:microsoft.com/office/officeart/2009/3/layout/HorizontalOrganizationChart"/>
    <dgm:cxn modelId="{002C4A78-6B36-4E94-B675-C23BC102B0F4}" type="presParOf" srcId="{182143DB-B7A7-4B8D-A40B-D6914EDB389B}" destId="{9B3EC912-C23E-423C-9B06-198C7C6417B6}" srcOrd="0" destOrd="0" presId="urn:microsoft.com/office/officeart/2009/3/layout/HorizontalOrganizationChart"/>
    <dgm:cxn modelId="{FABECF5C-F882-43BF-BA4B-B860CE2A9322}" type="presParOf" srcId="{182143DB-B7A7-4B8D-A40B-D6914EDB389B}" destId="{F5A1649F-8896-48B3-9F6A-E051CFA21C65}" srcOrd="1" destOrd="0" presId="urn:microsoft.com/office/officeart/2009/3/layout/HorizontalOrganizationChart"/>
    <dgm:cxn modelId="{80D525E9-7794-45A8-96DF-17AD5302334B}" type="presParOf" srcId="{05B41DCA-3F43-4C40-9AD8-06945B348F82}" destId="{F508C8CC-C33E-4283-84C2-D3A185AD25FC}" srcOrd="1" destOrd="0" presId="urn:microsoft.com/office/officeart/2009/3/layout/HorizontalOrganizationChart"/>
    <dgm:cxn modelId="{96BB6529-7ABC-475B-8D08-E394C5B3B6C0}" type="presParOf" srcId="{05B41DCA-3F43-4C40-9AD8-06945B348F82}" destId="{B05FD6D2-5547-4B29-AB79-13A2719E69A1}" srcOrd="2" destOrd="0" presId="urn:microsoft.com/office/officeart/2009/3/layout/HorizontalOrganizationChart"/>
    <dgm:cxn modelId="{A9787B4D-166E-462C-8F94-AC2D00D1C777}" type="presParOf" srcId="{17E2E3B7-ED29-4593-A42D-03041025E5DE}" destId="{53182369-E5EE-48F1-A004-839F09EBD386}" srcOrd="4" destOrd="0" presId="urn:microsoft.com/office/officeart/2009/3/layout/HorizontalOrganizationChart"/>
    <dgm:cxn modelId="{43F3C4E2-834F-410F-A86F-33D4200822AB}" type="presParOf" srcId="{17E2E3B7-ED29-4593-A42D-03041025E5DE}" destId="{DC752FD7-B798-440C-8B1E-EB07D4D129C7}" srcOrd="5" destOrd="0" presId="urn:microsoft.com/office/officeart/2009/3/layout/HorizontalOrganizationChart"/>
    <dgm:cxn modelId="{0D3DF13D-778D-4773-A6E6-E4F8A3742268}" type="presParOf" srcId="{DC752FD7-B798-440C-8B1E-EB07D4D129C7}" destId="{E39DD597-86FA-452A-8F6E-1E9BD69445BF}" srcOrd="0" destOrd="0" presId="urn:microsoft.com/office/officeart/2009/3/layout/HorizontalOrganizationChart"/>
    <dgm:cxn modelId="{EA1BD927-17F2-42E3-9F3E-AFB215BC90D5}" type="presParOf" srcId="{E39DD597-86FA-452A-8F6E-1E9BD69445BF}" destId="{167FD114-17A3-48F8-A771-BDFFD92B5DFB}" srcOrd="0" destOrd="0" presId="urn:microsoft.com/office/officeart/2009/3/layout/HorizontalOrganizationChart"/>
    <dgm:cxn modelId="{8300A3BC-3FD4-4F74-91F1-AC53D43EE7CB}" type="presParOf" srcId="{E39DD597-86FA-452A-8F6E-1E9BD69445BF}" destId="{2A02B0FC-BDD2-4E5F-AFA2-06801E54C92F}" srcOrd="1" destOrd="0" presId="urn:microsoft.com/office/officeart/2009/3/layout/HorizontalOrganizationChart"/>
    <dgm:cxn modelId="{0BBA191F-2557-4883-8AF7-90019E80234D}" type="presParOf" srcId="{DC752FD7-B798-440C-8B1E-EB07D4D129C7}" destId="{6711B80D-F9CE-492F-9164-034FB78B2354}" srcOrd="1" destOrd="0" presId="urn:microsoft.com/office/officeart/2009/3/layout/HorizontalOrganizationChart"/>
    <dgm:cxn modelId="{18C0452C-8AEE-4E59-9783-C185D9099176}" type="presParOf" srcId="{DC752FD7-B798-440C-8B1E-EB07D4D129C7}" destId="{6AA81530-7386-45B6-9B98-4104ED4D1296}" srcOrd="2" destOrd="0" presId="urn:microsoft.com/office/officeart/2009/3/layout/HorizontalOrganizationChart"/>
    <dgm:cxn modelId="{2BDB14B1-180C-48C8-BAB4-13DCCD81C4FC}" type="presParOf" srcId="{6870C2A6-50EC-42ED-9ADC-F5768ABF3DEF}" destId="{AF543B9A-D3E3-45A6-A87E-8173B5DCF92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0" y="9721108"/>
            <a:ext cx="7097657" cy="513506"/>
          </a:xfrm>
          <a:prstGeom prst="rect">
            <a:avLst/>
          </a:prstGeom>
        </p:spPr>
        <p:txBody>
          <a:bodyPr vert="horz" lIns="94764" tIns="47382" rIns="94764" bIns="47382" rtlCol="0" anchor="b"/>
          <a:lstStyle>
            <a:lvl1pPr algn="r">
              <a:defRPr sz="1200"/>
            </a:lvl1pPr>
          </a:lstStyle>
          <a:p>
            <a:pPr algn="ctr"/>
            <a:fld id="{6F1E8C37-15F2-4AFA-86C2-618E56F60869}" type="slidenum">
              <a:rPr lang="fr-FR" smtClean="0"/>
              <a:pPr algn="ctr"/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9279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4101"/>
          </a:xfrm>
          <a:prstGeom prst="rect">
            <a:avLst/>
          </a:prstGeom>
        </p:spPr>
        <p:txBody>
          <a:bodyPr vert="horz" lIns="94764" tIns="47382" rIns="94764" bIns="4738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705" y="1"/>
            <a:ext cx="3076363" cy="514101"/>
          </a:xfrm>
          <a:prstGeom prst="rect">
            <a:avLst/>
          </a:prstGeom>
        </p:spPr>
        <p:txBody>
          <a:bodyPr vert="horz" lIns="94764" tIns="47382" rIns="94764" bIns="47382" rtlCol="0"/>
          <a:lstStyle>
            <a:lvl1pPr algn="r">
              <a:defRPr sz="1200"/>
            </a:lvl1pPr>
          </a:lstStyle>
          <a:p>
            <a:fld id="{4E048E10-FD23-415B-B101-15C02FA3E6D2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7938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4" tIns="47382" rIns="94764" bIns="47382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925410"/>
            <a:ext cx="5679440" cy="4029878"/>
          </a:xfrm>
          <a:prstGeom prst="rect">
            <a:avLst/>
          </a:prstGeom>
        </p:spPr>
        <p:txBody>
          <a:bodyPr vert="horz" lIns="94764" tIns="47382" rIns="94764" bIns="47382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0516"/>
            <a:ext cx="3076363" cy="514099"/>
          </a:xfrm>
          <a:prstGeom prst="rect">
            <a:avLst/>
          </a:prstGeom>
        </p:spPr>
        <p:txBody>
          <a:bodyPr vert="horz" lIns="94764" tIns="47382" rIns="94764" bIns="4738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705" y="9720516"/>
            <a:ext cx="3076363" cy="514099"/>
          </a:xfrm>
          <a:prstGeom prst="rect">
            <a:avLst/>
          </a:prstGeom>
        </p:spPr>
        <p:txBody>
          <a:bodyPr vert="horz" lIns="94764" tIns="47382" rIns="94764" bIns="47382" rtlCol="0" anchor="b"/>
          <a:lstStyle>
            <a:lvl1pPr algn="r">
              <a:defRPr sz="1200"/>
            </a:lvl1pPr>
          </a:lstStyle>
          <a:p>
            <a:fld id="{3B48370A-BEF9-4977-9CD1-58DA6822D186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361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370A-BEF9-4977-9CD1-58DA6822D18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287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1163" y="300038"/>
            <a:ext cx="6003925" cy="45021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1057151" y="6914192"/>
            <a:ext cx="5350144" cy="206832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75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593725" y="446088"/>
            <a:ext cx="5907088" cy="44291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711923" y="7859828"/>
            <a:ext cx="4524075" cy="112268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379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938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981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370A-BEF9-4977-9CD1-58DA6822D18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320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701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>
            <a:extLst>
              <a:ext uri="{FF2B5EF4-FFF2-40B4-BE49-F238E27FC236}">
                <a16:creationId xmlns:a16="http://schemas.microsoft.com/office/drawing/2014/main" xmlns="" id="{D944CFBD-1BE6-4EB4-AEE1-08167D0306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ce réservé des notes 2">
            <a:extLst>
              <a:ext uri="{FF2B5EF4-FFF2-40B4-BE49-F238E27FC236}">
                <a16:creationId xmlns:a16="http://schemas.microsoft.com/office/drawing/2014/main" xmlns="" id="{8493D576-CAC3-4790-8EB8-4887666E8E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393AF59-9BDB-4008-8EB0-28F3D5A77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D215DB-68F6-4CE5-A508-7C3C5DB2B96C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496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>
            <a:extLst>
              <a:ext uri="{FF2B5EF4-FFF2-40B4-BE49-F238E27FC236}">
                <a16:creationId xmlns:a16="http://schemas.microsoft.com/office/drawing/2014/main" xmlns="" id="{8A5860D8-5BD1-4EFF-94E0-67DF7EC5C6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Espace réservé des commentaires 2">
            <a:extLst>
              <a:ext uri="{FF2B5EF4-FFF2-40B4-BE49-F238E27FC236}">
                <a16:creationId xmlns:a16="http://schemas.microsoft.com/office/drawing/2014/main" xmlns="" id="{08938378-4205-4E9C-BC0F-5F1570391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75780" name="Espace réservé du numéro de diapositive 3">
            <a:extLst>
              <a:ext uri="{FF2B5EF4-FFF2-40B4-BE49-F238E27FC236}">
                <a16:creationId xmlns:a16="http://schemas.microsoft.com/office/drawing/2014/main" xmlns="" id="{35EF23A6-8136-4B1D-9E50-086C95A39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2193" indent="-29699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7988" indent="-23759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3183" indent="-23759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378" indent="-23759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13574" indent="-2375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8770" indent="-2375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63965" indent="-2375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9160" indent="-2375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0C7680-7C76-4A71-A122-949615778B6E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9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370A-BEF9-4977-9CD1-58DA6822D18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065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370A-BEF9-4977-9CD1-58DA6822D18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009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23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370A-BEF9-4977-9CD1-58DA6822D186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471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370A-BEF9-4977-9CD1-58DA6822D18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633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05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58913" y="1179513"/>
            <a:ext cx="4252912" cy="31892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383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370A-BEF9-4977-9CD1-58DA6822D186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042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370A-BEF9-4977-9CD1-58DA6822D186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262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2614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0132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0940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52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370A-BEF9-4977-9CD1-58DA6822D18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586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0755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7529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8884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370A-BEF9-4977-9CD1-58DA6822D18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41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 noChangeArrowheads="1"/>
          </p:cNvSpPr>
          <p:nvPr/>
        </p:nvSpPr>
        <p:spPr bwMode="auto">
          <a:xfrm>
            <a:off x="5409860" y="6715596"/>
            <a:ext cx="4138219" cy="35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64" tIns="47382" rIns="94764" bIns="473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D463A9-E944-49AD-B4DA-85386C5DECD6}" type="slidenum">
              <a:rPr lang="fr-FR" altLang="fr-FR"/>
              <a:pPr algn="r" eaLnBrk="1" hangingPunct="1"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09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 noChangeArrowheads="1"/>
          </p:cNvSpPr>
          <p:nvPr/>
        </p:nvSpPr>
        <p:spPr bwMode="auto">
          <a:xfrm>
            <a:off x="5409860" y="6715596"/>
            <a:ext cx="4138219" cy="35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764" tIns="47382" rIns="94764" bIns="473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D463A9-E944-49AD-B4DA-85386C5DECD6}" type="slidenum">
              <a:rPr lang="fr-FR" altLang="fr-FR"/>
              <a:pPr algn="r" eaLnBrk="1" hangingPunct="1"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0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178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282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35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CCD-0566-4BD3-A2BF-E2FAD87E00D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68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53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3F576B5-9227-4DF4-AB21-0B45B8204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1A5A091-B7C0-4AB4-A1D4-F56EFD389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8517AA1-2B2E-42C2-8D97-5C89E4EC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D1B9843B-B3A7-43B7-B696-7E270485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22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848BCFC-E457-48E0-8BCF-1119B7F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519641BE-9AD8-4BA7-B128-BFE989F7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D568B72-DDEE-41E2-B74F-36FF32B1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692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E55D47-751C-43B3-A723-B9256C16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17DEFB8-5034-4C33-81E2-56E670742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F87FE2C-5914-4970-93D3-33A62B25E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006C8EF-6B85-4F74-ABF8-E60B03C0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C6025F8-B33B-4D78-A45D-5625453F4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33923D7-70F4-4F22-8E4D-976B9E53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7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380069B-2EDD-4D29-8D4A-AE47C241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CC14D850-A749-41E0-AA7A-F5DB913FBF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F365888-7D37-4777-AE70-AB5B54805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05B475E-1D04-430F-9D08-ED3951D4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EB01DFB-5440-4631-8FE1-4FD9AAC4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FDF1DF7-9A12-4C1F-B8C3-89D859C3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031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7075C7A-D5B3-4E73-ABAE-BAFCB01F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91BC6FD9-BD3E-4446-A4B2-D45662B12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6B6B4E2-EC56-4C33-86DF-21B8DB32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621EBEB-5293-40C7-986D-BF8C040A5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F04D2CE-083E-4AB4-BB7C-33B5B8F5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211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85A89E3A-42B9-43AA-8C71-75F7B7E59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57BE073-0D48-45BF-B9AD-7A5F75BB8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E225A69-4D31-49B4-91CF-57C1B252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D4E70C-2C75-48C0-996C-ECE1E977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A36F4F5-728F-4614-83A7-182BE468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361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B59F0C0-1D26-4282-8C2C-24FB1BBF1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0A0A0F16-12EC-4F48-9E61-13FE9ED5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1E9E3EB-8812-4273-BFBB-F3631934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A5A6FDC-7AB7-4D5E-928B-995FB261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919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5031EC3-C91C-45BF-9EEE-F0DF28882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BAD10A91-A50C-42E2-9E57-32694E89C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28F5727-2FB8-4433-BFBF-FC0FB173D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CF42272-2322-4E3A-BEA3-1ACF9DAE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447A041-E682-429E-8E2D-536810BE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876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A012EE3-B391-4216-BDC8-0FD88D6D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0857461-2070-4275-B4C6-D0CF17101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0A63902-0AFF-425C-AAFB-851B2ED6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E05A622-8E93-46CC-961F-9BCAED83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04F4FEE-2883-4973-936B-13E63678F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831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FBDABD-B98B-475D-841A-DA1D64E5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4E6D8ED-7575-43BB-95ED-467F08FB2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6C16AD7-15D3-45AF-8985-7FF3CA08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709C7C2-6E19-47E0-A3D6-A6A499D4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D4DEFEB-46A1-493E-ABE4-FFB768DB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53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 userDrawn="1"/>
        </p:nvSpPr>
        <p:spPr>
          <a:xfrm>
            <a:off x="1430142" y="200098"/>
            <a:ext cx="7359015" cy="584775"/>
          </a:xfrm>
          <a:prstGeom prst="rect">
            <a:avLst/>
          </a:prstGeom>
          <a:solidFill>
            <a:srgbClr val="31A5C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92B1F-1F0A-42C4-AB56-219512AD7BE7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249784" y="200097"/>
            <a:ext cx="108000" cy="583200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30142" y="200097"/>
            <a:ext cx="7359015" cy="58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Exemple de titre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64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4BBFE5-6AD7-4ADD-BB1F-15404F2AA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B8A20C1-D3CC-45DD-A840-C6E9910C4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57C6840-58A2-44AA-AD28-699894BE7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49574F9-F1AF-4324-A05B-3068D2B70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B929DA1-654F-4E35-B28E-50440DF7B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5DE770A7-FAB5-4323-8BF0-1669AEEC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50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9FFB1A0-12A2-45BB-8F0A-356CB243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813499D-7336-4F78-8035-636DB10CB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6C10713-6243-4865-86CB-BB16C28FC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06611282-BBE9-4BDD-A53B-83D1AFCD0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99BEE6B1-A6B3-42C5-B1B6-5C54732DBC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03C8B737-0B75-49A2-BEE1-E2066179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011BC806-B879-4983-95F2-F8929D42D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3D94E16F-4BF8-4A8C-81FF-4A8436A3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71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4E2732-D7F7-491B-A1DD-73FBAD86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C803DF6-ECD1-4AC0-86C7-9F36342A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1C2EC28E-95D1-40E6-A8B2-21B1FE65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26EC8EF-114C-44B9-9486-AFE0E761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074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C343416-5F98-456E-BCFF-99963A69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A046795B-9041-44CE-A80A-0C80054F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13F6D54-1689-4D6B-BC25-3C5FA103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659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3CC18E4-1631-49AE-A753-622BE824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FDBA415-CD35-459A-BA11-7E4E16F23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6D6D739-93B3-4267-91DB-A05BFD8EB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DA24AE0-8663-4A9B-96E8-1DB0FF45B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12C8F5C5-4BEC-406D-94D4-D77650F5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80378ED-396E-4729-A29A-1FCF91C5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001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CB9B184-41E5-49B2-9D02-07AD058BF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B4473786-4BD9-43F3-A1AB-49B4910AE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8702918-6688-43E6-86DD-A8A5BCA46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3517A2B-23A3-4EBD-9922-133472D76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4239875-C167-4792-885A-F8105C337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F1317B4-C0BC-4885-91C1-9948AC4D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448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D11A6E3-18D6-41A1-B1DA-3B0B89B65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2671F02-1F20-4722-8EB1-FD9EC4E89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711B146-F8EB-4D0C-B709-080B9055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9FEC095-3355-4BD2-9F0F-12261A4A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A547F77-FADB-43E8-BFA1-E6E4B7DB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240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6B0D82A3-ABD9-406A-BF6F-61A212ABE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2FE3588-6B8B-42BF-B038-16A9BE163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92EA30F-47DE-41A8-96E6-561C8DF82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78DC1FF-B84D-49AB-86C6-A946F10D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C77048F-68A5-4549-B68D-98775D6B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374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 userDrawn="1"/>
        </p:nvSpPr>
        <p:spPr>
          <a:xfrm>
            <a:off x="1430142" y="200098"/>
            <a:ext cx="7359015" cy="584775"/>
          </a:xfrm>
          <a:prstGeom prst="rect">
            <a:avLst/>
          </a:prstGeom>
          <a:solidFill>
            <a:srgbClr val="31A5C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1F2BC-FF7E-4560-9E59-3CAAC3B5EBF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249784" y="200097"/>
            <a:ext cx="108000" cy="583200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30142" y="200097"/>
            <a:ext cx="7359015" cy="58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Exemple de titre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5E592FC-4F78-4E4A-8B82-B5FECD93D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77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D3ACA-F7D4-42E5-8E86-756123FE4035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430142" y="200098"/>
            <a:ext cx="7359015" cy="1077218"/>
          </a:xfrm>
          <a:prstGeom prst="rect">
            <a:avLst/>
          </a:prstGeom>
          <a:solidFill>
            <a:srgbClr val="31A5C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49784" y="200097"/>
            <a:ext cx="108000" cy="1076400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30142" y="204568"/>
            <a:ext cx="7359015" cy="1071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Exemple de titre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br>
              <a:rPr lang="fr-FR" dirty="0"/>
            </a:br>
            <a:r>
              <a:rPr lang="fr-FR" dirty="0"/>
              <a:t>Sur 2 lignes</a:t>
            </a:r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612DCF0-3896-4AD9-995C-9A8029A01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2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670B6-9FD5-4591-AEC2-228450DF7DAC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430142" y="200098"/>
            <a:ext cx="7359015" cy="1077218"/>
          </a:xfrm>
          <a:prstGeom prst="rect">
            <a:avLst/>
          </a:prstGeom>
          <a:solidFill>
            <a:srgbClr val="31A5C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49784" y="200097"/>
            <a:ext cx="108000" cy="1076400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30142" y="204568"/>
            <a:ext cx="7359015" cy="1071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Exemple de titre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br>
              <a:rPr lang="fr-FR" dirty="0"/>
            </a:br>
            <a:r>
              <a:rPr lang="fr-FR" dirty="0"/>
              <a:t>Sur 2 lignes</a:t>
            </a:r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612DCF0-3896-4AD9-995C-9A8029A01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52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54AD4-5761-4DDE-B140-4EF81DF54DC7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1486172"/>
            <a:ext cx="9144000" cy="215349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3639671"/>
            <a:ext cx="9144000" cy="193637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4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26254" y="3022600"/>
            <a:ext cx="7886700" cy="598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chapitre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idx="1" hasCustomPrompt="1"/>
          </p:nvPr>
        </p:nvSpPr>
        <p:spPr>
          <a:xfrm>
            <a:off x="1026254" y="3802493"/>
            <a:ext cx="7886700" cy="1522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 chapitre (</a:t>
            </a:r>
            <a:r>
              <a:rPr lang="fr-FR" dirty="0" err="1"/>
              <a:t>arial</a:t>
            </a:r>
            <a:r>
              <a:rPr lang="fr-FR" dirty="0"/>
              <a:t> 32)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DE9AFAE-DCBB-4574-A4F1-2D251DB8E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22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8FB8F-B8C4-4415-941C-4A33E0D99023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420454" y="1055704"/>
            <a:ext cx="2470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C6"/>
              </a:buClr>
              <a:buSzTx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Codes couleurs :</a:t>
            </a:r>
          </a:p>
          <a:p>
            <a:pPr marL="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C6"/>
              </a:buClr>
              <a:buSzTx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A6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Bleu = r : 49 / v : 165 / b : 196</a:t>
            </a:r>
          </a:p>
          <a:p>
            <a:pPr marL="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C6"/>
              </a:buClr>
              <a:buSzTx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3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Bleu foncé = r : 0 / v : 52 / b : 69</a:t>
            </a:r>
          </a:p>
          <a:p>
            <a:pPr marL="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C6"/>
              </a:buClr>
              <a:buSzTx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B498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: = r : 180 / v :152 / b : 20</a:t>
            </a: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1430142" y="200098"/>
            <a:ext cx="7359015" cy="584775"/>
          </a:xfrm>
          <a:prstGeom prst="rect">
            <a:avLst/>
          </a:prstGeom>
          <a:solidFill>
            <a:srgbClr val="31A5C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1458717" y="200097"/>
            <a:ext cx="6858000" cy="583200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249784" y="200097"/>
            <a:ext cx="108000" cy="583200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523568" y="2502976"/>
            <a:ext cx="2249129" cy="751668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Diagramme 17"/>
          <p:cNvGraphicFramePr/>
          <p:nvPr userDrawn="1">
            <p:extLst>
              <p:ext uri="{D42A27DB-BD31-4B8C-83A1-F6EECF244321}">
                <p14:modId xmlns:p14="http://schemas.microsoft.com/office/powerpoint/2010/main" val="822917989"/>
              </p:ext>
            </p:extLst>
          </p:nvPr>
        </p:nvGraphicFramePr>
        <p:xfrm>
          <a:off x="523569" y="4339525"/>
          <a:ext cx="8163232" cy="1905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agramme 18"/>
          <p:cNvGraphicFramePr/>
          <p:nvPr userDrawn="1">
            <p:extLst>
              <p:ext uri="{D42A27DB-BD31-4B8C-83A1-F6EECF244321}">
                <p14:modId xmlns:p14="http://schemas.microsoft.com/office/powerpoint/2010/main" val="3321298622"/>
              </p:ext>
            </p:extLst>
          </p:nvPr>
        </p:nvGraphicFramePr>
        <p:xfrm>
          <a:off x="3104534" y="1275735"/>
          <a:ext cx="5590285" cy="3194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06B5653-5410-4207-A0C0-21FFDD81C83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14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43AC-FD1B-4272-89B8-A2D4799E2F2A}" type="datetime1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485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16E8-12B2-49F7-B8C0-727BC24A2FCC}" type="datetime1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300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0CAF-AFB8-4F97-BA1C-312F502ECF62}" type="datetime1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590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C88A-7A81-4965-BB6D-D41997F06885}" type="datetime1">
              <a:rPr lang="fr-FR" smtClean="0"/>
              <a:t>23/05/2025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739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7706-F6E8-4A2D-BD3A-00B0DC338436}" type="datetime1">
              <a:rPr lang="fr-FR" smtClean="0"/>
              <a:t>23/05/2025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126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EF51B-8CC0-445D-BDEB-0AB608E563CB}" type="datetime1">
              <a:rPr lang="fr-FR" smtClean="0"/>
              <a:t>23/05/2025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1762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4A52-12A3-41C6-B614-7D0F05F6DD13}" type="datetime1">
              <a:rPr lang="fr-FR" smtClean="0"/>
              <a:t>23/05/2025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333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31F9-BED5-4C98-AB48-447DE880ADB8}" type="datetime1">
              <a:rPr lang="fr-FR" smtClean="0"/>
              <a:t>23/05/2025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83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C13E0-2E09-4532-9A57-8314BB0AB134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1486172"/>
            <a:ext cx="9144000" cy="215349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3639671"/>
            <a:ext cx="9144000" cy="193637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4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26254" y="3022600"/>
            <a:ext cx="7886700" cy="598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chapitre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idx="1" hasCustomPrompt="1"/>
          </p:nvPr>
        </p:nvSpPr>
        <p:spPr>
          <a:xfrm>
            <a:off x="1026254" y="3802493"/>
            <a:ext cx="7886700" cy="1522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 chapitre (</a:t>
            </a:r>
            <a:r>
              <a:rPr lang="fr-FR" dirty="0" err="1"/>
              <a:t>arial</a:t>
            </a:r>
            <a:r>
              <a:rPr lang="fr-FR" dirty="0"/>
              <a:t> 32)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DE9AFAE-DCBB-4574-A4F1-2D251DB8E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7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3C15-0D8E-4E5E-9211-16FA85B89944}" type="datetime1">
              <a:rPr lang="fr-FR" smtClean="0"/>
              <a:t>23/05/2025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395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34E2-1A53-4C1E-A9B4-49DA731D6E0C}" type="datetime1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442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6870A-84AF-42BE-931B-FC11DF10B0B3}" type="datetime1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810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914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289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663593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1F3EA1-6DA4-4F66-9C8D-BF202FBAB200}" type="datetime1">
              <a:rPr lang="fr-FR" smtClean="0"/>
              <a:t>23/05/2025</a:t>
            </a:fld>
            <a:endParaRPr lang="fr-F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9E7E16-283B-4563-984A-653B717160CC}" type="slidenum">
              <a:rPr lang="fr-FR" smtClean="0"/>
              <a:pPr/>
              <a:t>‹nº›</a:t>
            </a:fld>
            <a:endParaRPr lang="fr-FR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430142" y="200098"/>
            <a:ext cx="7359015" cy="1077218"/>
          </a:xfrm>
          <a:prstGeom prst="rect">
            <a:avLst/>
          </a:prstGeom>
          <a:solidFill>
            <a:srgbClr val="31A5C4"/>
          </a:solidFill>
        </p:spPr>
        <p:txBody>
          <a:bodyPr wrap="square" rtlCol="0">
            <a:spAutoFit/>
          </a:bodyPr>
          <a:lstStyle/>
          <a:p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49784" y="200097"/>
            <a:ext cx="108000" cy="1076400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30142" y="204568"/>
            <a:ext cx="7359015" cy="1071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Exemple de titre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br>
              <a:rPr lang="fr-FR" dirty="0"/>
            </a:br>
            <a:r>
              <a:rPr lang="fr-FR" dirty="0"/>
              <a:t>Sur 2 lignes</a:t>
            </a:r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612DCF0-3896-4AD9-995C-9A8029A01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28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 userDrawn="1"/>
        </p:nvSpPr>
        <p:spPr>
          <a:xfrm>
            <a:off x="1430142" y="200098"/>
            <a:ext cx="7359015" cy="584775"/>
          </a:xfrm>
          <a:prstGeom prst="rect">
            <a:avLst/>
          </a:prstGeom>
          <a:solidFill>
            <a:srgbClr val="31A5C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DDD0C-4922-417A-B8BB-852F71B8AE2A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249784" y="200097"/>
            <a:ext cx="108000" cy="583200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30142" y="200097"/>
            <a:ext cx="7359015" cy="58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Exemple de titre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5E592FC-4F78-4E4A-8B82-B5FECD93D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" y="0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47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D8E7-35CB-40F0-8ECB-B1B5049C4529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1486172"/>
            <a:ext cx="9144000" cy="215349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3639671"/>
            <a:ext cx="9144000" cy="193637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4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26254" y="3022600"/>
            <a:ext cx="7886700" cy="598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chapitre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idx="1" hasCustomPrompt="1"/>
          </p:nvPr>
        </p:nvSpPr>
        <p:spPr>
          <a:xfrm>
            <a:off x="1026254" y="3802493"/>
            <a:ext cx="7886700" cy="1522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 chapitre (</a:t>
            </a:r>
            <a:r>
              <a:rPr lang="fr-FR" dirty="0" err="1"/>
              <a:t>arial</a:t>
            </a:r>
            <a:r>
              <a:rPr lang="fr-FR" dirty="0"/>
              <a:t> 32)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DE9AFAE-DCBB-4574-A4F1-2D251DB8E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0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18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11AC51A-2ACD-4552-8FA9-7DECCA8A4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0046658F-DC1B-4061-A9B4-E844808A1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00B7C16-BD83-4CB7-9C3F-2C90072B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D234EA4-1B60-471A-B215-C75C5B24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4BE45E0-8911-4F67-A952-C24E0836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047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803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4185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 userDrawn="1"/>
        </p:nvSpPr>
        <p:spPr>
          <a:xfrm>
            <a:off x="1430142" y="200098"/>
            <a:ext cx="7359015" cy="584775"/>
          </a:xfrm>
          <a:prstGeom prst="rect">
            <a:avLst/>
          </a:prstGeom>
          <a:solidFill>
            <a:srgbClr val="31A5C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1F2BC-FF7E-4560-9E59-3CAAC3B5EBF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249784" y="200097"/>
            <a:ext cx="108000" cy="583200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30142" y="200097"/>
            <a:ext cx="7359015" cy="58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Exemple de titre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5E592FC-4F78-4E4A-8B82-B5FECD93D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02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54AD4-5761-4DDE-B140-4EF81DF54DC7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1486172"/>
            <a:ext cx="9144000" cy="215349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3639671"/>
            <a:ext cx="9144000" cy="193637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44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26254" y="3022600"/>
            <a:ext cx="7886700" cy="598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chapitre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idx="1" hasCustomPrompt="1"/>
          </p:nvPr>
        </p:nvSpPr>
        <p:spPr>
          <a:xfrm>
            <a:off x="1026254" y="3802493"/>
            <a:ext cx="7886700" cy="1522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 chapitre (</a:t>
            </a:r>
            <a:r>
              <a:rPr lang="fr-FR" dirty="0" err="1"/>
              <a:t>arial</a:t>
            </a:r>
            <a:r>
              <a:rPr lang="fr-FR" dirty="0"/>
              <a:t> 32)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DE9AFAE-DCBB-4574-A4F1-2D251DB8E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356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31A5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A6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D3ACA-F7D4-42E5-8E86-756123FE4035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1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2780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1430142" y="200098"/>
            <a:ext cx="7359015" cy="1077218"/>
          </a:xfrm>
          <a:prstGeom prst="rect">
            <a:avLst/>
          </a:prstGeom>
          <a:solidFill>
            <a:srgbClr val="31A5C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49784" y="200097"/>
            <a:ext cx="108000" cy="1076400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30142" y="204568"/>
            <a:ext cx="7359015" cy="1071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Exemple de titre (</a:t>
            </a:r>
            <a:r>
              <a:rPr lang="fr-FR" dirty="0" err="1"/>
              <a:t>arial</a:t>
            </a:r>
            <a:r>
              <a:rPr lang="fr-FR" dirty="0"/>
              <a:t> 32)</a:t>
            </a:r>
            <a:br>
              <a:rPr lang="fr-FR" dirty="0"/>
            </a:br>
            <a:r>
              <a:rPr lang="fr-FR" dirty="0"/>
              <a:t>Sur 2 lignes</a:t>
            </a:r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612DCF0-3896-4AD9-995C-9A8029A01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9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0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D8742E8-E8D1-4D3E-B5B6-8151583C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7E6249A-A65B-4C7D-A880-F6EBC9113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B2B448E-7A27-44E1-B0C3-4D5BB33C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980A7-F8B9-4EF6-842E-C5472ED1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D3349D9-546C-40C0-A292-2A66AF65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04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041451-4EF3-44E2-A1F7-F844B135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C0CD0C9-F7DB-4903-9E0F-F63A39523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A876BA9-78F9-435A-8091-196670E7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9BF121A-17CA-4984-AC69-B122381A1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C15F365-F481-46A7-9199-883187C6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581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91AE505-BAED-4345-AEB6-FF8881225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5E3191C-9A3D-4F29-9F88-6AFD58147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FE639EC-73D7-47D1-80BB-60622DC66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9F2EABD-3ED7-42D3-95C5-3C99C9D0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5892FBD-47D5-470F-8D39-C200C33D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9FA0C8D-CBC4-4870-81DC-E97F20B8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86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9A58B75-B92A-4F3C-A908-03C1A04EB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2BCFE35-234F-440F-A2F2-4526FAEDA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005B503-32E5-458E-AB7A-A9EA33513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9E0F9797-CCEE-43ED-889B-93AAC064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9B898DED-CAF1-45B0-89C4-9F87ABD995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BD416999-381D-438E-B5A9-EF8D524A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C2C931F6-07B8-48A0-8FCE-68D947964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99CCC9A8-1B9C-49B2-87C8-3B308523D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82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684420" y="365125"/>
            <a:ext cx="68309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84420" y="1825625"/>
            <a:ext cx="68309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A0F9E-6B31-446F-8B93-7CDD99E4470B}" type="slidenum">
              <a:rPr lang="fr-FR" smtClean="0"/>
              <a:t>‹nº›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49A3CE9-0F27-44C5-A088-FA9C2429E2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" y="107567"/>
            <a:ext cx="991298" cy="12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1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90" r:id="rId2"/>
    <p:sldLayoutId id="2147483791" r:id="rId3"/>
    <p:sldLayoutId id="21474837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ABC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C67A15E6-79F3-40A8-B574-0BD055A7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3F39E02-8CEB-40B1-9D7E-A061CB6AA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CEA72F4-D0FD-4969-AF48-08B94A782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70888-3F37-4F25-B97E-06743219E13E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3CBEFA8-660C-4077-865D-A3A37DF8F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F1EBCB9-3E14-4E79-B078-D860BCA83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F1094-6949-451E-9FB9-65C38938D37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53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16D002C9-4A15-4688-ADD3-A3CF68B2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D63736E-480B-48A3-B046-12AF5F0E6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309D00B-072F-45EA-8E77-7DA90B6B3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9C24C-2D94-482C-8336-DED92C398D47}" type="datetimeFigureOut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B3B71B5-CB46-4E27-AE58-C94E1AD91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BB937EA-9762-479D-AAF0-D1F396406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C1551-BF98-44DD-BF40-92C35F00498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32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AE766B-EAD4-4487-8C53-986E9A234633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23/05/2025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8B963-9CA5-4025-8214-D64F204F6D83}" type="datetime1">
              <a:rPr lang="fr-FR" smtClean="0"/>
              <a:t>23/05/2025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8CEEE-8257-4C4C-964C-2286EE1640F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5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684420" y="365125"/>
            <a:ext cx="68309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84420" y="1825625"/>
            <a:ext cx="68309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A0F9E-6B31-446F-8B93-7CDD99E4470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" y="154323"/>
            <a:ext cx="1117763" cy="146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70" r:id="rId3"/>
    <p:sldLayoutId id="2147483786" r:id="rId4"/>
    <p:sldLayoutId id="2147483787" r:id="rId5"/>
    <p:sldLayoutId id="214748378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ABC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684420" y="365125"/>
            <a:ext cx="68309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84420" y="1825625"/>
            <a:ext cx="68309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A0F9E-6B31-446F-8B93-7CDD99E4470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61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93" r:id="rId4"/>
    <p:sldLayoutId id="2147483794" r:id="rId5"/>
    <p:sldLayoutId id="214748379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ABC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Relationship Id="rId9" Type="http://schemas.openxmlformats.org/officeDocument/2006/relationships/image" Target="../media/image5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Gestion%20des%20risques-EN.ppt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hyperlink" Target="Systemes%20ville%20-%20mobilit&#233;-EN.pptx" TargetMode="External"/><Relationship Id="rId5" Type="http://schemas.openxmlformats.org/officeDocument/2006/relationships/hyperlink" Target="Economie-usages-soci&#233;t&#233;-EN.pptx" TargetMode="External"/><Relationship Id="rId4" Type="http://schemas.openxmlformats.org/officeDocument/2006/relationships/hyperlink" Target="Industrie%20du%20futur-EN.ppt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ecoledesponts.fr/en/laboratories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jpeg"/><Relationship Id="rId18" Type="http://schemas.openxmlformats.org/officeDocument/2006/relationships/image" Target="../media/image85.png"/><Relationship Id="rId26" Type="http://schemas.openxmlformats.org/officeDocument/2006/relationships/image" Target="../media/image93.jpeg"/><Relationship Id="rId39" Type="http://schemas.openxmlformats.org/officeDocument/2006/relationships/image" Target="../media/image106.png"/><Relationship Id="rId21" Type="http://schemas.openxmlformats.org/officeDocument/2006/relationships/image" Target="../media/image88.png"/><Relationship Id="rId34" Type="http://schemas.openxmlformats.org/officeDocument/2006/relationships/image" Target="../media/image101.png"/><Relationship Id="rId42" Type="http://schemas.openxmlformats.org/officeDocument/2006/relationships/image" Target="../media/image108.jpeg"/><Relationship Id="rId47" Type="http://schemas.openxmlformats.org/officeDocument/2006/relationships/image" Target="../media/image113.png"/><Relationship Id="rId50" Type="http://schemas.openxmlformats.org/officeDocument/2006/relationships/image" Target="../media/image116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3.png"/><Relationship Id="rId29" Type="http://schemas.openxmlformats.org/officeDocument/2006/relationships/image" Target="../media/image96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jpeg"/><Relationship Id="rId37" Type="http://schemas.openxmlformats.org/officeDocument/2006/relationships/image" Target="../media/image104.png"/><Relationship Id="rId40" Type="http://schemas.openxmlformats.org/officeDocument/2006/relationships/image" Target="../media/image107.jpeg"/><Relationship Id="rId45" Type="http://schemas.openxmlformats.org/officeDocument/2006/relationships/image" Target="../media/image111.jpeg"/><Relationship Id="rId5" Type="http://schemas.openxmlformats.org/officeDocument/2006/relationships/image" Target="../media/image72.png"/><Relationship Id="rId15" Type="http://schemas.openxmlformats.org/officeDocument/2006/relationships/image" Target="../media/image82.jpe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jpeg"/><Relationship Id="rId49" Type="http://schemas.openxmlformats.org/officeDocument/2006/relationships/image" Target="../media/image115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4" Type="http://schemas.openxmlformats.org/officeDocument/2006/relationships/image" Target="../media/image110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Relationship Id="rId22" Type="http://schemas.openxmlformats.org/officeDocument/2006/relationships/image" Target="../media/image89.jpeg"/><Relationship Id="rId27" Type="http://schemas.openxmlformats.org/officeDocument/2006/relationships/image" Target="../media/image94.jpeg"/><Relationship Id="rId30" Type="http://schemas.openxmlformats.org/officeDocument/2006/relationships/image" Target="../media/image97.jpeg"/><Relationship Id="rId35" Type="http://schemas.openxmlformats.org/officeDocument/2006/relationships/image" Target="../media/image102.png"/><Relationship Id="rId43" Type="http://schemas.openxmlformats.org/officeDocument/2006/relationships/image" Target="../media/image109.png"/><Relationship Id="rId48" Type="http://schemas.openxmlformats.org/officeDocument/2006/relationships/image" Target="../media/image114.png"/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jpeg"/><Relationship Id="rId33" Type="http://schemas.openxmlformats.org/officeDocument/2006/relationships/image" Target="../media/image100.png"/><Relationship Id="rId38" Type="http://schemas.openxmlformats.org/officeDocument/2006/relationships/image" Target="../media/image105.jpeg"/><Relationship Id="rId46" Type="http://schemas.openxmlformats.org/officeDocument/2006/relationships/image" Target="../media/image112.png"/><Relationship Id="rId20" Type="http://schemas.openxmlformats.org/officeDocument/2006/relationships/image" Target="../media/image87.png"/><Relationship Id="rId41" Type="http://schemas.openxmlformats.org/officeDocument/2006/relationships/hyperlink" Target="https://ecoledesponts.fr/en/learn-about-our-partners" TargetMode="Externa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9" Type="http://schemas.openxmlformats.org/officeDocument/2006/relationships/hyperlink" Target="https://ecoledesponts.fr/en/academic-department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pusfrance.org/es/preparar-presupuesto-estudiante-Francia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rm.enpc.fr/community/enpc/custom_forms/184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Emmanuel.simantov@enpc.fr" TargetMode="External"/><Relationship Id="rId2" Type="http://schemas.openxmlformats.org/officeDocument/2006/relationships/hyperlink" Target="https://ecoledesponts.fr/en" TargetMode="External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10" Type="http://schemas.openxmlformats.org/officeDocument/2006/relationships/image" Target="../media/image44.gif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250576" y="600918"/>
            <a:ext cx="2737247" cy="362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/>
          <a:stretch/>
        </p:blipFill>
        <p:spPr>
          <a:xfrm>
            <a:off x="0" y="1149531"/>
            <a:ext cx="9144000" cy="44189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7544" y="5798143"/>
            <a:ext cx="8539119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rgbClr val="31A5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ÉCOLE NATIONALE DES PONTS ET CHAUSSÉES (ENPC)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00AB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fr-FR" sz="2400" dirty="0" err="1">
                <a:solidFill>
                  <a:srgbClr val="00AB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graduate</a:t>
            </a:r>
            <a:r>
              <a:rPr lang="fr-FR" sz="2400" dirty="0">
                <a:solidFill>
                  <a:srgbClr val="00AB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AB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school</a:t>
            </a:r>
            <a:r>
              <a:rPr lang="fr-FR" sz="2400" dirty="0">
                <a:solidFill>
                  <a:srgbClr val="00AB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for the </a:t>
            </a:r>
            <a:r>
              <a:rPr lang="fr-FR" sz="2400" dirty="0" err="1">
                <a:solidFill>
                  <a:srgbClr val="00AB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Ecological</a:t>
            </a:r>
            <a:r>
              <a:rPr lang="fr-FR" sz="2400" dirty="0">
                <a:solidFill>
                  <a:srgbClr val="00AB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Transition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ABC4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209" y="3306867"/>
            <a:ext cx="217581" cy="2442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37478F5-6ED3-46EC-B60F-E45F95D8D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2"/>
            <a:ext cx="997200" cy="126897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915751CD-5E12-43BB-8E46-5A4AFCC0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7E16-283B-4563-984A-653B717160CC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66D70C-DCA5-43A0-9B99-7AB7968AB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07423"/>
            <a:ext cx="42862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71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1919" y="0"/>
            <a:ext cx="1286346" cy="166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" name="object 2"/>
          <p:cNvSpPr/>
          <p:nvPr/>
        </p:nvSpPr>
        <p:spPr>
          <a:xfrm>
            <a:off x="1249680" y="197827"/>
            <a:ext cx="108585" cy="585470"/>
          </a:xfrm>
          <a:custGeom>
            <a:avLst/>
            <a:gdLst/>
            <a:ahLst/>
            <a:cxnLst/>
            <a:rect l="l" t="t" r="r" b="b"/>
            <a:pathLst>
              <a:path w="108584" h="585469">
                <a:moveTo>
                  <a:pt x="108203" y="0"/>
                </a:moveTo>
                <a:lnTo>
                  <a:pt x="0" y="0"/>
                </a:lnTo>
                <a:lnTo>
                  <a:pt x="0" y="585215"/>
                </a:lnTo>
                <a:lnTo>
                  <a:pt x="108203" y="585215"/>
                </a:lnTo>
                <a:lnTo>
                  <a:pt x="108203" y="0"/>
                </a:lnTo>
                <a:close/>
              </a:path>
            </a:pathLst>
          </a:custGeom>
          <a:solidFill>
            <a:srgbClr val="00AB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CC34F3B4-2A44-458D-B239-6D8BDA62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CEE0998-8092-44EC-8906-C14407339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-30" dirty="0"/>
              <a:t>EP-USP ENPC double-</a:t>
            </a:r>
            <a:r>
              <a:rPr lang="fr-FR" spc="-30" dirty="0" err="1"/>
              <a:t>degree</a:t>
            </a:r>
            <a:r>
              <a:rPr lang="fr-FR" spc="-30" dirty="0"/>
              <a:t> </a:t>
            </a:r>
            <a:r>
              <a:rPr lang="fr-FR" spc="-30" dirty="0" err="1"/>
              <a:t>alumni</a:t>
            </a:r>
            <a:endParaRPr lang="fr-FR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A0EA73A3-6BB1-4242-8359-270B43659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9" y="118028"/>
            <a:ext cx="762141" cy="129474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8B662C7-69EF-405C-AEDF-B9C7065B37CB}"/>
              </a:ext>
            </a:extLst>
          </p:cNvPr>
          <p:cNvSpPr/>
          <p:nvPr/>
        </p:nvSpPr>
        <p:spPr>
          <a:xfrm>
            <a:off x="1388309" y="3202403"/>
            <a:ext cx="1693890" cy="507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lt"/>
                <a:cs typeface="Poppins"/>
              </a:rPr>
              <a:t>Innovation Project Manager at Bouygues SA – Paris - France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DAA785C-0C1A-4AD7-88DF-29E17024F2EA}"/>
              </a:ext>
            </a:extLst>
          </p:cNvPr>
          <p:cNvSpPr/>
          <p:nvPr/>
        </p:nvSpPr>
        <p:spPr>
          <a:xfrm>
            <a:off x="3146042" y="3202403"/>
            <a:ext cx="1753680" cy="507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lt"/>
                <a:cs typeface="Poppins"/>
              </a:rPr>
              <a:t>Sr. Associate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lt"/>
                <a:cs typeface="Poppins"/>
              </a:rPr>
              <a:t>H.I.G. Capital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lt"/>
                <a:cs typeface="Poppins"/>
              </a:rPr>
              <a:t>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rgbClr val="002060"/>
                </a:solidFill>
                <a:latin typeface="Century Gothic"/>
                <a:ea typeface="+mn-lt"/>
                <a:cs typeface="Poppins"/>
              </a:rPr>
              <a:t>Sao Paulo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3181669-C3D1-4C8B-99D4-86E7FD5D1775}"/>
              </a:ext>
            </a:extLst>
          </p:cNvPr>
          <p:cNvSpPr/>
          <p:nvPr/>
        </p:nvSpPr>
        <p:spPr>
          <a:xfrm>
            <a:off x="4962665" y="2621452"/>
            <a:ext cx="1754720" cy="556013"/>
          </a:xfrm>
          <a:prstGeom prst="rect">
            <a:avLst/>
          </a:prstGeom>
          <a:solidFill>
            <a:srgbClr val="5F8D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Isabella Ayres Pinheiro de Lima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lt"/>
                <a:cs typeface="Poppins"/>
              </a:rPr>
              <a:t>(2021)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A254EBDF-2DE6-4D47-B89C-B9B1691EBD05}"/>
              </a:ext>
            </a:extLst>
          </p:cNvPr>
          <p:cNvSpPr/>
          <p:nvPr/>
        </p:nvSpPr>
        <p:spPr>
          <a:xfrm>
            <a:off x="4832006" y="3233530"/>
            <a:ext cx="1753680" cy="507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lt"/>
                <a:cs typeface="Poppins"/>
              </a:rPr>
              <a:t>Infrastructure Private Equity Patria Investments</a:t>
            </a:r>
            <a:endParaRPr lang="en-US" sz="900" b="1" dirty="0">
              <a:solidFill>
                <a:srgbClr val="002060"/>
              </a:solidFill>
              <a:latin typeface="Century Gothic"/>
              <a:ea typeface="+mn-lt"/>
              <a:cs typeface="Poppins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lt"/>
                <a:cs typeface="Poppins"/>
              </a:rPr>
              <a:t>Sao Paulo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1A3A246-2790-4A83-9D32-5736FA523665}"/>
              </a:ext>
            </a:extLst>
          </p:cNvPr>
          <p:cNvSpPr/>
          <p:nvPr/>
        </p:nvSpPr>
        <p:spPr>
          <a:xfrm>
            <a:off x="6903377" y="2595162"/>
            <a:ext cx="1700812" cy="605886"/>
          </a:xfrm>
          <a:prstGeom prst="rect">
            <a:avLst/>
          </a:prstGeom>
          <a:solidFill>
            <a:srgbClr val="5F8D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 err="1">
                <a:solidFill>
                  <a:prstClr val="white"/>
                </a:solidFill>
                <a:latin typeface="Poppins"/>
              </a:rPr>
              <a:t>Thiago</a:t>
            </a:r>
            <a:r>
              <a:rPr lang="fr-FR" sz="1000" dirty="0">
                <a:solidFill>
                  <a:prstClr val="white"/>
                </a:solidFill>
                <a:latin typeface="Poppins"/>
              </a:rPr>
              <a:t> Turri Tavares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lt"/>
                <a:cs typeface="Poppins"/>
              </a:rPr>
              <a:t>(2024)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FC8F4E0-F871-45F0-A204-0CC39A6E1508}"/>
              </a:ext>
            </a:extLst>
          </p:cNvPr>
          <p:cNvSpPr/>
          <p:nvPr/>
        </p:nvSpPr>
        <p:spPr>
          <a:xfrm>
            <a:off x="6942006" y="3176545"/>
            <a:ext cx="1693890" cy="507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b="1" dirty="0">
                <a:solidFill>
                  <a:srgbClr val="002060"/>
                </a:solidFill>
                <a:latin typeface="Century Gothic"/>
                <a:ea typeface="+mn-lt"/>
                <a:cs typeface="Poppins"/>
              </a:rPr>
              <a:t>Transport </a:t>
            </a:r>
            <a:r>
              <a:rPr lang="fr-FR" sz="900" b="1" dirty="0" err="1">
                <a:solidFill>
                  <a:srgbClr val="002060"/>
                </a:solidFill>
                <a:latin typeface="Century Gothic"/>
                <a:ea typeface="+mn-lt"/>
                <a:cs typeface="Poppins"/>
              </a:rPr>
              <a:t>Analyst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lt"/>
                <a:cs typeface="Poppins"/>
              </a:rPr>
              <a:t>, </a:t>
            </a:r>
            <a:b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lt"/>
                <a:cs typeface="Poppins"/>
              </a:rPr>
            </a:br>
            <a:r>
              <a:rPr lang="fr-FR" sz="900" b="1" dirty="0">
                <a:solidFill>
                  <a:srgbClr val="002060"/>
                </a:solidFill>
                <a:latin typeface="Century Gothic"/>
                <a:ea typeface="+mn-lt"/>
                <a:cs typeface="Poppins"/>
              </a:rPr>
              <a:t>ALG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lt"/>
                <a:cs typeface="Poppins"/>
              </a:rPr>
              <a:t>Sao Paulo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C5E431FA-4E8A-4FF7-BEAA-35452683A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933" y="939441"/>
            <a:ext cx="1734817" cy="1749296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F998841E-084D-454C-B810-6D2FD19D2644}"/>
              </a:ext>
            </a:extLst>
          </p:cNvPr>
          <p:cNvSpPr/>
          <p:nvPr/>
        </p:nvSpPr>
        <p:spPr>
          <a:xfrm>
            <a:off x="3132247" y="2686536"/>
            <a:ext cx="1693890" cy="476268"/>
          </a:xfrm>
          <a:prstGeom prst="rect">
            <a:avLst/>
          </a:prstGeom>
          <a:solidFill>
            <a:srgbClr val="5F8D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>
                <a:solidFill>
                  <a:prstClr val="white"/>
                </a:solidFill>
                <a:latin typeface="Poppins"/>
              </a:rPr>
              <a:t>ThaIs Giorno Dantas Rabaneda Lopes </a:t>
            </a:r>
            <a:r>
              <a:rPr lang="pt-BR" sz="1000" kern="1200" dirty="0">
                <a:solidFill>
                  <a:prstClr val="white"/>
                </a:solidFill>
                <a:latin typeface="Poppins"/>
              </a:rPr>
              <a:t>(2013)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AF1ABC9E-107C-4CB3-ABA1-5B22ABC70485}"/>
              </a:ext>
            </a:extLst>
          </p:cNvPr>
          <p:cNvSpPr/>
          <p:nvPr/>
        </p:nvSpPr>
        <p:spPr>
          <a:xfrm>
            <a:off x="1331640" y="2686536"/>
            <a:ext cx="1744283" cy="476268"/>
          </a:xfrm>
          <a:prstGeom prst="rect">
            <a:avLst/>
          </a:prstGeom>
          <a:solidFill>
            <a:srgbClr val="5F8D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Gustavo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Rodovalho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Boriolo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lt"/>
                <a:cs typeface="Poppins"/>
              </a:rPr>
              <a:t> (2015)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xmlns="" id="{81F1EBA5-44A7-48EE-A183-412AA5AD0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706" y="939442"/>
            <a:ext cx="1753679" cy="1790526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A6EBE5C0-0CDD-460B-B2A4-CEC4F0E1F7B3}"/>
              </a:ext>
            </a:extLst>
          </p:cNvPr>
          <p:cNvSpPr/>
          <p:nvPr/>
        </p:nvSpPr>
        <p:spPr>
          <a:xfrm>
            <a:off x="1341515" y="5385249"/>
            <a:ext cx="1694388" cy="563014"/>
          </a:xfrm>
          <a:prstGeom prst="rect">
            <a:avLst/>
          </a:prstGeom>
          <a:solidFill>
            <a:srgbClr val="5F8D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Américo da Silva Junior 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(2016)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12D1D38-184F-4DE5-AD73-BE4778A9FEE3}"/>
              </a:ext>
            </a:extLst>
          </p:cNvPr>
          <p:cNvSpPr/>
          <p:nvPr/>
        </p:nvSpPr>
        <p:spPr>
          <a:xfrm>
            <a:off x="1331640" y="5951021"/>
            <a:ext cx="179778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 defTabSz="609570">
              <a:defRPr/>
            </a:pPr>
            <a:r>
              <a:rPr lang="en-US" sz="900" b="1" dirty="0">
                <a:solidFill>
                  <a:srgbClr val="002060"/>
                </a:solidFill>
                <a:latin typeface="Century Gothic"/>
                <a:ea typeface="+mn-lt"/>
                <a:cs typeface="Poppins"/>
              </a:rPr>
              <a:t>Investment Banking </a:t>
            </a:r>
          </a:p>
          <a:p>
            <a:pPr algn="ctr" defTabSz="609570">
              <a:defRPr/>
            </a:pPr>
            <a:r>
              <a:rPr lang="en-US" sz="900" b="1" dirty="0">
                <a:solidFill>
                  <a:srgbClr val="002060"/>
                </a:solidFill>
                <a:latin typeface="Century Gothic"/>
                <a:ea typeface="+mn-lt"/>
                <a:cs typeface="Poppins"/>
              </a:rPr>
              <a:t>Vice President </a:t>
            </a:r>
          </a:p>
          <a:p>
            <a:pPr algn="ctr" defTabSz="609570">
              <a:defRPr/>
            </a:pPr>
            <a:r>
              <a:rPr lang="en-US" sz="900" b="1" dirty="0">
                <a:solidFill>
                  <a:srgbClr val="002060"/>
                </a:solidFill>
                <a:latin typeface="Century Gothic"/>
                <a:ea typeface="+mn-lt"/>
                <a:cs typeface="Poppins"/>
              </a:rPr>
              <a:t>BNP Paribas CIB</a:t>
            </a:r>
          </a:p>
          <a:p>
            <a:pPr algn="ctr" defTabSz="609570">
              <a:defRPr/>
            </a:pPr>
            <a:r>
              <a:rPr lang="en-US" sz="900" b="1" dirty="0">
                <a:solidFill>
                  <a:srgbClr val="002060"/>
                </a:solidFill>
                <a:latin typeface="Century Gothic"/>
                <a:ea typeface="+mn-lt"/>
                <a:cs typeface="Poppins"/>
              </a:rPr>
              <a:t>Paris- France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D67494B-CC53-407D-9E1C-46103E2C0A14}"/>
              </a:ext>
            </a:extLst>
          </p:cNvPr>
          <p:cNvSpPr/>
          <p:nvPr/>
        </p:nvSpPr>
        <p:spPr>
          <a:xfrm>
            <a:off x="3144365" y="5387987"/>
            <a:ext cx="1700812" cy="605886"/>
          </a:xfrm>
          <a:prstGeom prst="rect">
            <a:avLst/>
          </a:prstGeom>
          <a:solidFill>
            <a:srgbClr val="5F8D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lt"/>
                <a:cs typeface="Poppins"/>
              </a:rPr>
              <a:t>Stéphanie Maalouf(2023)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3F6D00C-9915-4D99-BB3E-87FFEBA86F71}"/>
              </a:ext>
            </a:extLst>
          </p:cNvPr>
          <p:cNvSpPr/>
          <p:nvPr/>
        </p:nvSpPr>
        <p:spPr>
          <a:xfrm>
            <a:off x="3140944" y="5948262"/>
            <a:ext cx="1693890" cy="5078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lt"/>
                <a:cs typeface="Poppins"/>
              </a:rPr>
              <a:t>Solar Techno Manager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rgbClr val="002060"/>
                </a:solidFill>
                <a:latin typeface="Century Gothic"/>
                <a:ea typeface="+mn-lt"/>
                <a:cs typeface="Poppins"/>
              </a:rPr>
              <a:t>AKUO Energy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lt"/>
              <a:cs typeface="Poppins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lt"/>
                <a:cs typeface="Poppins"/>
              </a:rPr>
              <a:t>Paris - France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899453D-B194-4CD4-A63B-C5716E956D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89" y="1039910"/>
            <a:ext cx="1734817" cy="1643888"/>
          </a:xfrm>
          <a:prstGeom prst="rect">
            <a:avLst/>
          </a:prstGeom>
        </p:spPr>
      </p:pic>
      <p:pic>
        <p:nvPicPr>
          <p:cNvPr id="31" name="Picture 2" descr="Photo de profil de Américo Júnior">
            <a:extLst>
              <a:ext uri="{FF2B5EF4-FFF2-40B4-BE49-F238E27FC236}">
                <a16:creationId xmlns:a16="http://schemas.microsoft.com/office/drawing/2014/main" xmlns="" id="{F2DE1778-523C-4771-A44B-440127A38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03" y="3741174"/>
            <a:ext cx="1693890" cy="169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Photo de profil de Stéphanie Maalouf">
            <a:extLst>
              <a:ext uri="{FF2B5EF4-FFF2-40B4-BE49-F238E27FC236}">
                <a16:creationId xmlns:a16="http://schemas.microsoft.com/office/drawing/2014/main" xmlns="" id="{0BCB75FE-BC57-4159-8ADD-9BE2D0300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195" y="3797115"/>
            <a:ext cx="1700982" cy="167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Photo de profil de Thiago TURRI TAVARES">
            <a:extLst>
              <a:ext uri="{FF2B5EF4-FFF2-40B4-BE49-F238E27FC236}">
                <a16:creationId xmlns:a16="http://schemas.microsoft.com/office/drawing/2014/main" xmlns="" id="{E7710D11-DFB7-4A6B-A5A1-E8157A12F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193" y="934501"/>
            <a:ext cx="1696996" cy="169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72F5D43-89E9-4E8A-BC6B-45754971E2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4575" y="5266555"/>
            <a:ext cx="3679371" cy="6682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4EDB11B-027C-4811-BE0B-AA4A774BA396}"/>
              </a:ext>
            </a:extLst>
          </p:cNvPr>
          <p:cNvSpPr/>
          <p:nvPr/>
        </p:nvSpPr>
        <p:spPr>
          <a:xfrm>
            <a:off x="5458016" y="4863210"/>
            <a:ext cx="3655930" cy="3519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/>
              <a:t>Students</a:t>
            </a:r>
            <a:r>
              <a:rPr lang="fr-FR" sz="1400" dirty="0"/>
              <a:t> </a:t>
            </a:r>
            <a:r>
              <a:rPr lang="fr-FR" sz="1400" dirty="0" err="1"/>
              <a:t>enrolled</a:t>
            </a:r>
            <a:r>
              <a:rPr lang="fr-FR" sz="1400" dirty="0"/>
              <a:t> in Sept.2024</a:t>
            </a:r>
          </a:p>
        </p:txBody>
      </p:sp>
    </p:spTree>
    <p:extLst>
      <p:ext uri="{BB962C8B-B14F-4D97-AF65-F5344CB8AC3E}">
        <p14:creationId xmlns:p14="http://schemas.microsoft.com/office/powerpoint/2010/main" val="25556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8277" y="1476426"/>
            <a:ext cx="7920880" cy="5101795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with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 long and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prestigious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history</a:t>
            </a:r>
            <a:endParaRPr lang="fr-FR" sz="20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Creation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by 1747 by King Louis XV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Nobel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prizes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renowned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scientists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unique combination of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fundamental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applied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sciences to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transform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business and society :</a:t>
            </a:r>
            <a:endParaRPr lang="en-US" sz="20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Flexible and interdisciplinary engineering curriculum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leading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to top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level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positions in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governments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or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companies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100" b="1" dirty="0">
                <a:cs typeface="Arial" panose="020B0604020202020204" pitchFamily="34" charset="0"/>
              </a:rPr>
              <a:t>A world-class </a:t>
            </a:r>
            <a:r>
              <a:rPr lang="fr-FR" sz="2100" b="1" dirty="0" err="1">
                <a:cs typeface="Arial" panose="020B0604020202020204" pitchFamily="34" charset="0"/>
              </a:rPr>
              <a:t>Higher</a:t>
            </a:r>
            <a:r>
              <a:rPr lang="fr-FR" sz="2100" b="1" dirty="0">
                <a:cs typeface="Arial" panose="020B0604020202020204" pitchFamily="34" charset="0"/>
              </a:rPr>
              <a:t> Education and </a:t>
            </a:r>
            <a:r>
              <a:rPr lang="fr-FR" sz="2100" b="1" dirty="0" err="1">
                <a:cs typeface="Arial" panose="020B0604020202020204" pitchFamily="34" charset="0"/>
              </a:rPr>
              <a:t>Research</a:t>
            </a:r>
            <a:r>
              <a:rPr lang="fr-FR" sz="2100" b="1" dirty="0">
                <a:cs typeface="Arial" panose="020B0604020202020204" pitchFamily="34" charset="0"/>
              </a:rPr>
              <a:t> Institution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Top 200 </a:t>
            </a:r>
            <a:r>
              <a:rPr lang="fr-FR" sz="2000" dirty="0" err="1">
                <a:cs typeface="Arial" panose="020B0604020202020204" pitchFamily="34" charset="0"/>
              </a:rPr>
              <a:t>worldwide</a:t>
            </a:r>
            <a:r>
              <a:rPr lang="fr-FR" sz="2000" dirty="0">
                <a:cs typeface="Arial" panose="020B0604020202020204" pitchFamily="34" charset="0"/>
              </a:rPr>
              <a:t> (QS) or top 500 (THE) in 2024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N°3 in France (L’Etudiant) in 2024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public engineering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school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dedicated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to the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ecological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transition :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Reporting Ministry : Ministry for the Ecological Transition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And the Ministry for Higher Education, Research and Innovation.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with an international outlook 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with close links with industries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4C3FA98-2E33-4C5B-A5EE-1CDA08C4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7E16-283B-4563-984A-653B717160C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16EE1507-004D-4C32-B76D-32D72662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Ecole nationale des ponts et </a:t>
            </a:r>
            <a:r>
              <a:rPr lang="fr-FR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haussées ?</a:t>
            </a:r>
          </a:p>
        </p:txBody>
      </p:sp>
    </p:spTree>
    <p:extLst>
      <p:ext uri="{BB962C8B-B14F-4D97-AF65-F5344CB8AC3E}">
        <p14:creationId xmlns:p14="http://schemas.microsoft.com/office/powerpoint/2010/main" val="78689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8277" y="1476426"/>
            <a:ext cx="7920880" cy="5101795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with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 long and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prestigious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history</a:t>
            </a:r>
            <a:endParaRPr lang="fr-FR" sz="20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Creation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by 1747 by King Louis XV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Nobel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prizes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renowned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scientists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unique combination of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fundamental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applied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sciences to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transform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business and society :</a:t>
            </a:r>
            <a:endParaRPr lang="en-US" sz="20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Flexible and interdisciplinary engineering curriculum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leading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to top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level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positions in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governments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or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companies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world-class </a:t>
            </a:r>
            <a:r>
              <a:rPr lang="fr-FR" sz="21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Higher</a:t>
            </a: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Education and </a:t>
            </a:r>
            <a:r>
              <a:rPr lang="fr-FR" sz="21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Research</a:t>
            </a: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Institution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200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worldwide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(QS) or top 500 (THE) in 2024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20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worldwide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in 2024 for HEI &lt; 5 000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students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(THE)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11 in France en 2023 (L’Etudiant)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cs typeface="Arial" panose="020B0604020202020204" pitchFamily="34" charset="0"/>
              </a:rPr>
              <a:t>A public engineering </a:t>
            </a:r>
            <a:r>
              <a:rPr lang="fr-FR" sz="2000" b="1" dirty="0" err="1">
                <a:cs typeface="Arial" panose="020B0604020202020204" pitchFamily="34" charset="0"/>
              </a:rPr>
              <a:t>school</a:t>
            </a:r>
            <a:r>
              <a:rPr lang="fr-FR" sz="2000" b="1" dirty="0">
                <a:cs typeface="Arial" panose="020B0604020202020204" pitchFamily="34" charset="0"/>
              </a:rPr>
              <a:t> </a:t>
            </a:r>
            <a:r>
              <a:rPr lang="fr-FR" sz="2000" b="1" dirty="0" err="1">
                <a:cs typeface="Arial" panose="020B0604020202020204" pitchFamily="34" charset="0"/>
              </a:rPr>
              <a:t>dedicated</a:t>
            </a:r>
            <a:r>
              <a:rPr lang="fr-FR" sz="2000" b="1" dirty="0">
                <a:cs typeface="Arial" panose="020B0604020202020204" pitchFamily="34" charset="0"/>
              </a:rPr>
              <a:t> to the </a:t>
            </a:r>
            <a:r>
              <a:rPr lang="fr-FR" sz="2000" b="1" dirty="0" err="1">
                <a:cs typeface="Arial" panose="020B0604020202020204" pitchFamily="34" charset="0"/>
              </a:rPr>
              <a:t>ecological</a:t>
            </a:r>
            <a:r>
              <a:rPr lang="fr-FR" sz="2000" b="1" dirty="0">
                <a:cs typeface="Arial" panose="020B0604020202020204" pitchFamily="34" charset="0"/>
              </a:rPr>
              <a:t> transition :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Reporting Ministry : Ministry for the Ecological Transition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And the Ministry for Higher Education, Research and Innovation.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with an international outlook 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with close links with industries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5A4CCE1-03CF-4E9D-9357-001C0132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7E16-283B-4563-984A-653B717160C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16EE1507-004D-4C32-B76D-32D72662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Ecole nationale des ponts et </a:t>
            </a:r>
            <a:r>
              <a:rPr lang="fr-FR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haussées ?</a:t>
            </a:r>
          </a:p>
        </p:txBody>
      </p:sp>
    </p:spTree>
    <p:extLst>
      <p:ext uri="{BB962C8B-B14F-4D97-AF65-F5344CB8AC3E}">
        <p14:creationId xmlns:p14="http://schemas.microsoft.com/office/powerpoint/2010/main" val="387810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cs typeface="Dubai Light" panose="020B0303030403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cs typeface="Dubai Light" panose="020B0303030403030204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0559" y="1343954"/>
            <a:ext cx="862288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 algn="just">
              <a:spcAft>
                <a:spcPts val="600"/>
              </a:spcAft>
              <a:buClr>
                <a:srgbClr val="00A6C6"/>
              </a:buClr>
              <a:buFont typeface="Arial" panose="020B0604020202020204" pitchFamily="34" charset="0"/>
              <a:buChar char="●"/>
            </a:pP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Governing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Ministry’s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name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: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from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</a:t>
            </a:r>
            <a:r>
              <a:rPr lang="fr-FR" altLang="fr-FR" b="1" dirty="0" err="1">
                <a:solidFill>
                  <a:srgbClr val="002B44"/>
                </a:solidFill>
                <a:cs typeface="Dubai Light" panose="020B0303030403030204"/>
              </a:rPr>
              <a:t>Sustainable</a:t>
            </a: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 </a:t>
            </a:r>
            <a:r>
              <a:rPr lang="fr-FR" altLang="fr-FR" b="1" dirty="0" err="1">
                <a:solidFill>
                  <a:srgbClr val="002B44"/>
                </a:solidFill>
                <a:cs typeface="Dubai Light" panose="020B0303030403030204"/>
              </a:rPr>
              <a:t>Development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(2007-2017) to </a:t>
            </a:r>
            <a:r>
              <a:rPr lang="fr-FR" altLang="fr-FR" b="1" dirty="0" err="1">
                <a:solidFill>
                  <a:srgbClr val="002B44"/>
                </a:solidFill>
                <a:cs typeface="Dubai Light" panose="020B0303030403030204"/>
              </a:rPr>
              <a:t>Ecological</a:t>
            </a: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 Transition 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(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after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2017) </a:t>
            </a:r>
            <a:endParaRPr lang="fr-FR" altLang="fr-FR" b="1" dirty="0">
              <a:solidFill>
                <a:srgbClr val="002B44"/>
              </a:solidFill>
              <a:cs typeface="Dubai Light" panose="020B0303030403030204"/>
            </a:endParaRPr>
          </a:p>
          <a:p>
            <a:pPr marL="342900" lvl="2" indent="-342900" algn="just">
              <a:spcAft>
                <a:spcPts val="600"/>
              </a:spcAft>
              <a:buClr>
                <a:srgbClr val="00A6C6"/>
              </a:buClr>
              <a:buFont typeface="Arial" panose="020B0604020202020204" pitchFamily="34" charset="0"/>
              <a:buChar char="●"/>
            </a:pPr>
            <a:r>
              <a:rPr lang="en-US" altLang="fr-FR" dirty="0">
                <a:solidFill>
                  <a:srgbClr val="002B44"/>
                </a:solidFill>
                <a:cs typeface="Dubai Light" panose="020B0303030403030204"/>
              </a:rPr>
              <a:t>A history of </a:t>
            </a:r>
            <a:r>
              <a:rPr lang="en-US" altLang="fr-FR" b="1" dirty="0">
                <a:cs typeface="Dubai Light" panose="020B0303030403030204"/>
              </a:rPr>
              <a:t>combining engineering and social sciences </a:t>
            </a:r>
            <a:r>
              <a:rPr lang="en-US" altLang="fr-FR" dirty="0">
                <a:solidFill>
                  <a:srgbClr val="002B44"/>
                </a:solidFill>
                <a:cs typeface="Dubai Light" panose="020B0303030403030204"/>
              </a:rPr>
              <a:t>for effective, relevant and appropriate technologies</a:t>
            </a:r>
          </a:p>
          <a:p>
            <a:pPr marL="342900" lvl="2" indent="-342900" algn="just">
              <a:spcAft>
                <a:spcPts val="600"/>
              </a:spcAft>
              <a:buClr>
                <a:srgbClr val="00A6C6"/>
              </a:buClr>
              <a:buFont typeface="Arial" panose="020B0604020202020204" pitchFamily="34" charset="0"/>
              <a:buChar char="●"/>
            </a:pP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12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Research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centers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covering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11/17 </a:t>
            </a:r>
            <a:r>
              <a:rPr lang="fr-FR" altLang="fr-FR" b="1" dirty="0" err="1">
                <a:solidFill>
                  <a:srgbClr val="002B44"/>
                </a:solidFill>
                <a:cs typeface="Dubai Light" panose="020B0303030403030204"/>
              </a:rPr>
              <a:t>Sustainable</a:t>
            </a: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 </a:t>
            </a:r>
            <a:r>
              <a:rPr lang="fr-FR" altLang="fr-FR" b="1" dirty="0" err="1">
                <a:solidFill>
                  <a:srgbClr val="002B44"/>
                </a:solidFill>
                <a:cs typeface="Dubai Light" panose="020B0303030403030204"/>
              </a:rPr>
              <a:t>Development</a:t>
            </a: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 Goals 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(United Nations)</a:t>
            </a:r>
          </a:p>
          <a:p>
            <a:pPr marL="342900" lvl="2" indent="-342900" algn="just">
              <a:spcAft>
                <a:spcPts val="600"/>
              </a:spcAft>
              <a:buClr>
                <a:srgbClr val="00A6C6"/>
              </a:buClr>
              <a:buFont typeface="Arial" panose="020B0604020202020204" pitchFamily="34" charset="0"/>
              <a:buChar char="●"/>
            </a:pP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10/14 </a:t>
            </a:r>
            <a:r>
              <a:rPr lang="fr-FR" altLang="fr-FR" b="1" dirty="0" err="1">
                <a:solidFill>
                  <a:srgbClr val="002B44"/>
                </a:solidFill>
                <a:cs typeface="Dubai Light" panose="020B0303030403030204"/>
              </a:rPr>
              <a:t>industrial</a:t>
            </a: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 chairs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addressing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the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ecological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transition: </a:t>
            </a: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3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in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sustainable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development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, </a:t>
            </a: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2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in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environment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, </a:t>
            </a: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5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in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sustainable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transport and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mobility</a:t>
            </a:r>
            <a:endParaRPr lang="fr-FR" altLang="fr-FR" dirty="0">
              <a:solidFill>
                <a:srgbClr val="002B44"/>
              </a:solidFill>
              <a:cs typeface="Dubai Light" panose="020B0303030403030204"/>
            </a:endParaRPr>
          </a:p>
          <a:p>
            <a:pPr marL="342900" lvl="2" indent="-342900" algn="just">
              <a:spcAft>
                <a:spcPts val="600"/>
              </a:spcAft>
              <a:buClr>
                <a:srgbClr val="00A6C6"/>
              </a:buClr>
              <a:buFont typeface="Arial" panose="020B0604020202020204" pitchFamily="34" charset="0"/>
              <a:buChar char="●"/>
            </a:pP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Programs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focusing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on </a:t>
            </a:r>
            <a:r>
              <a:rPr lang="fr-FR" altLang="fr-FR" b="1" dirty="0" err="1">
                <a:solidFill>
                  <a:srgbClr val="002B44"/>
                </a:solidFill>
                <a:cs typeface="Dubai Light" panose="020B0303030403030204"/>
              </a:rPr>
              <a:t>sustainability</a:t>
            </a: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 and transition</a:t>
            </a:r>
            <a:endParaRPr lang="fr-FR" altLang="fr-FR" dirty="0">
              <a:solidFill>
                <a:srgbClr val="002B44"/>
              </a:solidFill>
              <a:cs typeface="Dubai Light" panose="020B0303030403030204"/>
            </a:endParaRPr>
          </a:p>
          <a:p>
            <a:pPr marL="342900" lvl="2" indent="-342900" algn="just">
              <a:spcAft>
                <a:spcPts val="600"/>
              </a:spcAft>
              <a:buClr>
                <a:srgbClr val="00A6C6"/>
              </a:buClr>
              <a:buFont typeface="Arial" panose="020B0604020202020204" pitchFamily="34" charset="0"/>
              <a:buChar char="●"/>
            </a:pP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One « 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European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Research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Institute » : </a:t>
            </a:r>
            <a:r>
              <a:rPr lang="fr-FR" altLang="fr-FR" b="1" i="1" dirty="0">
                <a:solidFill>
                  <a:srgbClr val="002B44"/>
                </a:solidFill>
                <a:cs typeface="Dubai Light" panose="020B0303030403030204"/>
              </a:rPr>
              <a:t>Energy for </a:t>
            </a:r>
            <a:r>
              <a:rPr lang="fr-FR" altLang="fr-FR" b="1" i="1" dirty="0" err="1">
                <a:solidFill>
                  <a:srgbClr val="002B44"/>
                </a:solidFill>
                <a:cs typeface="Dubai Light" panose="020B0303030403030204"/>
              </a:rPr>
              <a:t>Climate</a:t>
            </a:r>
            <a:endParaRPr lang="fr-FR" altLang="fr-FR" dirty="0">
              <a:solidFill>
                <a:srgbClr val="002B44"/>
              </a:solidFill>
              <a:cs typeface="Dubai Light" panose="020B0303030403030204"/>
            </a:endParaRPr>
          </a:p>
          <a:p>
            <a:pPr marL="342900" lvl="2" indent="-342900" algn="just">
              <a:spcAft>
                <a:spcPts val="600"/>
              </a:spcAft>
              <a:buClr>
                <a:srgbClr val="00A6C6"/>
              </a:buClr>
              <a:buFont typeface="Arial" panose="020B0604020202020204" pitchFamily="34" charset="0"/>
              <a:buChar char="●"/>
            </a:pPr>
            <a:r>
              <a:rPr lang="fr-FR" altLang="fr-FR" b="1" dirty="0" err="1">
                <a:solidFill>
                  <a:srgbClr val="002B44"/>
                </a:solidFill>
                <a:cs typeface="Dubai Light" panose="020B0303030403030204"/>
              </a:rPr>
              <a:t>Develop’Ponts</a:t>
            </a: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 : 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the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student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union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committed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to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sustainable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development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, </a:t>
            </a:r>
            <a:r>
              <a:rPr lang="fr-FR" altLang="fr-FR" dirty="0" err="1">
                <a:solidFill>
                  <a:srgbClr val="002B44"/>
                </a:solidFill>
                <a:cs typeface="Dubai Light" panose="020B0303030403030204"/>
              </a:rPr>
              <a:t>solidarity</a:t>
            </a:r>
            <a:r>
              <a:rPr lang="fr-FR" altLang="fr-FR" dirty="0">
                <a:solidFill>
                  <a:srgbClr val="002B44"/>
                </a:solidFill>
                <a:cs typeface="Dubai Light" panose="020B0303030403030204"/>
              </a:rPr>
              <a:t> actions,</a:t>
            </a:r>
            <a:r>
              <a:rPr lang="fr-FR" altLang="fr-FR" b="1" dirty="0">
                <a:solidFill>
                  <a:srgbClr val="002B44"/>
                </a:solidFill>
                <a:cs typeface="Dubai Light" panose="020B0303030403030204"/>
              </a:rPr>
              <a:t> inclusion for the society and the </a:t>
            </a:r>
            <a:r>
              <a:rPr lang="fr-FR" altLang="fr-FR" b="1" dirty="0" err="1">
                <a:solidFill>
                  <a:srgbClr val="002B44"/>
                </a:solidFill>
                <a:cs typeface="Dubai Light" panose="020B0303030403030204"/>
              </a:rPr>
              <a:t>environment</a:t>
            </a:r>
            <a:endParaRPr lang="fr-FR" altLang="fr-FR" dirty="0">
              <a:solidFill>
                <a:srgbClr val="002B44"/>
              </a:solidFill>
              <a:cs typeface="Dubai Light" panose="020B0303030403030204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990E9B92-2F4D-44DF-8C53-4E2CCEEC5718}"/>
              </a:ext>
            </a:extLst>
          </p:cNvPr>
          <p:cNvGrpSpPr/>
          <p:nvPr/>
        </p:nvGrpSpPr>
        <p:grpSpPr>
          <a:xfrm>
            <a:off x="456763" y="4941168"/>
            <a:ext cx="8288403" cy="1907261"/>
            <a:chOff x="456763" y="4880716"/>
            <a:chExt cx="8288403" cy="1907261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63" y="4880716"/>
              <a:ext cx="1413758" cy="1907261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2203" y="4880716"/>
              <a:ext cx="1412963" cy="1907261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468" y="4880716"/>
              <a:ext cx="1412963" cy="1907261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6987" y="4880716"/>
              <a:ext cx="1413774" cy="1907261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1494BA3D-5489-4656-909F-F1C2E34E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DCA87CE2-2FB4-48D6-8566-64A6FA56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b="1" dirty="0">
                <a:solidFill>
                  <a:schemeClr val="bg1"/>
                </a:solidFill>
                <a:cs typeface="Dubai Light" panose="020B0303030403030204"/>
              </a:rPr>
              <a:t>The School of the </a:t>
            </a:r>
            <a:r>
              <a:rPr lang="fr-FR" sz="3200" b="1" dirty="0" err="1">
                <a:solidFill>
                  <a:schemeClr val="bg1"/>
                </a:solidFill>
                <a:cs typeface="Dubai Light" panose="020B0303030403030204"/>
              </a:rPr>
              <a:t>Ecological</a:t>
            </a:r>
            <a:r>
              <a:rPr lang="fr-FR" sz="3200" b="1" dirty="0">
                <a:solidFill>
                  <a:schemeClr val="bg1"/>
                </a:solidFill>
                <a:cs typeface="Dubai Light" panose="020B0303030403030204"/>
              </a:rPr>
              <a:t> Transition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277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048262" y="1442446"/>
            <a:ext cx="7174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spcBef>
                <a:spcPts val="1800"/>
              </a:spcBef>
              <a:buClr>
                <a:srgbClr val="7030A0"/>
              </a:buClr>
              <a:defRPr/>
            </a:pPr>
            <a:r>
              <a:rPr lang="fr-FR" sz="2000" dirty="0"/>
              <a:t>A challenge-</a:t>
            </a:r>
            <a:r>
              <a:rPr lang="fr-FR" sz="2000" dirty="0" err="1"/>
              <a:t>based</a:t>
            </a:r>
            <a:r>
              <a:rPr lang="fr-FR" sz="2000" dirty="0"/>
              <a:t> </a:t>
            </a:r>
            <a:r>
              <a:rPr lang="fr-FR" sz="2000" dirty="0" err="1"/>
              <a:t>approach</a:t>
            </a:r>
            <a:r>
              <a:rPr lang="fr-FR" sz="2000" dirty="0"/>
              <a:t> to </a:t>
            </a:r>
            <a:r>
              <a:rPr lang="fr-FR" sz="2000" dirty="0" err="1"/>
              <a:t>address</a:t>
            </a:r>
            <a:r>
              <a:rPr lang="fr-FR" sz="2000" dirty="0"/>
              <a:t> </a:t>
            </a:r>
            <a:r>
              <a:rPr lang="fr-FR" sz="2000" b="1" dirty="0"/>
              <a:t>4 </a:t>
            </a:r>
            <a:r>
              <a:rPr lang="fr-FR" sz="2000" b="1" dirty="0" err="1"/>
              <a:t>socio-economic</a:t>
            </a:r>
            <a:r>
              <a:rPr lang="fr-FR" sz="2000" b="1" dirty="0"/>
              <a:t> issues of </a:t>
            </a:r>
            <a:r>
              <a:rPr lang="fr-FR" sz="2000" b="1" dirty="0" err="1"/>
              <a:t>sustainable</a:t>
            </a:r>
            <a:r>
              <a:rPr lang="fr-FR" sz="2000" b="1" dirty="0"/>
              <a:t> </a:t>
            </a:r>
            <a:r>
              <a:rPr lang="fr-FR" sz="2000" b="1" dirty="0" err="1"/>
              <a:t>development</a:t>
            </a:r>
            <a:r>
              <a:rPr lang="fr-FR" sz="2000" b="1" dirty="0"/>
              <a:t/>
            </a:r>
            <a:br>
              <a:rPr lang="fr-FR" sz="2000" b="1" dirty="0"/>
            </a:br>
            <a:endParaRPr lang="fr-FR" sz="2000" b="1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3452EE7-3BD9-4033-BC83-902510EEF247}"/>
              </a:ext>
            </a:extLst>
          </p:cNvPr>
          <p:cNvGrpSpPr/>
          <p:nvPr/>
        </p:nvGrpSpPr>
        <p:grpSpPr>
          <a:xfrm>
            <a:off x="467544" y="2337458"/>
            <a:ext cx="7920880" cy="3539814"/>
            <a:chOff x="1048262" y="2651759"/>
            <a:chExt cx="7351077" cy="311303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3"/>
            <a:srcRect l="19949" r="25136"/>
            <a:stretch/>
          </p:blipFill>
          <p:spPr>
            <a:xfrm>
              <a:off x="3167343" y="2651759"/>
              <a:ext cx="3181638" cy="3113030"/>
            </a:xfrm>
            <a:prstGeom prst="ellipse">
              <a:avLst/>
            </a:prstGeom>
          </p:spPr>
        </p:pic>
        <p:sp>
          <p:nvSpPr>
            <p:cNvPr id="20" name="ZoneTexte 33">
              <a:hlinkClick r:id="rId4" action="ppaction://hlinkpres?slideindex=1&amp;slidetitle="/>
            </p:cNvPr>
            <p:cNvSpPr txBox="1"/>
            <p:nvPr/>
          </p:nvSpPr>
          <p:spPr>
            <a:xfrm>
              <a:off x="1955032" y="2758837"/>
              <a:ext cx="18437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 err="1">
                  <a:ea typeface="+mj-ea"/>
                  <a:cs typeface="+mj-cs"/>
                </a:rPr>
                <a:t>Industry</a:t>
              </a:r>
              <a:r>
                <a:rPr lang="fr-FR" dirty="0">
                  <a:ea typeface="+mj-ea"/>
                  <a:cs typeface="+mj-cs"/>
                </a:rPr>
                <a:t> of the future</a:t>
              </a:r>
            </a:p>
          </p:txBody>
        </p:sp>
        <p:sp>
          <p:nvSpPr>
            <p:cNvPr id="21" name="ZoneTexte 40">
              <a:hlinkClick r:id="rId5" action="ppaction://hlinkpres?slideindex=1&amp;slidetitle="/>
            </p:cNvPr>
            <p:cNvSpPr txBox="1"/>
            <p:nvPr/>
          </p:nvSpPr>
          <p:spPr>
            <a:xfrm>
              <a:off x="1048262" y="4569202"/>
              <a:ext cx="2258909" cy="568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>
                  <a:ea typeface="+mj-ea"/>
                  <a:cs typeface="+mj-cs"/>
                </a:rPr>
                <a:t>Economy, practices </a:t>
              </a:r>
            </a:p>
            <a:p>
              <a:pPr algn="ctr"/>
              <a:r>
                <a:rPr lang="fr-FR" dirty="0">
                  <a:ea typeface="+mj-ea"/>
                  <a:cs typeface="+mj-cs"/>
                </a:rPr>
                <a:t>and society</a:t>
              </a:r>
            </a:p>
          </p:txBody>
        </p:sp>
        <p:sp>
          <p:nvSpPr>
            <p:cNvPr id="22" name="ZoneTexte 41">
              <a:hlinkClick r:id="rId6" action="ppaction://hlinkpres?slideindex=1&amp;slidetitle="/>
            </p:cNvPr>
            <p:cNvSpPr txBox="1"/>
            <p:nvPr/>
          </p:nvSpPr>
          <p:spPr>
            <a:xfrm>
              <a:off x="5874663" y="2749349"/>
              <a:ext cx="21713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>
                  <a:ea typeface="+mj-ea"/>
                  <a:cs typeface="+mj-cs"/>
                </a:rPr>
                <a:t>City and  </a:t>
              </a:r>
              <a:r>
                <a:rPr lang="fr-FR" dirty="0" err="1">
                  <a:ea typeface="+mj-ea"/>
                  <a:cs typeface="+mj-cs"/>
                </a:rPr>
                <a:t>mobility</a:t>
              </a:r>
              <a:r>
                <a:rPr lang="fr-FR" dirty="0">
                  <a:ea typeface="+mj-ea"/>
                  <a:cs typeface="+mj-cs"/>
                </a:rPr>
                <a:t> </a:t>
              </a:r>
              <a:r>
                <a:rPr lang="fr-FR" dirty="0" err="1">
                  <a:ea typeface="+mj-ea"/>
                  <a:cs typeface="+mj-cs"/>
                </a:rPr>
                <a:t>systems</a:t>
              </a:r>
              <a:endParaRPr lang="fr-FR" dirty="0">
                <a:ea typeface="+mj-ea"/>
                <a:cs typeface="+mj-cs"/>
              </a:endParaRPr>
            </a:p>
          </p:txBody>
        </p:sp>
        <p:sp>
          <p:nvSpPr>
            <p:cNvPr id="23" name="ZoneTexte 34">
              <a:hlinkClick r:id="rId7" action="ppaction://hlinkpres?slideindex=1&amp;slidetitle="/>
            </p:cNvPr>
            <p:cNvSpPr txBox="1"/>
            <p:nvPr/>
          </p:nvSpPr>
          <p:spPr>
            <a:xfrm>
              <a:off x="6179305" y="4562388"/>
              <a:ext cx="22200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>
                  <a:ea typeface="+mj-ea"/>
                  <a:cs typeface="+mj-cs"/>
                </a:rPr>
                <a:t>Management of </a:t>
              </a:r>
              <a:r>
                <a:rPr lang="fr-FR" dirty="0" err="1">
                  <a:ea typeface="+mj-ea"/>
                  <a:cs typeface="+mj-cs"/>
                </a:rPr>
                <a:t>risks</a:t>
              </a:r>
              <a:r>
                <a:rPr lang="fr-FR" dirty="0">
                  <a:ea typeface="+mj-ea"/>
                  <a:cs typeface="+mj-cs"/>
                </a:rPr>
                <a:t>, </a:t>
              </a:r>
              <a:r>
                <a:rPr lang="fr-FR" dirty="0" err="1">
                  <a:ea typeface="+mj-ea"/>
                  <a:cs typeface="+mj-cs"/>
                </a:rPr>
                <a:t>resources</a:t>
              </a:r>
              <a:r>
                <a:rPr lang="fr-FR" dirty="0">
                  <a:ea typeface="+mj-ea"/>
                  <a:cs typeface="+mj-cs"/>
                </a:rPr>
                <a:t> and </a:t>
              </a:r>
              <a:r>
                <a:rPr lang="fr-FR" dirty="0" err="1">
                  <a:ea typeface="+mj-ea"/>
                  <a:cs typeface="+mj-cs"/>
                </a:rPr>
                <a:t>milieus</a:t>
              </a:r>
              <a:endParaRPr lang="fr-FR" dirty="0">
                <a:ea typeface="+mj-ea"/>
                <a:cs typeface="+mj-cs"/>
              </a:endParaRPr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699FB55-FB93-4B63-BF5A-5A45BE28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359B32E5-5427-46E9-B344-A12D9867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ENPC – 4 issues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12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72"/>
          <p:cNvSpPr txBox="1">
            <a:spLocks noChangeArrowheads="1"/>
          </p:cNvSpPr>
          <p:nvPr/>
        </p:nvSpPr>
        <p:spPr bwMode="auto">
          <a:xfrm>
            <a:off x="6298444" y="3074213"/>
            <a:ext cx="27940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5725" indent="-85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fr-FR" sz="1400" dirty="0" err="1">
                <a:solidFill>
                  <a:srgbClr val="C00000"/>
                </a:solidFill>
                <a:latin typeface="+mn-lt"/>
              </a:rPr>
              <a:t>Atmospheric</a:t>
            </a:r>
            <a:r>
              <a:rPr lang="fr-FR" sz="1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fr-FR" sz="1400" dirty="0" err="1">
                <a:solidFill>
                  <a:srgbClr val="C00000"/>
                </a:solidFill>
                <a:latin typeface="+mn-lt"/>
              </a:rPr>
              <a:t>environment</a:t>
            </a:r>
            <a:endParaRPr lang="fr-FR" sz="1400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1400" dirty="0">
                <a:solidFill>
                  <a:srgbClr val="C00000"/>
                </a:solidFill>
                <a:latin typeface="+mn-lt"/>
              </a:rPr>
              <a:t>Air </a:t>
            </a:r>
            <a:r>
              <a:rPr lang="fr-FR" sz="1400" dirty="0" err="1">
                <a:solidFill>
                  <a:srgbClr val="C00000"/>
                </a:solidFill>
                <a:latin typeface="+mn-lt"/>
              </a:rPr>
              <a:t>quality</a:t>
            </a:r>
            <a:endParaRPr lang="fr-FR" sz="1400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r>
              <a:rPr lang="fr-FR" sz="1400" dirty="0" err="1">
                <a:solidFill>
                  <a:srgbClr val="C00000"/>
                </a:solidFill>
                <a:latin typeface="+mn-lt"/>
              </a:rPr>
              <a:t>Renewable</a:t>
            </a:r>
            <a:r>
              <a:rPr lang="fr-FR" sz="1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fr-FR" sz="1400" dirty="0" err="1">
                <a:solidFill>
                  <a:srgbClr val="C00000"/>
                </a:solidFill>
                <a:latin typeface="+mn-lt"/>
              </a:rPr>
              <a:t>energy</a:t>
            </a:r>
            <a:endParaRPr lang="fr-FR" sz="14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251520" y="1213861"/>
            <a:ext cx="8761943" cy="4518722"/>
            <a:chOff x="305630" y="1831405"/>
            <a:chExt cx="8761943" cy="4518722"/>
          </a:xfrm>
        </p:grpSpPr>
        <p:sp>
          <p:nvSpPr>
            <p:cNvPr id="3" name="ZoneTexte 73"/>
            <p:cNvSpPr txBox="1">
              <a:spLocks noChangeArrowheads="1"/>
            </p:cNvSpPr>
            <p:nvPr/>
          </p:nvSpPr>
          <p:spPr bwMode="auto">
            <a:xfrm>
              <a:off x="6539248" y="4631676"/>
              <a:ext cx="22258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85725" indent="-857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fr-FR" sz="14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Hydro-</a:t>
              </a:r>
              <a:r>
                <a:rPr lang="fr-FR" sz="1400" dirty="0" err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meteorological</a:t>
              </a:r>
              <a:r>
                <a:rPr lang="fr-FR" sz="14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400" dirty="0" err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risks</a:t>
              </a:r>
              <a:endParaRPr lang="fr-FR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Resilient</a:t>
              </a:r>
              <a:r>
                <a:rPr lang="fr-FR" sz="14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400" dirty="0" err="1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cities</a:t>
              </a:r>
              <a:endParaRPr lang="fr-FR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ZoneTexte 75"/>
            <p:cNvSpPr txBox="1">
              <a:spLocks noChangeArrowheads="1"/>
            </p:cNvSpPr>
            <p:nvPr/>
          </p:nvSpPr>
          <p:spPr bwMode="auto">
            <a:xfrm>
              <a:off x="5445028" y="5816902"/>
              <a:ext cx="161890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85725" indent="-857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FFC000"/>
                  </a:solidFill>
                  <a:latin typeface="+mn-lt"/>
                </a:rPr>
                <a:t>Renewable</a:t>
              </a:r>
              <a:r>
                <a:rPr lang="fr-FR" sz="1400" dirty="0">
                  <a:solidFill>
                    <a:srgbClr val="FFC000"/>
                  </a:solidFill>
                  <a:latin typeface="+mn-lt"/>
                </a:rPr>
                <a:t> </a:t>
              </a:r>
              <a:r>
                <a:rPr lang="fr-FR" sz="1400" dirty="0" err="1">
                  <a:solidFill>
                    <a:srgbClr val="FFC000"/>
                  </a:solidFill>
                  <a:latin typeface="+mn-lt"/>
                </a:rPr>
                <a:t>energy</a:t>
              </a:r>
              <a:endParaRPr lang="fr-FR" sz="1400" dirty="0">
                <a:solidFill>
                  <a:srgbClr val="FFC000"/>
                </a:solidFill>
                <a:latin typeface="+mn-lt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>
                  <a:solidFill>
                    <a:srgbClr val="FFC000"/>
                  </a:solidFill>
                  <a:latin typeface="+mn-lt"/>
                </a:rPr>
                <a:t>Natural </a:t>
              </a:r>
              <a:r>
                <a:rPr lang="fr-FR" sz="1400" dirty="0" err="1">
                  <a:solidFill>
                    <a:srgbClr val="FFC000"/>
                  </a:solidFill>
                  <a:latin typeface="+mn-lt"/>
                </a:rPr>
                <a:t>risks</a:t>
              </a:r>
              <a:endParaRPr lang="fr-FR" sz="1400" dirty="0">
                <a:solidFill>
                  <a:srgbClr val="FFC000"/>
                </a:solidFill>
                <a:latin typeface="+mn-lt"/>
              </a:endParaRPr>
            </a:p>
          </p:txBody>
        </p:sp>
        <p:sp>
          <p:nvSpPr>
            <p:cNvPr id="5" name="ZoneTexte 76"/>
            <p:cNvSpPr txBox="1">
              <a:spLocks noChangeArrowheads="1"/>
            </p:cNvSpPr>
            <p:nvPr/>
          </p:nvSpPr>
          <p:spPr bwMode="auto">
            <a:xfrm>
              <a:off x="1455720" y="5826907"/>
              <a:ext cx="25402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85725" indent="-857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92D050"/>
                  </a:solidFill>
                  <a:latin typeface="+mn-lt"/>
                </a:rPr>
                <a:t>Sustainable</a:t>
              </a:r>
              <a:r>
                <a:rPr lang="fr-FR" sz="1400" dirty="0">
                  <a:solidFill>
                    <a:srgbClr val="92D050"/>
                  </a:solidFill>
                  <a:latin typeface="+mn-lt"/>
                </a:rPr>
                <a:t> </a:t>
              </a:r>
              <a:r>
                <a:rPr lang="fr-FR" sz="1400" dirty="0" err="1">
                  <a:solidFill>
                    <a:srgbClr val="92D050"/>
                  </a:solidFill>
                  <a:latin typeface="+mn-lt"/>
                </a:rPr>
                <a:t>development</a:t>
              </a:r>
              <a:r>
                <a:rPr lang="fr-FR" sz="1400" dirty="0">
                  <a:solidFill>
                    <a:srgbClr val="92D050"/>
                  </a:solidFill>
                  <a:latin typeface="+mn-lt"/>
                </a:rPr>
                <a:t> 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92D050"/>
                  </a:solidFill>
                  <a:latin typeface="+mn-lt"/>
                </a:rPr>
                <a:t>Climate</a:t>
              </a:r>
              <a:r>
                <a:rPr lang="fr-FR" sz="1400" dirty="0">
                  <a:solidFill>
                    <a:srgbClr val="92D050"/>
                  </a:solidFill>
                  <a:latin typeface="+mn-lt"/>
                </a:rPr>
                <a:t> change</a:t>
              </a:r>
            </a:p>
          </p:txBody>
        </p:sp>
        <p:sp>
          <p:nvSpPr>
            <p:cNvPr id="6" name="ZoneTexte 77"/>
            <p:cNvSpPr txBox="1">
              <a:spLocks noChangeArrowheads="1"/>
            </p:cNvSpPr>
            <p:nvPr/>
          </p:nvSpPr>
          <p:spPr bwMode="auto">
            <a:xfrm>
              <a:off x="829878" y="5072993"/>
              <a:ext cx="288080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85725" indent="-857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fr-FR" sz="1400" dirty="0">
                  <a:solidFill>
                    <a:srgbClr val="92D050"/>
                  </a:solidFill>
                  <a:latin typeface="+mn-lt"/>
                </a:rPr>
                <a:t>Public </a:t>
              </a:r>
              <a:r>
                <a:rPr lang="fr-FR" sz="1400" dirty="0" err="1">
                  <a:solidFill>
                    <a:srgbClr val="92D050"/>
                  </a:solidFill>
                  <a:latin typeface="+mn-lt"/>
                </a:rPr>
                <a:t>policies</a:t>
              </a:r>
              <a:endParaRPr lang="fr-FR" sz="1400" dirty="0">
                <a:solidFill>
                  <a:srgbClr val="92D050"/>
                </a:solidFill>
                <a:latin typeface="+mn-lt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92D050"/>
                  </a:solidFill>
                  <a:latin typeface="+mn-lt"/>
                </a:rPr>
                <a:t>Environmental</a:t>
              </a:r>
              <a:r>
                <a:rPr lang="fr-FR" sz="1400" dirty="0">
                  <a:solidFill>
                    <a:srgbClr val="92D050"/>
                  </a:solidFill>
                  <a:latin typeface="+mn-lt"/>
                </a:rPr>
                <a:t> </a:t>
              </a:r>
              <a:r>
                <a:rPr lang="fr-FR" sz="1400" dirty="0" err="1">
                  <a:solidFill>
                    <a:srgbClr val="92D050"/>
                  </a:solidFill>
                  <a:latin typeface="+mn-lt"/>
                </a:rPr>
                <a:t>economy</a:t>
              </a:r>
              <a:r>
                <a:rPr lang="fr-FR" sz="1400" dirty="0">
                  <a:solidFill>
                    <a:srgbClr val="92D050"/>
                  </a:solidFill>
                  <a:latin typeface="+mn-lt"/>
                </a:rPr>
                <a:t> 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92D050"/>
                  </a:solidFill>
                  <a:latin typeface="+mn-lt"/>
                </a:rPr>
                <a:t>Markets</a:t>
              </a:r>
              <a:r>
                <a:rPr lang="fr-FR" sz="1400" dirty="0">
                  <a:solidFill>
                    <a:srgbClr val="92D050"/>
                  </a:solidFill>
                  <a:latin typeface="+mn-lt"/>
                </a:rPr>
                <a:t> and </a:t>
              </a:r>
              <a:r>
                <a:rPr lang="fr-FR" sz="1400" dirty="0" err="1">
                  <a:solidFill>
                    <a:srgbClr val="92D050"/>
                  </a:solidFill>
                  <a:latin typeface="+mn-lt"/>
                </a:rPr>
                <a:t>governance</a:t>
              </a:r>
              <a:endParaRPr lang="fr-FR" sz="1400" dirty="0">
                <a:solidFill>
                  <a:srgbClr val="92D050"/>
                </a:solidFill>
                <a:latin typeface="+mn-lt"/>
              </a:endParaRPr>
            </a:p>
          </p:txBody>
        </p:sp>
        <p:sp>
          <p:nvSpPr>
            <p:cNvPr id="7" name="ZoneTexte 78"/>
            <p:cNvSpPr txBox="1">
              <a:spLocks noChangeArrowheads="1"/>
            </p:cNvSpPr>
            <p:nvPr/>
          </p:nvSpPr>
          <p:spPr bwMode="auto">
            <a:xfrm>
              <a:off x="1186645" y="4338279"/>
              <a:ext cx="164102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85725" indent="-857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92D050"/>
                  </a:solidFill>
                  <a:latin typeface="+mn-lt"/>
                </a:rPr>
                <a:t>Cities</a:t>
              </a:r>
              <a:r>
                <a:rPr lang="fr-FR" sz="1400" dirty="0">
                  <a:solidFill>
                    <a:srgbClr val="92D050"/>
                  </a:solidFill>
                  <a:latin typeface="+mn-lt"/>
                </a:rPr>
                <a:t> of the future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>
                  <a:solidFill>
                    <a:srgbClr val="92D050"/>
                  </a:solidFill>
                  <a:latin typeface="+mn-lt"/>
                </a:rPr>
                <a:t>Infrastructures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>
                  <a:solidFill>
                    <a:srgbClr val="92D050"/>
                  </a:solidFill>
                  <a:latin typeface="+mn-lt"/>
                </a:rPr>
                <a:t>Practices</a:t>
              </a:r>
            </a:p>
          </p:txBody>
        </p:sp>
        <p:sp>
          <p:nvSpPr>
            <p:cNvPr id="8" name="ZoneTexte 79"/>
            <p:cNvSpPr txBox="1">
              <a:spLocks noChangeArrowheads="1"/>
            </p:cNvSpPr>
            <p:nvPr/>
          </p:nvSpPr>
          <p:spPr bwMode="auto">
            <a:xfrm>
              <a:off x="991302" y="3535626"/>
              <a:ext cx="255795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85725" indent="-857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fr-FR" sz="1400" dirty="0">
                  <a:solidFill>
                    <a:srgbClr val="00B0F0"/>
                  </a:solidFill>
                  <a:latin typeface="+mn-lt"/>
                </a:rPr>
                <a:t>Data </a:t>
              </a:r>
              <a:r>
                <a:rPr lang="fr-FR" sz="1400" dirty="0" err="1">
                  <a:solidFill>
                    <a:srgbClr val="00B0F0"/>
                  </a:solidFill>
                  <a:latin typeface="+mn-lt"/>
                </a:rPr>
                <a:t>processing</a:t>
              </a:r>
              <a:endParaRPr lang="fr-FR" sz="1400" dirty="0">
                <a:solidFill>
                  <a:srgbClr val="00B0F0"/>
                </a:solidFill>
                <a:latin typeface="+mn-lt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>
                  <a:solidFill>
                    <a:srgbClr val="00B0F0"/>
                  </a:solidFill>
                  <a:latin typeface="+mn-lt"/>
                </a:rPr>
                <a:t>3D vision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00B0F0"/>
                  </a:solidFill>
                  <a:latin typeface="+mn-lt"/>
                </a:rPr>
                <a:t>Big</a:t>
              </a:r>
              <a:r>
                <a:rPr lang="fr-FR" sz="1400" dirty="0">
                  <a:solidFill>
                    <a:srgbClr val="00B0F0"/>
                  </a:solidFill>
                  <a:latin typeface="+mn-lt"/>
                </a:rPr>
                <a:t> data</a:t>
              </a:r>
            </a:p>
          </p:txBody>
        </p:sp>
        <p:sp>
          <p:nvSpPr>
            <p:cNvPr id="9" name="ZoneTexte 80"/>
            <p:cNvSpPr txBox="1">
              <a:spLocks noChangeArrowheads="1"/>
            </p:cNvSpPr>
            <p:nvPr/>
          </p:nvSpPr>
          <p:spPr bwMode="auto">
            <a:xfrm>
              <a:off x="305630" y="2820624"/>
              <a:ext cx="230018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85725" indent="-857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00B0F0"/>
                  </a:solidFill>
                  <a:latin typeface="+mn-lt"/>
                </a:rPr>
                <a:t>Modelisation</a:t>
              </a:r>
              <a:r>
                <a:rPr lang="fr-FR" sz="1400" dirty="0">
                  <a:solidFill>
                    <a:srgbClr val="00B0F0"/>
                  </a:solidFill>
                  <a:latin typeface="+mn-lt"/>
                </a:rPr>
                <a:t> of </a:t>
              </a:r>
              <a:r>
                <a:rPr lang="fr-FR" sz="1400" dirty="0" err="1">
                  <a:solidFill>
                    <a:srgbClr val="00B0F0"/>
                  </a:solidFill>
                  <a:latin typeface="+mn-lt"/>
                </a:rPr>
                <a:t>uncertainty</a:t>
              </a:r>
              <a:endParaRPr lang="fr-FR" sz="1400" dirty="0">
                <a:solidFill>
                  <a:srgbClr val="00B0F0"/>
                </a:solidFill>
                <a:latin typeface="+mn-lt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>
                  <a:solidFill>
                    <a:srgbClr val="00B0F0"/>
                  </a:solidFill>
                  <a:latin typeface="+mn-lt"/>
                </a:rPr>
                <a:t>Digital simulation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00B0F0"/>
                  </a:solidFill>
                  <a:latin typeface="+mn-lt"/>
                </a:rPr>
                <a:t>Systems</a:t>
              </a:r>
              <a:r>
                <a:rPr lang="fr-FR" sz="1400" dirty="0">
                  <a:solidFill>
                    <a:srgbClr val="00B0F0"/>
                  </a:solidFill>
                  <a:latin typeface="+mn-lt"/>
                </a:rPr>
                <a:t> optimisation</a:t>
              </a:r>
            </a:p>
          </p:txBody>
        </p:sp>
        <p:sp>
          <p:nvSpPr>
            <p:cNvPr id="10" name="ZoneTexte 81"/>
            <p:cNvSpPr txBox="1">
              <a:spLocks noChangeArrowheads="1"/>
            </p:cNvSpPr>
            <p:nvPr/>
          </p:nvSpPr>
          <p:spPr bwMode="auto">
            <a:xfrm>
              <a:off x="1871771" y="1831405"/>
              <a:ext cx="348662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85725" indent="-857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00B0F0"/>
                  </a:solidFill>
                  <a:latin typeface="+mn-lt"/>
                </a:rPr>
                <a:t>Ecomaterials</a:t>
              </a:r>
              <a:endParaRPr lang="fr-FR" sz="1400" dirty="0">
                <a:solidFill>
                  <a:srgbClr val="00B0F0"/>
                </a:solidFill>
                <a:latin typeface="+mn-lt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>
                  <a:solidFill>
                    <a:srgbClr val="00B0F0"/>
                  </a:solidFill>
                  <a:latin typeface="+mn-lt"/>
                </a:rPr>
                <a:t>Digital </a:t>
              </a:r>
              <a:r>
                <a:rPr lang="fr-FR" sz="1400" dirty="0" err="1">
                  <a:solidFill>
                    <a:srgbClr val="00B0F0"/>
                  </a:solidFill>
                  <a:latin typeface="+mn-lt"/>
                </a:rPr>
                <a:t>Manufacturing</a:t>
              </a:r>
              <a:r>
                <a:rPr lang="fr-FR" sz="1400" dirty="0">
                  <a:solidFill>
                    <a:srgbClr val="00B0F0"/>
                  </a:solidFill>
                  <a:latin typeface="+mn-lt"/>
                </a:rPr>
                <a:t> 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00B0F0"/>
                  </a:solidFill>
                  <a:latin typeface="+mn-lt"/>
                </a:rPr>
                <a:t>Innovative</a:t>
              </a:r>
              <a:r>
                <a:rPr lang="fr-FR" sz="1400" dirty="0">
                  <a:solidFill>
                    <a:srgbClr val="00B0F0"/>
                  </a:solidFill>
                  <a:latin typeface="+mn-lt"/>
                </a:rPr>
                <a:t> Structures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00B0F0"/>
                  </a:solidFill>
                  <a:latin typeface="+mn-lt"/>
                </a:rPr>
                <a:t>Geomechanics</a:t>
              </a:r>
              <a:endParaRPr lang="fr-FR" sz="1400" dirty="0">
                <a:solidFill>
                  <a:srgbClr val="00B0F0"/>
                </a:solidFill>
                <a:latin typeface="+mn-lt"/>
              </a:endParaRPr>
            </a:p>
          </p:txBody>
        </p:sp>
        <p:sp>
          <p:nvSpPr>
            <p:cNvPr id="11" name="ZoneTexte 70"/>
            <p:cNvSpPr txBox="1">
              <a:spLocks noChangeArrowheads="1"/>
            </p:cNvSpPr>
            <p:nvPr/>
          </p:nvSpPr>
          <p:spPr bwMode="auto">
            <a:xfrm>
              <a:off x="4958700" y="1954307"/>
              <a:ext cx="340292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85725" indent="-857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C00000"/>
                  </a:solidFill>
                  <a:latin typeface="+mn-lt"/>
                </a:rPr>
                <a:t>Sustainable</a:t>
              </a:r>
              <a:r>
                <a:rPr lang="fr-FR" sz="1400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fr-FR" sz="1400" dirty="0" err="1">
                  <a:solidFill>
                    <a:srgbClr val="C00000"/>
                  </a:solidFill>
                  <a:latin typeface="+mn-lt"/>
                </a:rPr>
                <a:t>mobility</a:t>
              </a:r>
              <a:r>
                <a:rPr lang="fr-FR" sz="1400" dirty="0">
                  <a:solidFill>
                    <a:srgbClr val="C00000"/>
                  </a:solidFill>
                  <a:latin typeface="+mn-lt"/>
                </a:rPr>
                <a:t> 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>
                  <a:solidFill>
                    <a:srgbClr val="C00000"/>
                  </a:solidFill>
                  <a:latin typeface="+mn-lt"/>
                </a:rPr>
                <a:t>Territorial </a:t>
              </a:r>
              <a:r>
                <a:rPr lang="fr-FR" sz="1400" dirty="0" err="1">
                  <a:solidFill>
                    <a:srgbClr val="C00000"/>
                  </a:solidFill>
                  <a:latin typeface="+mn-lt"/>
                </a:rPr>
                <a:t>dynamics</a:t>
              </a:r>
              <a:endParaRPr lang="fr-FR" sz="140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12" name="ZoneTexte 58"/>
            <p:cNvSpPr txBox="1">
              <a:spLocks noChangeArrowheads="1"/>
            </p:cNvSpPr>
            <p:nvPr/>
          </p:nvSpPr>
          <p:spPr bwMode="auto">
            <a:xfrm>
              <a:off x="4724512" y="2430927"/>
              <a:ext cx="7769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C00000"/>
                  </a:solidFill>
                  <a:latin typeface="+mn-lt"/>
                </a:rPr>
                <a:t>LVMT</a:t>
              </a:r>
            </a:p>
          </p:txBody>
        </p:sp>
        <p:sp>
          <p:nvSpPr>
            <p:cNvPr id="13" name="ZoneTexte 59"/>
            <p:cNvSpPr txBox="1">
              <a:spLocks noChangeArrowheads="1"/>
            </p:cNvSpPr>
            <p:nvPr/>
          </p:nvSpPr>
          <p:spPr bwMode="auto">
            <a:xfrm>
              <a:off x="5125752" y="2984494"/>
              <a:ext cx="8297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C00000"/>
                  </a:solidFill>
                  <a:latin typeface="+mn-lt"/>
                </a:rPr>
                <a:t>LEESU</a:t>
              </a:r>
            </a:p>
          </p:txBody>
        </p:sp>
        <p:sp>
          <p:nvSpPr>
            <p:cNvPr id="14" name="ZoneTexte 60"/>
            <p:cNvSpPr txBox="1">
              <a:spLocks noChangeArrowheads="1"/>
            </p:cNvSpPr>
            <p:nvPr/>
          </p:nvSpPr>
          <p:spPr bwMode="auto">
            <a:xfrm>
              <a:off x="5529432" y="3691757"/>
              <a:ext cx="8676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C00000"/>
                  </a:solidFill>
                  <a:latin typeface="+mn-lt"/>
                </a:rPr>
                <a:t>CEREA</a:t>
              </a:r>
            </a:p>
          </p:txBody>
        </p:sp>
        <p:sp>
          <p:nvSpPr>
            <p:cNvPr id="15" name="ZoneTexte 61"/>
            <p:cNvSpPr txBox="1">
              <a:spLocks noChangeArrowheads="1"/>
            </p:cNvSpPr>
            <p:nvPr/>
          </p:nvSpPr>
          <p:spPr bwMode="auto">
            <a:xfrm>
              <a:off x="5589045" y="4673427"/>
              <a:ext cx="102624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 err="1">
                  <a:solidFill>
                    <a:srgbClr val="FFC000"/>
                  </a:solidFill>
                  <a:latin typeface="+mn-lt"/>
                </a:rPr>
                <a:t>HM&amp;Co</a:t>
              </a:r>
              <a:endParaRPr lang="fr-FR" sz="2000" b="1" dirty="0">
                <a:solidFill>
                  <a:srgbClr val="FFC000"/>
                </a:solidFill>
                <a:latin typeface="+mn-lt"/>
              </a:endParaRPr>
            </a:p>
          </p:txBody>
        </p:sp>
        <p:sp>
          <p:nvSpPr>
            <p:cNvPr id="16" name="ZoneTexte 62"/>
            <p:cNvSpPr txBox="1">
              <a:spLocks noChangeArrowheads="1"/>
            </p:cNvSpPr>
            <p:nvPr/>
          </p:nvSpPr>
          <p:spPr bwMode="auto">
            <a:xfrm>
              <a:off x="5445028" y="5320688"/>
              <a:ext cx="6799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FFC000"/>
                  </a:solidFill>
                  <a:latin typeface="+mn-lt"/>
                </a:rPr>
                <a:t>LMD</a:t>
              </a:r>
            </a:p>
          </p:txBody>
        </p:sp>
        <p:sp>
          <p:nvSpPr>
            <p:cNvPr id="17" name="ZoneTexte 63"/>
            <p:cNvSpPr txBox="1">
              <a:spLocks noChangeArrowheads="1"/>
            </p:cNvSpPr>
            <p:nvPr/>
          </p:nvSpPr>
          <p:spPr bwMode="auto">
            <a:xfrm>
              <a:off x="4796957" y="5774075"/>
              <a:ext cx="7270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FFC000"/>
                  </a:solidFill>
                  <a:latin typeface="+mn-lt"/>
                </a:rPr>
                <a:t>LHSV</a:t>
              </a:r>
            </a:p>
          </p:txBody>
        </p:sp>
        <p:sp>
          <p:nvSpPr>
            <p:cNvPr id="18" name="ZoneTexte 64"/>
            <p:cNvSpPr txBox="1">
              <a:spLocks noChangeArrowheads="1"/>
            </p:cNvSpPr>
            <p:nvPr/>
          </p:nvSpPr>
          <p:spPr bwMode="auto">
            <a:xfrm>
              <a:off x="3443270" y="5774075"/>
              <a:ext cx="8210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92D050"/>
                  </a:solidFill>
                  <a:latin typeface="+mn-lt"/>
                </a:rPr>
                <a:t>CIRED</a:t>
              </a:r>
            </a:p>
          </p:txBody>
        </p:sp>
        <p:sp>
          <p:nvSpPr>
            <p:cNvPr id="19" name="ZoneTexte 65"/>
            <p:cNvSpPr txBox="1">
              <a:spLocks noChangeArrowheads="1"/>
            </p:cNvSpPr>
            <p:nvPr/>
          </p:nvSpPr>
          <p:spPr bwMode="auto">
            <a:xfrm>
              <a:off x="2865571" y="5320688"/>
              <a:ext cx="63350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 err="1">
                  <a:solidFill>
                    <a:srgbClr val="92D050"/>
                  </a:solidFill>
                  <a:latin typeface="+mn-lt"/>
                </a:rPr>
                <a:t>PjSE</a:t>
              </a:r>
              <a:endParaRPr lang="fr-FR" sz="2000" b="1" dirty="0">
                <a:solidFill>
                  <a:srgbClr val="92D050"/>
                </a:solidFill>
                <a:latin typeface="+mn-lt"/>
              </a:endParaRPr>
            </a:p>
          </p:txBody>
        </p:sp>
        <p:sp>
          <p:nvSpPr>
            <p:cNvPr id="20" name="ZoneTexte 66"/>
            <p:cNvSpPr txBox="1">
              <a:spLocks noChangeArrowheads="1"/>
            </p:cNvSpPr>
            <p:nvPr/>
          </p:nvSpPr>
          <p:spPr bwMode="auto">
            <a:xfrm>
              <a:off x="2448895" y="4590302"/>
              <a:ext cx="8060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92D050"/>
                  </a:solidFill>
                  <a:latin typeface="+mn-lt"/>
                </a:rPr>
                <a:t>LATTS</a:t>
              </a:r>
            </a:p>
          </p:txBody>
        </p:sp>
        <p:sp>
          <p:nvSpPr>
            <p:cNvPr id="21" name="ZoneTexte 67"/>
            <p:cNvSpPr txBox="1">
              <a:spLocks noChangeArrowheads="1"/>
            </p:cNvSpPr>
            <p:nvPr/>
          </p:nvSpPr>
          <p:spPr bwMode="auto">
            <a:xfrm>
              <a:off x="2532532" y="3741632"/>
              <a:ext cx="7505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00B0F0"/>
                  </a:solidFill>
                  <a:latin typeface="+mn-lt"/>
                </a:rPr>
                <a:t>LIGM</a:t>
              </a:r>
            </a:p>
          </p:txBody>
        </p:sp>
        <p:sp>
          <p:nvSpPr>
            <p:cNvPr id="22" name="ZoneTexte 68"/>
            <p:cNvSpPr txBox="1">
              <a:spLocks noChangeArrowheads="1"/>
            </p:cNvSpPr>
            <p:nvPr/>
          </p:nvSpPr>
          <p:spPr bwMode="auto">
            <a:xfrm>
              <a:off x="2635582" y="2984223"/>
              <a:ext cx="11416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00B0F0"/>
                  </a:solidFill>
                  <a:latin typeface="+mn-lt"/>
                </a:rPr>
                <a:t>CERMICS</a:t>
              </a:r>
            </a:p>
          </p:txBody>
        </p:sp>
        <p:sp>
          <p:nvSpPr>
            <p:cNvPr id="23" name="ZoneTexte 69"/>
            <p:cNvSpPr txBox="1">
              <a:spLocks noChangeArrowheads="1"/>
            </p:cNvSpPr>
            <p:nvPr/>
          </p:nvSpPr>
          <p:spPr bwMode="auto">
            <a:xfrm>
              <a:off x="3371882" y="2430927"/>
              <a:ext cx="9858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2000" b="1" dirty="0">
                  <a:solidFill>
                    <a:srgbClr val="00B0F0"/>
                  </a:solidFill>
                  <a:latin typeface="+mn-lt"/>
                </a:rPr>
                <a:t>NAVIER</a:t>
              </a:r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/>
            <a:srcRect l="19949" r="25136"/>
            <a:stretch/>
          </p:blipFill>
          <p:spPr>
            <a:xfrm>
              <a:off x="3476881" y="3368534"/>
              <a:ext cx="2011048" cy="1967682"/>
            </a:xfrm>
            <a:prstGeom prst="ellipse">
              <a:avLst/>
            </a:prstGeom>
          </p:spPr>
        </p:pic>
        <p:sp>
          <p:nvSpPr>
            <p:cNvPr id="25" name="ZoneTexte 71"/>
            <p:cNvSpPr txBox="1">
              <a:spLocks noChangeArrowheads="1"/>
            </p:cNvSpPr>
            <p:nvPr/>
          </p:nvSpPr>
          <p:spPr bwMode="auto">
            <a:xfrm>
              <a:off x="6091943" y="2943197"/>
              <a:ext cx="297563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85725" indent="-857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C00000"/>
                  </a:solidFill>
                  <a:latin typeface="+mn-lt"/>
                </a:rPr>
                <a:t>Urban</a:t>
              </a:r>
              <a:r>
                <a:rPr lang="fr-FR" sz="1400" dirty="0">
                  <a:solidFill>
                    <a:srgbClr val="C00000"/>
                  </a:solidFill>
                  <a:latin typeface="+mn-lt"/>
                </a:rPr>
                <a:t> waters 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>
                  <a:solidFill>
                    <a:srgbClr val="C00000"/>
                  </a:solidFill>
                  <a:latin typeface="+mn-lt"/>
                </a:rPr>
                <a:t>Alternative </a:t>
              </a:r>
              <a:r>
                <a:rPr lang="fr-FR" sz="1400" dirty="0" err="1">
                  <a:solidFill>
                    <a:srgbClr val="C00000"/>
                  </a:solidFill>
                  <a:latin typeface="+mn-lt"/>
                </a:rPr>
                <a:t>resources</a:t>
              </a:r>
              <a:endParaRPr lang="fr-FR" sz="140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27" name="ZoneTexte 74"/>
            <p:cNvSpPr txBox="1">
              <a:spLocks noChangeArrowheads="1"/>
            </p:cNvSpPr>
            <p:nvPr/>
          </p:nvSpPr>
          <p:spPr bwMode="auto">
            <a:xfrm>
              <a:off x="6206850" y="5264968"/>
              <a:ext cx="25262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85725" indent="-857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FFC000"/>
                  </a:solidFill>
                  <a:latin typeface="+mn-lt"/>
                </a:rPr>
                <a:t>Physics</a:t>
              </a:r>
              <a:r>
                <a:rPr lang="fr-FR" sz="1400" dirty="0">
                  <a:solidFill>
                    <a:srgbClr val="FFC000"/>
                  </a:solidFill>
                  <a:latin typeface="+mn-lt"/>
                </a:rPr>
                <a:t> of </a:t>
              </a:r>
              <a:r>
                <a:rPr lang="fr-FR" sz="1400" dirty="0" err="1">
                  <a:solidFill>
                    <a:srgbClr val="FFC000"/>
                  </a:solidFill>
                  <a:latin typeface="+mn-lt"/>
                </a:rPr>
                <a:t>atmosphere</a:t>
              </a:r>
              <a:endParaRPr lang="fr-FR" sz="1400" dirty="0">
                <a:solidFill>
                  <a:srgbClr val="FFC000"/>
                </a:solidFill>
                <a:latin typeface="+mn-lt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fr-FR" sz="1400" dirty="0" err="1">
                  <a:solidFill>
                    <a:srgbClr val="FFC000"/>
                  </a:solidFill>
                  <a:latin typeface="+mn-lt"/>
                </a:rPr>
                <a:t>Climate</a:t>
              </a:r>
              <a:endParaRPr lang="fr-FR" sz="1400" dirty="0">
                <a:solidFill>
                  <a:srgbClr val="FFC000"/>
                </a:solidFill>
                <a:latin typeface="+mn-lt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1394657" y="6085834"/>
            <a:ext cx="614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More information on : </a:t>
            </a:r>
            <a:r>
              <a:rPr lang="fr-FR" dirty="0">
                <a:hlinkClick r:id="rId4"/>
              </a:rPr>
              <a:t>https://ecoledesponts.fr/en/laboratories</a:t>
            </a:r>
            <a:r>
              <a:rPr lang="fr-FR" dirty="0"/>
              <a:t> </a:t>
            </a:r>
          </a:p>
        </p:txBody>
      </p:sp>
      <p:sp>
        <p:nvSpPr>
          <p:cNvPr id="29" name="Espace réservé du numéro de diapositive 28">
            <a:extLst>
              <a:ext uri="{FF2B5EF4-FFF2-40B4-BE49-F238E27FC236}">
                <a16:creationId xmlns:a16="http://schemas.microsoft.com/office/drawing/2014/main" xmlns="" id="{FBE6C7D1-BC41-4D4C-9CDA-CF316651F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itre 33">
            <a:extLst>
              <a:ext uri="{FF2B5EF4-FFF2-40B4-BE49-F238E27FC236}">
                <a16:creationId xmlns:a16="http://schemas.microsoft.com/office/drawing/2014/main" xmlns="" id="{1C6FE85B-3D88-46AD-8ADC-5AAAD02E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ENPC – 12 </a:t>
            </a:r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41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8277" y="1476426"/>
            <a:ext cx="7920880" cy="5101795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with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 long and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prestigious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history</a:t>
            </a:r>
            <a:endParaRPr lang="fr-FR" sz="20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Creation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by 1747 by King Louis XV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Nobel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prizes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renowned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scientists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unique combination of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fundamental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applied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sciences to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transform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business and society :</a:t>
            </a:r>
            <a:endParaRPr lang="en-US" sz="20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Flexible and interdisciplinary engineering curriculum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leading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to top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level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positions in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governments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or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companies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world-class </a:t>
            </a:r>
            <a:r>
              <a:rPr lang="fr-FR" sz="21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Higher</a:t>
            </a: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Education and </a:t>
            </a:r>
            <a:r>
              <a:rPr lang="fr-FR" sz="21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Research</a:t>
            </a: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Institution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200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worldwide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(QS) or top 500 (THE) in 2024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20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worldwide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in 2024 for HEI &lt; 5 000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students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(THE)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11 in France en 2023 (L’Etudiant)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public engineering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school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dedicated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to the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ecological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transition :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Reporting Ministry : Ministry for the Ecological Transition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And the Ministry for Higher Education, Research and Innovation.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cs typeface="Arial" panose="020B0604020202020204" pitchFamily="34" charset="0"/>
              </a:rPr>
              <a:t>A School with an international outlook 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with close links with industries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1A80B9B-A6B2-46AF-ABE4-FEE01F21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7E16-283B-4563-984A-653B717160C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16EE1507-004D-4C32-B76D-32D72662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Ecole nationale des ponts et </a:t>
            </a:r>
            <a:r>
              <a:rPr lang="fr-FR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haussées ?</a:t>
            </a:r>
          </a:p>
        </p:txBody>
      </p:sp>
    </p:spTree>
    <p:extLst>
      <p:ext uri="{BB962C8B-B14F-4D97-AF65-F5344CB8AC3E}">
        <p14:creationId xmlns:p14="http://schemas.microsoft.com/office/powerpoint/2010/main" val="296486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732" y="4825930"/>
            <a:ext cx="612068" cy="34428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748" y="4589889"/>
            <a:ext cx="440406" cy="23604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980728"/>
            <a:ext cx="8644877" cy="52491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732" y="5123356"/>
            <a:ext cx="504056" cy="1424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748" y="4168645"/>
            <a:ext cx="360040" cy="41215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A45DEDE-9238-42BB-8D8B-42665E36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xmlns="" id="{B28B0682-638F-4C65-B214-7E70C640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partnerships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AA22C16-476C-49E2-B12E-1769CCC32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4354" y="5169831"/>
            <a:ext cx="388732" cy="491030"/>
          </a:xfrm>
          <a:prstGeom prst="rect">
            <a:avLst/>
          </a:prstGeom>
        </p:spPr>
      </p:pic>
      <p:pic>
        <p:nvPicPr>
          <p:cNvPr id="1030" name="Picture 6" descr="Universidad de Buenos Aires (UBA ...">
            <a:extLst>
              <a:ext uri="{FF2B5EF4-FFF2-40B4-BE49-F238E27FC236}">
                <a16:creationId xmlns:a16="http://schemas.microsoft.com/office/drawing/2014/main" xmlns="" id="{9DB43E0F-4951-416D-9A7F-C5006085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934" y="4562292"/>
            <a:ext cx="980650" cy="98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dad de cordoba | Brands of the ...">
            <a:extLst>
              <a:ext uri="{FF2B5EF4-FFF2-40B4-BE49-F238E27FC236}">
                <a16:creationId xmlns:a16="http://schemas.microsoft.com/office/drawing/2014/main" xmlns="" id="{0C19DA56-DD7F-42C5-B608-58BB925D1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41" y="5169831"/>
            <a:ext cx="526084" cy="5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iversidad EIA (@UniversidadEIA) / X">
            <a:extLst>
              <a:ext uri="{FF2B5EF4-FFF2-40B4-BE49-F238E27FC236}">
                <a16:creationId xmlns:a16="http://schemas.microsoft.com/office/drawing/2014/main" xmlns="" id="{8BDBF3A7-26FA-4C2B-A1E8-85855A28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98" y="4560508"/>
            <a:ext cx="389409" cy="38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iB Colombia">
            <a:extLst>
              <a:ext uri="{FF2B5EF4-FFF2-40B4-BE49-F238E27FC236}">
                <a16:creationId xmlns:a16="http://schemas.microsoft.com/office/drawing/2014/main" xmlns="" id="{F7E241D7-CB45-4D9C-888A-68F03687A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82" y="4407535"/>
            <a:ext cx="504057" cy="5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iversité pontificale Javeriana ...">
            <a:extLst>
              <a:ext uri="{FF2B5EF4-FFF2-40B4-BE49-F238E27FC236}">
                <a16:creationId xmlns:a16="http://schemas.microsoft.com/office/drawing/2014/main" xmlns="" id="{F6EAB1A2-5958-46BF-8987-6BC4DE1CE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034" y="4281772"/>
            <a:ext cx="360041" cy="3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4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00A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1A839DB-B373-7325-60EA-741BDE315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4" y="1724062"/>
            <a:ext cx="8627213" cy="485280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788" y="1451706"/>
            <a:ext cx="1716782" cy="595151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BA7E312A-334A-4264-8AE3-BCC743F6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690E1739-4035-40D3-8577-3F322E8D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-99392"/>
            <a:ext cx="7359015" cy="17281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 of international </a:t>
            </a:r>
            <a:r>
              <a:rPr lang="fr-FR" sz="2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cooperation</a:t>
            </a:r>
            <a:r>
              <a:rPr lang="fr-FR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: </a:t>
            </a:r>
            <a:r>
              <a:rPr lang="fr-FR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fr-FR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fr-FR" sz="24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fr-FR" sz="2400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European</a:t>
            </a:r>
            <a:r>
              <a:rPr lang="fr-FR" sz="24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400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Engineer</a:t>
            </a:r>
            <a:r>
              <a:rPr lang="fr-FR" sz="24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for </a:t>
            </a:r>
            <a:r>
              <a:rPr lang="fr-FR" sz="2400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Sustainable</a:t>
            </a:r>
            <a:r>
              <a:rPr lang="fr-FR" sz="24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400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Development</a:t>
            </a:r>
            <a:r>
              <a:rPr lang="fr-FR" sz="24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Goals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560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8277" y="1476426"/>
            <a:ext cx="7920880" cy="5101795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with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 long and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prestigious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history</a:t>
            </a:r>
            <a:endParaRPr lang="fr-FR" sz="20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Creation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by 1747 by King Louis XV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Nobel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prizes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renowned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scientists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unique combination of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fundamental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applied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sciences to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transform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business and society :</a:t>
            </a:r>
            <a:endParaRPr lang="en-US" sz="20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Flexible and interdisciplinary engineering curriculum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leading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to top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level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positions in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governments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or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companies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world-class </a:t>
            </a:r>
            <a:r>
              <a:rPr lang="fr-FR" sz="21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Higher</a:t>
            </a: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Education and </a:t>
            </a:r>
            <a:r>
              <a:rPr lang="fr-FR" sz="21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Research</a:t>
            </a: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Institution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200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worldwide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(QS) or top 500 (THE) in 2024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20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worldwide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in 2024 for HEI &lt; 5 000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students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(THE)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11 in France en 2023 (L’Etudiant)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public engineering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school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dedicated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to the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ecological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transition :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Reporting Ministry : Ministry for the Ecological Transition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And the Ministry for Higher Education, Research and Innovation.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with an international outlook 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cs typeface="Arial" panose="020B0604020202020204" pitchFamily="34" charset="0"/>
              </a:rPr>
              <a:t>A school with close links with industries</a:t>
            </a:r>
            <a:endParaRPr lang="fr-FR" sz="2000" dirty="0"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D6FF24F-5CE9-477C-9B59-C1FF81B87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7E16-283B-4563-984A-653B717160C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16EE1507-004D-4C32-B76D-32D72662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Ecole nationale des ponts et </a:t>
            </a:r>
            <a:r>
              <a:rPr lang="fr-FR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haussées ?</a:t>
            </a:r>
          </a:p>
        </p:txBody>
      </p:sp>
    </p:spTree>
    <p:extLst>
      <p:ext uri="{BB962C8B-B14F-4D97-AF65-F5344CB8AC3E}">
        <p14:creationId xmlns:p14="http://schemas.microsoft.com/office/powerpoint/2010/main" val="201333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B5C109A-4ECF-4FA0-B000-4BC4EA8C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DD83EC69-35FE-45E2-AEAC-95C4EFD1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ENPC in a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nutshell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xmlns="" id="{D9C3802A-6463-4E67-AC82-DC2F83A08CD1}"/>
              </a:ext>
            </a:extLst>
          </p:cNvPr>
          <p:cNvSpPr/>
          <p:nvPr/>
        </p:nvSpPr>
        <p:spPr>
          <a:xfrm>
            <a:off x="4567239" y="2243882"/>
            <a:ext cx="9525" cy="3381078"/>
          </a:xfrm>
          <a:prstGeom prst="roundRect">
            <a:avLst>
              <a:gd name="adj" fmla="val 392515"/>
            </a:avLst>
          </a:prstGeom>
          <a:solidFill>
            <a:srgbClr val="B2D7E5"/>
          </a:solidFill>
          <a:ln/>
        </p:spPr>
      </p:sp>
      <p:sp>
        <p:nvSpPr>
          <p:cNvPr id="9" name="Shape 4">
            <a:extLst>
              <a:ext uri="{FF2B5EF4-FFF2-40B4-BE49-F238E27FC236}">
                <a16:creationId xmlns:a16="http://schemas.microsoft.com/office/drawing/2014/main" xmlns="" id="{DB556276-8D12-4D89-8349-510B4D9C60C5}"/>
              </a:ext>
            </a:extLst>
          </p:cNvPr>
          <p:cNvSpPr/>
          <p:nvPr/>
        </p:nvSpPr>
        <p:spPr>
          <a:xfrm>
            <a:off x="4214403" y="2439294"/>
            <a:ext cx="266998" cy="9525"/>
          </a:xfrm>
          <a:prstGeom prst="roundRect">
            <a:avLst>
              <a:gd name="adj" fmla="val 392515"/>
            </a:avLst>
          </a:prstGeom>
          <a:solidFill>
            <a:srgbClr val="B2D7E5"/>
          </a:solidFill>
          <a:ln/>
        </p:spPr>
      </p:sp>
      <p:sp>
        <p:nvSpPr>
          <p:cNvPr id="10" name="Text 6">
            <a:extLst>
              <a:ext uri="{FF2B5EF4-FFF2-40B4-BE49-F238E27FC236}">
                <a16:creationId xmlns:a16="http://schemas.microsoft.com/office/drawing/2014/main" xmlns="" id="{CDA75F6E-9E04-48AD-89EE-A0DDFB15F9DE}"/>
              </a:ext>
            </a:extLst>
          </p:cNvPr>
          <p:cNvSpPr/>
          <p:nvPr/>
        </p:nvSpPr>
        <p:spPr>
          <a:xfrm>
            <a:off x="3014292" y="2332881"/>
            <a:ext cx="1112639" cy="139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094"/>
              </a:lnSpc>
            </a:pPr>
            <a:r>
              <a:rPr lang="en-US" sz="1600" b="1" dirty="0">
                <a:latin typeface="Calibri" panose="020F0502020204030204" pitchFamily="34" charset="0"/>
                <a:ea typeface="Noto Sans JP Bold" pitchFamily="34" charset="-122"/>
                <a:cs typeface="Calibri" panose="020F0502020204030204" pitchFamily="34" charset="0"/>
              </a:rPr>
              <a:t>1747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xmlns="" id="{0D2EC0B8-2906-478E-B10D-F3913B437B67}"/>
              </a:ext>
            </a:extLst>
          </p:cNvPr>
          <p:cNvSpPr/>
          <p:nvPr/>
        </p:nvSpPr>
        <p:spPr>
          <a:xfrm>
            <a:off x="479302" y="2525242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094"/>
              </a:lnSpc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Established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xmlns="" id="{9E144D0F-6648-4A39-A860-70C8137E3CA5}"/>
              </a:ext>
            </a:extLst>
          </p:cNvPr>
          <p:cNvSpPr/>
          <p:nvPr/>
        </p:nvSpPr>
        <p:spPr>
          <a:xfrm>
            <a:off x="4662599" y="2884290"/>
            <a:ext cx="266998" cy="9525"/>
          </a:xfrm>
          <a:prstGeom prst="roundRect">
            <a:avLst>
              <a:gd name="adj" fmla="val 392515"/>
            </a:avLst>
          </a:prstGeom>
          <a:solidFill>
            <a:srgbClr val="B2D7E5"/>
          </a:solidFill>
          <a:ln/>
        </p:spPr>
      </p:sp>
      <p:sp>
        <p:nvSpPr>
          <p:cNvPr id="13" name="Text 10">
            <a:extLst>
              <a:ext uri="{FF2B5EF4-FFF2-40B4-BE49-F238E27FC236}">
                <a16:creationId xmlns:a16="http://schemas.microsoft.com/office/drawing/2014/main" xmlns="" id="{767B1DE2-2B54-4ADB-B13C-54F729332B2C}"/>
              </a:ext>
            </a:extLst>
          </p:cNvPr>
          <p:cNvSpPr/>
          <p:nvPr/>
        </p:nvSpPr>
        <p:spPr>
          <a:xfrm>
            <a:off x="5017071" y="2777877"/>
            <a:ext cx="1292200" cy="139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94"/>
              </a:lnSpc>
            </a:pPr>
            <a:r>
              <a:rPr lang="en-US" sz="1600" b="1" dirty="0">
                <a:latin typeface="Calibri" panose="020F0502020204030204" pitchFamily="34" charset="0"/>
                <a:ea typeface="Noto Sans JP Bold" pitchFamily="34" charset="-122"/>
                <a:cs typeface="Calibri" panose="020F0502020204030204" pitchFamily="34" charset="0"/>
              </a:rPr>
              <a:t>EDUCATION PROGRAMS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xmlns="" id="{80BDEDF0-B034-4FE8-AB85-C704FC28281C}"/>
              </a:ext>
            </a:extLst>
          </p:cNvPr>
          <p:cNvSpPr/>
          <p:nvPr/>
        </p:nvSpPr>
        <p:spPr>
          <a:xfrm>
            <a:off x="5017072" y="2970238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094"/>
              </a:lnSpc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Civil and Structural Engineering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xmlns="" id="{CC598C4E-AB92-480E-871D-BAFAE2D383EE}"/>
              </a:ext>
            </a:extLst>
          </p:cNvPr>
          <p:cNvSpPr/>
          <p:nvPr/>
        </p:nvSpPr>
        <p:spPr>
          <a:xfrm>
            <a:off x="5017072" y="3143697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094"/>
              </a:lnSpc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City, Environment, Transportation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xmlns="" id="{400F556B-2306-4D8A-86C1-D57561DE68FB}"/>
              </a:ext>
            </a:extLst>
          </p:cNvPr>
          <p:cNvSpPr/>
          <p:nvPr/>
        </p:nvSpPr>
        <p:spPr>
          <a:xfrm>
            <a:off x="5017071" y="3672573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094"/>
              </a:lnSpc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Mechanical Engineering and Materials Science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xmlns="" id="{693A4560-8504-4520-86B0-980BC7446195}"/>
              </a:ext>
            </a:extLst>
          </p:cNvPr>
          <p:cNvSpPr/>
          <p:nvPr/>
        </p:nvSpPr>
        <p:spPr>
          <a:xfrm>
            <a:off x="5017072" y="3326360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094"/>
              </a:lnSpc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Industrial Engineering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xmlns="" id="{22034EE5-36F2-4EAA-A399-F2A37CC6C1CD}"/>
              </a:ext>
            </a:extLst>
          </p:cNvPr>
          <p:cNvSpPr/>
          <p:nvPr/>
        </p:nvSpPr>
        <p:spPr>
          <a:xfrm>
            <a:off x="5009729" y="3497345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094"/>
              </a:lnSpc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Economics, Management, Finance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xmlns="" id="{FE6D23E8-C4BC-4FFF-B8E4-CDD6A6ED52C7}"/>
              </a:ext>
            </a:extLst>
          </p:cNvPr>
          <p:cNvSpPr/>
          <p:nvPr/>
        </p:nvSpPr>
        <p:spPr>
          <a:xfrm>
            <a:off x="5003916" y="3837534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094"/>
              </a:lnSpc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Applied Mathematics and Computer Science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xmlns="" id="{0DC36455-D867-4C3C-8C51-F4ACF0BA2A86}"/>
              </a:ext>
            </a:extLst>
          </p:cNvPr>
          <p:cNvSpPr/>
          <p:nvPr/>
        </p:nvSpPr>
        <p:spPr>
          <a:xfrm>
            <a:off x="2817466" y="3512344"/>
            <a:ext cx="1309464" cy="139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094"/>
              </a:lnSpc>
            </a:pPr>
            <a:r>
              <a:rPr lang="en-US" sz="1600" b="1" dirty="0">
                <a:latin typeface="Calibri" panose="020F0502020204030204" pitchFamily="34" charset="0"/>
                <a:ea typeface="Noto Sans JP Bold" pitchFamily="34" charset="-122"/>
                <a:cs typeface="Calibri" panose="020F0502020204030204" pitchFamily="34" charset="0"/>
              </a:rPr>
              <a:t>RESEARCH EXCELLENCE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20">
            <a:extLst>
              <a:ext uri="{FF2B5EF4-FFF2-40B4-BE49-F238E27FC236}">
                <a16:creationId xmlns:a16="http://schemas.microsoft.com/office/drawing/2014/main" xmlns="" id="{1C475701-45F0-4302-B6A6-F5790AB99CFD}"/>
              </a:ext>
            </a:extLst>
          </p:cNvPr>
          <p:cNvSpPr/>
          <p:nvPr/>
        </p:nvSpPr>
        <p:spPr>
          <a:xfrm>
            <a:off x="479302" y="3704705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094"/>
              </a:lnSpc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Economics &amp; social sciences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21">
            <a:extLst>
              <a:ext uri="{FF2B5EF4-FFF2-40B4-BE49-F238E27FC236}">
                <a16:creationId xmlns:a16="http://schemas.microsoft.com/office/drawing/2014/main" xmlns="" id="{362AE19B-CE85-4734-A885-6C7201C51EBF}"/>
              </a:ext>
            </a:extLst>
          </p:cNvPr>
          <p:cNvSpPr/>
          <p:nvPr/>
        </p:nvSpPr>
        <p:spPr>
          <a:xfrm>
            <a:off x="479302" y="3878164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094"/>
              </a:lnSpc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Environmental sciences and engineering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22">
            <a:extLst>
              <a:ext uri="{FF2B5EF4-FFF2-40B4-BE49-F238E27FC236}">
                <a16:creationId xmlns:a16="http://schemas.microsoft.com/office/drawing/2014/main" xmlns="" id="{E796292D-7016-45EF-B924-3896563C36DF}"/>
              </a:ext>
            </a:extLst>
          </p:cNvPr>
          <p:cNvSpPr/>
          <p:nvPr/>
        </p:nvSpPr>
        <p:spPr>
          <a:xfrm>
            <a:off x="479302" y="4051623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094"/>
              </a:lnSpc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Mechanics and physics of materials and structures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23">
            <a:extLst>
              <a:ext uri="{FF2B5EF4-FFF2-40B4-BE49-F238E27FC236}">
                <a16:creationId xmlns:a16="http://schemas.microsoft.com/office/drawing/2014/main" xmlns="" id="{D52CCB97-F30A-4CAE-B885-348D1FD14452}"/>
              </a:ext>
            </a:extLst>
          </p:cNvPr>
          <p:cNvSpPr/>
          <p:nvPr/>
        </p:nvSpPr>
        <p:spPr>
          <a:xfrm>
            <a:off x="479302" y="4225082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094"/>
              </a:lnSpc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Mathematics and computer science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24">
            <a:extLst>
              <a:ext uri="{FF2B5EF4-FFF2-40B4-BE49-F238E27FC236}">
                <a16:creationId xmlns:a16="http://schemas.microsoft.com/office/drawing/2014/main" xmlns="" id="{DC69B306-9948-4287-82AA-7C8E4AFCDC0A}"/>
              </a:ext>
            </a:extLst>
          </p:cNvPr>
          <p:cNvSpPr/>
          <p:nvPr/>
        </p:nvSpPr>
        <p:spPr>
          <a:xfrm>
            <a:off x="520206" y="4490063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094"/>
              </a:lnSpc>
            </a:pPr>
            <a:r>
              <a:rPr lang="en-US" sz="1600" b="1" dirty="0">
                <a:solidFill>
                  <a:srgbClr val="FF3300"/>
                </a:solidFill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14</a:t>
            </a: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 Industrial research chairs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Shape 25">
            <a:extLst>
              <a:ext uri="{FF2B5EF4-FFF2-40B4-BE49-F238E27FC236}">
                <a16:creationId xmlns:a16="http://schemas.microsoft.com/office/drawing/2014/main" xmlns="" id="{013E2F67-C384-474D-BA3F-F29DDBEB6107}"/>
              </a:ext>
            </a:extLst>
          </p:cNvPr>
          <p:cNvSpPr/>
          <p:nvPr/>
        </p:nvSpPr>
        <p:spPr>
          <a:xfrm>
            <a:off x="4662599" y="4353298"/>
            <a:ext cx="266998" cy="9525"/>
          </a:xfrm>
          <a:prstGeom prst="roundRect">
            <a:avLst>
              <a:gd name="adj" fmla="val 392515"/>
            </a:avLst>
          </a:prstGeom>
          <a:solidFill>
            <a:srgbClr val="B2D7E5"/>
          </a:solidFill>
          <a:ln/>
        </p:spPr>
      </p:sp>
      <p:sp>
        <p:nvSpPr>
          <p:cNvPr id="27" name="Text 27">
            <a:extLst>
              <a:ext uri="{FF2B5EF4-FFF2-40B4-BE49-F238E27FC236}">
                <a16:creationId xmlns:a16="http://schemas.microsoft.com/office/drawing/2014/main" xmlns="" id="{FC695ADB-6F44-45AF-8A72-DD5805A1D72A}"/>
              </a:ext>
            </a:extLst>
          </p:cNvPr>
          <p:cNvSpPr/>
          <p:nvPr/>
        </p:nvSpPr>
        <p:spPr>
          <a:xfrm>
            <a:off x="5017072" y="4246885"/>
            <a:ext cx="1112639" cy="139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94"/>
              </a:lnSpc>
            </a:pPr>
            <a:r>
              <a:rPr lang="en-US" sz="1600" b="1" dirty="0">
                <a:latin typeface="Calibri" panose="020F0502020204030204" pitchFamily="34" charset="0"/>
                <a:ea typeface="Noto Sans JP Bold" pitchFamily="34" charset="-122"/>
                <a:cs typeface="Calibri" panose="020F0502020204030204" pitchFamily="34" charset="0"/>
              </a:rPr>
              <a:t>GLOBAL REACH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28">
            <a:extLst>
              <a:ext uri="{FF2B5EF4-FFF2-40B4-BE49-F238E27FC236}">
                <a16:creationId xmlns:a16="http://schemas.microsoft.com/office/drawing/2014/main" xmlns="" id="{B900F05C-50F5-41B2-80B9-38BAA22E16B1}"/>
              </a:ext>
            </a:extLst>
          </p:cNvPr>
          <p:cNvSpPr/>
          <p:nvPr/>
        </p:nvSpPr>
        <p:spPr>
          <a:xfrm>
            <a:off x="5017072" y="4439246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94"/>
              </a:lnSpc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+70 International agreements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29">
            <a:extLst>
              <a:ext uri="{FF2B5EF4-FFF2-40B4-BE49-F238E27FC236}">
                <a16:creationId xmlns:a16="http://schemas.microsoft.com/office/drawing/2014/main" xmlns="" id="{59E84C73-FD7F-4A5A-873B-1A6635276440}"/>
              </a:ext>
            </a:extLst>
          </p:cNvPr>
          <p:cNvSpPr/>
          <p:nvPr/>
        </p:nvSpPr>
        <p:spPr>
          <a:xfrm>
            <a:off x="5017072" y="4634955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94"/>
              </a:lnSpc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40% international students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30">
            <a:extLst>
              <a:ext uri="{FF2B5EF4-FFF2-40B4-BE49-F238E27FC236}">
                <a16:creationId xmlns:a16="http://schemas.microsoft.com/office/drawing/2014/main" xmlns="" id="{9F872C85-81FC-4BB5-92EC-B1D9CD0C6ECE}"/>
              </a:ext>
            </a:extLst>
          </p:cNvPr>
          <p:cNvSpPr/>
          <p:nvPr/>
        </p:nvSpPr>
        <p:spPr>
          <a:xfrm>
            <a:off x="5017072" y="4830664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94"/>
              </a:lnSpc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+20,000 alumni worldwide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hape 31">
            <a:extLst>
              <a:ext uri="{FF2B5EF4-FFF2-40B4-BE49-F238E27FC236}">
                <a16:creationId xmlns:a16="http://schemas.microsoft.com/office/drawing/2014/main" xmlns="" id="{FE886CD6-9655-41F7-BC9C-23E82F7C8769}"/>
              </a:ext>
            </a:extLst>
          </p:cNvPr>
          <p:cNvSpPr/>
          <p:nvPr/>
        </p:nvSpPr>
        <p:spPr>
          <a:xfrm>
            <a:off x="4214403" y="5012235"/>
            <a:ext cx="266998" cy="9525"/>
          </a:xfrm>
          <a:prstGeom prst="roundRect">
            <a:avLst>
              <a:gd name="adj" fmla="val 392515"/>
            </a:avLst>
          </a:prstGeom>
          <a:solidFill>
            <a:srgbClr val="B2D7E5"/>
          </a:solidFill>
          <a:ln/>
        </p:spPr>
      </p:sp>
      <p:sp>
        <p:nvSpPr>
          <p:cNvPr id="32" name="Text 33">
            <a:extLst>
              <a:ext uri="{FF2B5EF4-FFF2-40B4-BE49-F238E27FC236}">
                <a16:creationId xmlns:a16="http://schemas.microsoft.com/office/drawing/2014/main" xmlns="" id="{74868098-C02E-4322-AC97-A5FEFAA91593}"/>
              </a:ext>
            </a:extLst>
          </p:cNvPr>
          <p:cNvSpPr/>
          <p:nvPr/>
        </p:nvSpPr>
        <p:spPr>
          <a:xfrm>
            <a:off x="3021635" y="4971902"/>
            <a:ext cx="1112639" cy="139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094"/>
              </a:lnSpc>
            </a:pPr>
            <a:r>
              <a:rPr lang="en-US" sz="1600" b="1" dirty="0">
                <a:latin typeface="Calibri" panose="020F0502020204030204" pitchFamily="34" charset="0"/>
                <a:ea typeface="Noto Sans JP Bold" pitchFamily="34" charset="-122"/>
                <a:cs typeface="Calibri" panose="020F0502020204030204" pitchFamily="34" charset="0"/>
              </a:rPr>
              <a:t>1500 STUDENTS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34">
            <a:extLst>
              <a:ext uri="{FF2B5EF4-FFF2-40B4-BE49-F238E27FC236}">
                <a16:creationId xmlns:a16="http://schemas.microsoft.com/office/drawing/2014/main" xmlns="" id="{4FB19B36-C9DE-4FE3-8BCC-1724EE153F18}"/>
              </a:ext>
            </a:extLst>
          </p:cNvPr>
          <p:cNvSpPr/>
          <p:nvPr/>
        </p:nvSpPr>
        <p:spPr>
          <a:xfrm>
            <a:off x="499763" y="5230862"/>
            <a:ext cx="3647629" cy="142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/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85% master level</a:t>
            </a:r>
          </a:p>
          <a:p>
            <a:pPr algn="r"/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15% PhD level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 35">
            <a:extLst>
              <a:ext uri="{FF2B5EF4-FFF2-40B4-BE49-F238E27FC236}">
                <a16:creationId xmlns:a16="http://schemas.microsoft.com/office/drawing/2014/main" xmlns="" id="{E92E62DC-7BDB-4E85-90D0-677972E2D284}"/>
              </a:ext>
            </a:extLst>
          </p:cNvPr>
          <p:cNvSpPr/>
          <p:nvPr/>
        </p:nvSpPr>
        <p:spPr>
          <a:xfrm>
            <a:off x="533858" y="5773893"/>
            <a:ext cx="3647629" cy="208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094"/>
              </a:lnSpc>
            </a:pPr>
            <a:r>
              <a:rPr lang="en-US" sz="1600" dirty="0">
                <a:latin typeface="Calibri" panose="020F0502020204030204" pitchFamily="34" charset="0"/>
                <a:ea typeface="Noto Sans JP" pitchFamily="34" charset="-122"/>
                <a:cs typeface="Calibri" panose="020F0502020204030204" pitchFamily="34" charset="0"/>
              </a:rPr>
              <a:t>31% of women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F7F7E7A6-DDA6-4447-8038-642830BA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406" y="5132253"/>
            <a:ext cx="2078035" cy="139993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152CC13E-1B3A-4FA2-94F5-751B07C7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53" y="946285"/>
            <a:ext cx="3763197" cy="155231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xmlns="" id="{CD3CB288-D074-4CC9-B696-C6AFCAA12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3" y="1464273"/>
            <a:ext cx="2776897" cy="1313604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xmlns="" id="{48DA7264-CAE0-49FC-9952-4AA0BEED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65" y="4155294"/>
            <a:ext cx="415057" cy="41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xmlns="" id="{687730CF-53C9-4170-866C-2DBDCDA2B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9" y="3202659"/>
            <a:ext cx="415057" cy="41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xmlns="" id="{7D46203D-7402-4B9D-B444-1173B04E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74" y="5125582"/>
            <a:ext cx="446218" cy="4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xmlns="" id="{8F385F96-E4BE-443B-91A0-BEA9AD1B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23" y="2402586"/>
            <a:ext cx="432923" cy="43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hape 8">
            <a:extLst>
              <a:ext uri="{FF2B5EF4-FFF2-40B4-BE49-F238E27FC236}">
                <a16:creationId xmlns:a16="http://schemas.microsoft.com/office/drawing/2014/main" xmlns="" id="{7FC8B643-F7A9-404A-8BEC-1193948DB0C3}"/>
              </a:ext>
            </a:extLst>
          </p:cNvPr>
          <p:cNvSpPr/>
          <p:nvPr/>
        </p:nvSpPr>
        <p:spPr>
          <a:xfrm>
            <a:off x="4217250" y="3794364"/>
            <a:ext cx="266998" cy="9525"/>
          </a:xfrm>
          <a:prstGeom prst="roundRect">
            <a:avLst>
              <a:gd name="adj" fmla="val 392515"/>
            </a:avLst>
          </a:prstGeom>
          <a:solidFill>
            <a:srgbClr val="B2D7E5"/>
          </a:solidFill>
          <a:ln/>
        </p:spPr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xmlns="" id="{2DC10558-EECF-4852-A2FD-19AC1CC6AF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61" y="4411266"/>
            <a:ext cx="1571844" cy="210062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xmlns="" id="{EC2624F4-6572-4025-BE9F-B3D12A92CB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1128" y="5131868"/>
            <a:ext cx="2048503" cy="13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4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 87">
            <a:extLst>
              <a:ext uri="{FF2B5EF4-FFF2-40B4-BE49-F238E27FC236}">
                <a16:creationId xmlns:a16="http://schemas.microsoft.com/office/drawing/2014/main" xmlns="" id="{8DC96B08-3CF8-40DD-9C15-26C303C98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409" y="3362695"/>
            <a:ext cx="1078972" cy="607488"/>
          </a:xfrm>
          <a:prstGeom prst="rect">
            <a:avLst/>
          </a:prstGeom>
        </p:spPr>
      </p:pic>
      <p:sp>
        <p:nvSpPr>
          <p:cNvPr id="71682" name="AutoShape 2" descr="RÃ©sultat de recherche d'images pour &quot;lafargeholcim&quot;">
            <a:extLst>
              <a:ext uri="{FF2B5EF4-FFF2-40B4-BE49-F238E27FC236}">
                <a16:creationId xmlns:a16="http://schemas.microsoft.com/office/drawing/2014/main" xmlns="" id="{E3215598-D0E1-41A5-9E17-04647684F6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350">
              <a:latin typeface="Arial" panose="020B0604020202020204" pitchFamily="34" charset="0"/>
            </a:endParaRPr>
          </a:p>
        </p:txBody>
      </p:sp>
      <p:grpSp>
        <p:nvGrpSpPr>
          <p:cNvPr id="71684" name="Groupe 1">
            <a:extLst>
              <a:ext uri="{FF2B5EF4-FFF2-40B4-BE49-F238E27FC236}">
                <a16:creationId xmlns:a16="http://schemas.microsoft.com/office/drawing/2014/main" xmlns="" id="{DFE01017-288F-497D-B045-E232E84FE368}"/>
              </a:ext>
            </a:extLst>
          </p:cNvPr>
          <p:cNvGrpSpPr>
            <a:grpSpLocks/>
          </p:cNvGrpSpPr>
          <p:nvPr/>
        </p:nvGrpSpPr>
        <p:grpSpPr bwMode="auto">
          <a:xfrm>
            <a:off x="360348" y="1544182"/>
            <a:ext cx="7992888" cy="4464496"/>
            <a:chOff x="327025" y="1331913"/>
            <a:chExt cx="10007600" cy="5419399"/>
          </a:xfrm>
        </p:grpSpPr>
        <p:grpSp>
          <p:nvGrpSpPr>
            <p:cNvPr id="71688" name="Groupe 19">
              <a:extLst>
                <a:ext uri="{FF2B5EF4-FFF2-40B4-BE49-F238E27FC236}">
                  <a16:creationId xmlns:a16="http://schemas.microsoft.com/office/drawing/2014/main" xmlns="" id="{EC991B05-04C5-46C9-8495-B1CAEDC99B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85149" y="1366838"/>
              <a:ext cx="2149474" cy="3052762"/>
              <a:chOff x="8317636" y="1304391"/>
              <a:chExt cx="2148493" cy="3052526"/>
            </a:xfrm>
          </p:grpSpPr>
          <p:sp>
            <p:nvSpPr>
              <p:cNvPr id="71744" name="AutoShape 7">
                <a:extLst>
                  <a:ext uri="{FF2B5EF4-FFF2-40B4-BE49-F238E27FC236}">
                    <a16:creationId xmlns:a16="http://schemas.microsoft.com/office/drawing/2014/main" xmlns="" id="{C6DF3E5F-1C6A-428D-9840-90AD57704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63875" y="3996554"/>
                <a:ext cx="1014412" cy="360363"/>
              </a:xfrm>
              <a:prstGeom prst="roundRect">
                <a:avLst>
                  <a:gd name="adj" fmla="val 16667"/>
                </a:avLst>
              </a:prstGeom>
              <a:solidFill>
                <a:srgbClr val="00A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900">
                    <a:solidFill>
                      <a:schemeClr val="bg1"/>
                    </a:solidFill>
                    <a:latin typeface="Arial" panose="020B0604020202020204" pitchFamily="34" charset="0"/>
                  </a:rPr>
                  <a:t>Industry</a:t>
                </a:r>
              </a:p>
            </p:txBody>
          </p:sp>
          <p:grpSp>
            <p:nvGrpSpPr>
              <p:cNvPr id="71745" name="Groupe 89">
                <a:extLst>
                  <a:ext uri="{FF2B5EF4-FFF2-40B4-BE49-F238E27FC236}">
                    <a16:creationId xmlns:a16="http://schemas.microsoft.com/office/drawing/2014/main" xmlns="" id="{83B319D7-EECB-40EC-8542-BAB2015B7C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17636" y="1304391"/>
                <a:ext cx="2148493" cy="2677453"/>
                <a:chOff x="6804170" y="1316261"/>
                <a:chExt cx="2148493" cy="2677453"/>
              </a:xfrm>
            </p:grpSpPr>
            <p:pic>
              <p:nvPicPr>
                <p:cNvPr id="71747" name="Image 90">
                  <a:extLst>
                    <a:ext uri="{FF2B5EF4-FFF2-40B4-BE49-F238E27FC236}">
                      <a16:creationId xmlns:a16="http://schemas.microsoft.com/office/drawing/2014/main" xmlns="" id="{7A0CAEB6-1D66-435D-88C4-B28E6B0FA5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92163" y="2765918"/>
                  <a:ext cx="520363" cy="735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48" name="Image 91">
                  <a:extLst>
                    <a:ext uri="{FF2B5EF4-FFF2-40B4-BE49-F238E27FC236}">
                      <a16:creationId xmlns:a16="http://schemas.microsoft.com/office/drawing/2014/main" xmlns="" id="{68CC89A1-3FE3-4D7D-B992-C5B2AB08B3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09090" y="1517525"/>
                  <a:ext cx="815663" cy="815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1749" name="AutoShape 41">
                  <a:extLst>
                    <a:ext uri="{FF2B5EF4-FFF2-40B4-BE49-F238E27FC236}">
                      <a16:creationId xmlns:a16="http://schemas.microsoft.com/office/drawing/2014/main" xmlns="" id="{CA873101-BBA5-464A-B8F9-1B5BA4EFF5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04170" y="1316261"/>
                  <a:ext cx="2086610" cy="2677453"/>
                </a:xfrm>
                <a:prstGeom prst="roundRect">
                  <a:avLst>
                    <a:gd name="adj" fmla="val 16667"/>
                  </a:avLst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Georgia" panose="02040502050405020303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fr-FR" altLang="fr-FR" sz="1200"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71750" name="Picture 63" descr="se_logo">
                  <a:extLst>
                    <a:ext uri="{FF2B5EF4-FFF2-40B4-BE49-F238E27FC236}">
                      <a16:creationId xmlns:a16="http://schemas.microsoft.com/office/drawing/2014/main" xmlns="" id="{F7E233D9-AF4B-4950-92FE-B026F2BA1B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6376" y="3611551"/>
                  <a:ext cx="761827" cy="32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51" name="Picture 64" descr="SIEMENS">
                  <a:extLst>
                    <a:ext uri="{FF2B5EF4-FFF2-40B4-BE49-F238E27FC236}">
                      <a16:creationId xmlns:a16="http://schemas.microsoft.com/office/drawing/2014/main" xmlns="" id="{76E2360B-B876-4E7C-A19F-15E554FBFC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23055" y="2388250"/>
                  <a:ext cx="866002" cy="1397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52" name="Picture 80" descr="logo_unibail">
                  <a:extLst>
                    <a:ext uri="{FF2B5EF4-FFF2-40B4-BE49-F238E27FC236}">
                      <a16:creationId xmlns:a16="http://schemas.microsoft.com/office/drawing/2014/main" xmlns="" id="{CC6FFE1F-72D2-4BD9-9EB1-24A202E0B9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3490" y="3440613"/>
                  <a:ext cx="1223123" cy="134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53" name="Picture 81" descr="lvmh-logo">
                  <a:extLst>
                    <a:ext uri="{FF2B5EF4-FFF2-40B4-BE49-F238E27FC236}">
                      <a16:creationId xmlns:a16="http://schemas.microsoft.com/office/drawing/2014/main" xmlns="" id="{DAADBBE1-DD01-416B-9BBC-26DEC756A6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84313" y="1983486"/>
                  <a:ext cx="658307" cy="207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54" name="Picture 99" descr="nestle">
                  <a:extLst>
                    <a:ext uri="{FF2B5EF4-FFF2-40B4-BE49-F238E27FC236}">
                      <a16:creationId xmlns:a16="http://schemas.microsoft.com/office/drawing/2014/main" xmlns="" id="{41759952-519F-4896-BBFA-0C395C0C6F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1258" y="3125937"/>
                  <a:ext cx="508617" cy="5086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55" name="Picture 100" descr="michelin_logo">
                  <a:extLst>
                    <a:ext uri="{FF2B5EF4-FFF2-40B4-BE49-F238E27FC236}">
                      <a16:creationId xmlns:a16="http://schemas.microsoft.com/office/drawing/2014/main" xmlns="" id="{D7B11171-9453-4DCC-8261-3F7C62ACBA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56750" y="2034775"/>
                  <a:ext cx="1095913" cy="396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56" name="Picture 102" descr="valeo">
                  <a:extLst>
                    <a:ext uri="{FF2B5EF4-FFF2-40B4-BE49-F238E27FC236}">
                      <a16:creationId xmlns:a16="http://schemas.microsoft.com/office/drawing/2014/main" xmlns="" id="{1943F448-67B1-473B-9360-19BAC8091F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25666" y="3065227"/>
                  <a:ext cx="684575" cy="2999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57" name="Picture 103" descr="thales">
                  <a:extLst>
                    <a:ext uri="{FF2B5EF4-FFF2-40B4-BE49-F238E27FC236}">
                      <a16:creationId xmlns:a16="http://schemas.microsoft.com/office/drawing/2014/main" xmlns="" id="{A2C2269E-9C04-4750-B3DA-0D78F43E7E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17700" y="2676122"/>
                  <a:ext cx="919785" cy="251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58" name="Picture 54" descr="renault-new-logo-2015-L">
                  <a:extLst>
                    <a:ext uri="{FF2B5EF4-FFF2-40B4-BE49-F238E27FC236}">
                      <a16:creationId xmlns:a16="http://schemas.microsoft.com/office/drawing/2014/main" xmlns="" id="{C430E42D-69C7-4CA3-A73B-DB61A3FA62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58553" y="1367187"/>
                  <a:ext cx="941073" cy="5921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60" name="Picture 62" descr="cisco">
                  <a:extLst>
                    <a:ext uri="{FF2B5EF4-FFF2-40B4-BE49-F238E27FC236}">
                      <a16:creationId xmlns:a16="http://schemas.microsoft.com/office/drawing/2014/main" xmlns="" id="{16EA79C9-C46D-47FF-9042-5445475B09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61087" y="1366320"/>
                  <a:ext cx="478064" cy="478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1746" name="Image 1">
                <a:extLst>
                  <a:ext uri="{FF2B5EF4-FFF2-40B4-BE49-F238E27FC236}">
                    <a16:creationId xmlns:a16="http://schemas.microsoft.com/office/drawing/2014/main" xmlns="" id="{2A663900-10A1-44A9-9175-0A6AF5B55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7521" y="3660122"/>
                <a:ext cx="856716" cy="392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1689" name="Groupe 17">
              <a:extLst>
                <a:ext uri="{FF2B5EF4-FFF2-40B4-BE49-F238E27FC236}">
                  <a16:creationId xmlns:a16="http://schemas.microsoft.com/office/drawing/2014/main" xmlns="" id="{9587874A-48B3-499B-AA0C-B0813E77A0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9575" y="5138738"/>
              <a:ext cx="3027363" cy="1603375"/>
              <a:chOff x="2823699" y="5199052"/>
              <a:chExt cx="2937434" cy="1602574"/>
            </a:xfrm>
          </p:grpSpPr>
          <p:sp>
            <p:nvSpPr>
              <p:cNvPr id="71732" name="Text Box 8">
                <a:extLst>
                  <a:ext uri="{FF2B5EF4-FFF2-40B4-BE49-F238E27FC236}">
                    <a16:creationId xmlns:a16="http://schemas.microsoft.com/office/drawing/2014/main" xmlns="" id="{56702D14-CEB1-47C9-AA87-17590D26C8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3699" y="6319109"/>
                <a:ext cx="1626901" cy="3912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endParaRPr lang="fr-FR" altLang="fr-FR" sz="1200" b="1">
                  <a:solidFill>
                    <a:srgbClr val="00ADCB"/>
                  </a:solidFill>
                  <a:latin typeface="Calibri" panose="020F0502020204030204" pitchFamily="34" charset="0"/>
                </a:endParaRPr>
              </a:p>
            </p:txBody>
          </p:sp>
          <p:grpSp>
            <p:nvGrpSpPr>
              <p:cNvPr id="71733" name="Groupe 16">
                <a:extLst>
                  <a:ext uri="{FF2B5EF4-FFF2-40B4-BE49-F238E27FC236}">
                    <a16:creationId xmlns:a16="http://schemas.microsoft.com/office/drawing/2014/main" xmlns="" id="{13638702-5287-488B-B4C9-4AEC7A7369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9490" y="5229200"/>
                <a:ext cx="2781643" cy="1234097"/>
                <a:chOff x="2979490" y="5229200"/>
                <a:chExt cx="2781643" cy="1234097"/>
              </a:xfrm>
            </p:grpSpPr>
            <p:pic>
              <p:nvPicPr>
                <p:cNvPr id="71737" name="Picture 50" descr="atkearneyindex">
                  <a:extLst>
                    <a:ext uri="{FF2B5EF4-FFF2-40B4-BE49-F238E27FC236}">
                      <a16:creationId xmlns:a16="http://schemas.microsoft.com/office/drawing/2014/main" xmlns="" id="{8CBCA218-C26D-46AA-8932-E34EAC16C3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85059" y="5738255"/>
                  <a:ext cx="1325695" cy="4227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38" name="Picture 43" descr="mckinsey">
                  <a:extLst>
                    <a:ext uri="{FF2B5EF4-FFF2-40B4-BE49-F238E27FC236}">
                      <a16:creationId xmlns:a16="http://schemas.microsoft.com/office/drawing/2014/main" xmlns="" id="{7BAE80BF-5025-4C1A-BD6A-7294BBED2D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41763" y="5945620"/>
                  <a:ext cx="1519370" cy="517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39" name="Picture 48" descr="olivier wyman logo">
                  <a:extLst>
                    <a:ext uri="{FF2B5EF4-FFF2-40B4-BE49-F238E27FC236}">
                      <a16:creationId xmlns:a16="http://schemas.microsoft.com/office/drawing/2014/main" xmlns="" id="{670A6175-C4F1-4A53-BB60-AAA1C5C388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437" y="5614968"/>
                  <a:ext cx="1658785" cy="1348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40" name="Picture 49" descr="capgeminilogo">
                  <a:extLst>
                    <a:ext uri="{FF2B5EF4-FFF2-40B4-BE49-F238E27FC236}">
                      <a16:creationId xmlns:a16="http://schemas.microsoft.com/office/drawing/2014/main" xmlns="" id="{CF4A696E-F199-49FD-B9D0-0E35E25167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1418" y="5229200"/>
                  <a:ext cx="1268399" cy="2965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41" name="Picture 51" descr="accenture">
                  <a:extLst>
                    <a:ext uri="{FF2B5EF4-FFF2-40B4-BE49-F238E27FC236}">
                      <a16:creationId xmlns:a16="http://schemas.microsoft.com/office/drawing/2014/main" xmlns="" id="{3E80FC79-E140-404F-8994-7E0FCA85ED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9856" y="5247398"/>
                  <a:ext cx="819150" cy="341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42" name="Picture 43" descr="bcg1">
                  <a:extLst>
                    <a:ext uri="{FF2B5EF4-FFF2-40B4-BE49-F238E27FC236}">
                      <a16:creationId xmlns:a16="http://schemas.microsoft.com/office/drawing/2014/main" xmlns="" id="{D34211CD-F6DC-4982-980D-9AEAC84510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9490" y="6000452"/>
                  <a:ext cx="1244303" cy="3808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43" name="Image 106">
                  <a:extLst>
                    <a:ext uri="{FF2B5EF4-FFF2-40B4-BE49-F238E27FC236}">
                      <a16:creationId xmlns:a16="http://schemas.microsoft.com/office/drawing/2014/main" xmlns="" id="{90E91CE0-F256-44D8-AD48-1947541CD5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30232" y="5840939"/>
                  <a:ext cx="641657" cy="256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1734" name="Groupe 6">
                <a:extLst>
                  <a:ext uri="{FF2B5EF4-FFF2-40B4-BE49-F238E27FC236}">
                    <a16:creationId xmlns:a16="http://schemas.microsoft.com/office/drawing/2014/main" xmlns="" id="{22B4C855-A23A-4AFD-BF1B-B718E5F0FD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5904" y="5199052"/>
                <a:ext cx="2792800" cy="1602574"/>
                <a:chOff x="1171051" y="5135693"/>
                <a:chExt cx="2792800" cy="1602574"/>
              </a:xfrm>
            </p:grpSpPr>
            <p:sp>
              <p:nvSpPr>
                <p:cNvPr id="71735" name="AutoShape 17">
                  <a:extLst>
                    <a:ext uri="{FF2B5EF4-FFF2-40B4-BE49-F238E27FC236}">
                      <a16:creationId xmlns:a16="http://schemas.microsoft.com/office/drawing/2014/main" xmlns="" id="{459C348C-D6BD-4BB5-AB13-1CF5A8153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1051" y="5135693"/>
                  <a:ext cx="2792800" cy="1254579"/>
                </a:xfrm>
                <a:prstGeom prst="roundRect">
                  <a:avLst>
                    <a:gd name="adj" fmla="val 16667"/>
                  </a:avLst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Georgia" panose="02040502050405020303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fr-FR" altLang="fr-FR" sz="12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736" name="AutoShape 7">
                  <a:extLst>
                    <a:ext uri="{FF2B5EF4-FFF2-40B4-BE49-F238E27FC236}">
                      <a16:creationId xmlns:a16="http://schemas.microsoft.com/office/drawing/2014/main" xmlns="" id="{D6B60633-6F58-4455-A6ED-55077675C2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1324" y="6377904"/>
                  <a:ext cx="1708150" cy="36036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AB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Georgia" panose="02040502050405020303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900">
                      <a:solidFill>
                        <a:schemeClr val="bg1"/>
                      </a:solidFill>
                      <a:latin typeface="Arial" panose="020B0604020202020204" pitchFamily="34" charset="0"/>
                    </a:rPr>
                    <a:t>Consulting</a:t>
                  </a:r>
                </a:p>
              </p:txBody>
            </p:sp>
          </p:grpSp>
        </p:grpSp>
        <p:grpSp>
          <p:nvGrpSpPr>
            <p:cNvPr id="71690" name="Groupe 20">
              <a:extLst>
                <a:ext uri="{FF2B5EF4-FFF2-40B4-BE49-F238E27FC236}">
                  <a16:creationId xmlns:a16="http://schemas.microsoft.com/office/drawing/2014/main" xmlns="" id="{642ADE41-5904-4002-AF08-5DBC6D7837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99450" y="4557713"/>
              <a:ext cx="2035175" cy="2184400"/>
              <a:chOff x="8379062" y="4471824"/>
              <a:chExt cx="2035718" cy="2185365"/>
            </a:xfrm>
          </p:grpSpPr>
          <p:pic>
            <p:nvPicPr>
              <p:cNvPr id="71724" name="Image 8">
                <a:extLst>
                  <a:ext uri="{FF2B5EF4-FFF2-40B4-BE49-F238E27FC236}">
                    <a16:creationId xmlns:a16="http://schemas.microsoft.com/office/drawing/2014/main" xmlns="" id="{DFC55298-1D2B-47B7-B8F5-A16B367A9C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986" y="4471824"/>
                <a:ext cx="1010988" cy="562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725" name="AutoShape 7">
                <a:extLst>
                  <a:ext uri="{FF2B5EF4-FFF2-40B4-BE49-F238E27FC236}">
                    <a16:creationId xmlns:a16="http://schemas.microsoft.com/office/drawing/2014/main" xmlns="" id="{D2FA39B4-B907-475E-B3C1-A6E987B1C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9062" y="4487254"/>
                <a:ext cx="2035718" cy="1809572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fr-FR" altLang="fr-FR" sz="1200">
                  <a:latin typeface="Arial" panose="020B0604020202020204" pitchFamily="34" charset="0"/>
                </a:endParaRPr>
              </a:p>
            </p:txBody>
          </p:sp>
          <p:pic>
            <p:nvPicPr>
              <p:cNvPr id="71726" name="Picture 44" descr="BNPP_BL_Q">
                <a:extLst>
                  <a:ext uri="{FF2B5EF4-FFF2-40B4-BE49-F238E27FC236}">
                    <a16:creationId xmlns:a16="http://schemas.microsoft.com/office/drawing/2014/main" xmlns="" id="{829CB1A8-81FF-4ECB-A8BD-E6FBD0A725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9710" y="5598086"/>
                <a:ext cx="1512888" cy="425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27" name="Picture 56" descr="AFD">
                <a:extLst>
                  <a:ext uri="{FF2B5EF4-FFF2-40B4-BE49-F238E27FC236}">
                    <a16:creationId xmlns:a16="http://schemas.microsoft.com/office/drawing/2014/main" xmlns="" id="{70CC1ABE-3E8B-4789-9978-53E6E4E84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4599" y="5057398"/>
                <a:ext cx="572503" cy="491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28" name="Picture 44" descr="hsbc">
                <a:extLst>
                  <a:ext uri="{FF2B5EF4-FFF2-40B4-BE49-F238E27FC236}">
                    <a16:creationId xmlns:a16="http://schemas.microsoft.com/office/drawing/2014/main" xmlns="" id="{BA061C10-0F86-4EC0-BE5C-56F9C12118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7894" y="5032562"/>
                <a:ext cx="972809" cy="429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29" name="Picture 45" descr="Societe-generale1">
                <a:extLst>
                  <a:ext uri="{FF2B5EF4-FFF2-40B4-BE49-F238E27FC236}">
                    <a16:creationId xmlns:a16="http://schemas.microsoft.com/office/drawing/2014/main" xmlns="" id="{B7CDA726-689B-4FBF-82EC-A2D6260B77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5880" y="5992495"/>
                <a:ext cx="1303413" cy="247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30" name="Image 107">
                <a:extLst>
                  <a:ext uri="{FF2B5EF4-FFF2-40B4-BE49-F238E27FC236}">
                    <a16:creationId xmlns:a16="http://schemas.microsoft.com/office/drawing/2014/main" xmlns="" id="{707A9A51-8B13-4D0F-86EF-73D1A724D7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9946" y="5407480"/>
                <a:ext cx="1144862" cy="274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731" name="AutoShape 7">
                <a:extLst>
                  <a:ext uri="{FF2B5EF4-FFF2-40B4-BE49-F238E27FC236}">
                    <a16:creationId xmlns:a16="http://schemas.microsoft.com/office/drawing/2014/main" xmlns="" id="{BD955E70-896B-462C-93CF-B8331523B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7006" y="6296826"/>
                <a:ext cx="1708150" cy="360363"/>
              </a:xfrm>
              <a:prstGeom prst="roundRect">
                <a:avLst>
                  <a:gd name="adj" fmla="val 16667"/>
                </a:avLst>
              </a:prstGeom>
              <a:solidFill>
                <a:srgbClr val="00A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900">
                    <a:solidFill>
                      <a:schemeClr val="bg1"/>
                    </a:solidFill>
                    <a:latin typeface="Arial" panose="020B0604020202020204" pitchFamily="34" charset="0"/>
                  </a:rPr>
                  <a:t>Finance</a:t>
                </a:r>
              </a:p>
            </p:txBody>
          </p:sp>
        </p:grpSp>
        <p:grpSp>
          <p:nvGrpSpPr>
            <p:cNvPr id="71691" name="Groupe 18">
              <a:extLst>
                <a:ext uri="{FF2B5EF4-FFF2-40B4-BE49-F238E27FC236}">
                  <a16:creationId xmlns:a16="http://schemas.microsoft.com/office/drawing/2014/main" xmlns="" id="{08093F0A-FD50-4981-AB06-D9C1BB0D56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5193" y="3350887"/>
              <a:ext cx="2298700" cy="3400425"/>
              <a:chOff x="5871667" y="3357960"/>
              <a:chExt cx="2298861" cy="3399342"/>
            </a:xfrm>
          </p:grpSpPr>
          <p:sp>
            <p:nvSpPr>
              <p:cNvPr id="71710" name="AutoShape 2">
                <a:extLst>
                  <a:ext uri="{FF2B5EF4-FFF2-40B4-BE49-F238E27FC236}">
                    <a16:creationId xmlns:a16="http://schemas.microsoft.com/office/drawing/2014/main" xmlns="" id="{D802FD5F-027C-48E8-A58C-A2A659BBB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1667" y="3357960"/>
                <a:ext cx="2298861" cy="3031292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fr-FR" altLang="fr-FR" sz="1200">
                  <a:latin typeface="Arial" panose="020B0604020202020204" pitchFamily="34" charset="0"/>
                </a:endParaRPr>
              </a:p>
            </p:txBody>
          </p:sp>
          <p:pic>
            <p:nvPicPr>
              <p:cNvPr id="71711" name="Picture 55" descr="egis">
                <a:extLst>
                  <a:ext uri="{FF2B5EF4-FFF2-40B4-BE49-F238E27FC236}">
                    <a16:creationId xmlns:a16="http://schemas.microsoft.com/office/drawing/2014/main" xmlns="" id="{4A13EA37-8D6E-4983-BFCD-2A2D091110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3689" y="5199052"/>
                <a:ext cx="696273" cy="264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12" name="Picture 42" descr="ingerop">
                <a:extLst>
                  <a:ext uri="{FF2B5EF4-FFF2-40B4-BE49-F238E27FC236}">
                    <a16:creationId xmlns:a16="http://schemas.microsoft.com/office/drawing/2014/main" xmlns="" id="{F01A1D01-F663-40B9-90E6-36DDF4CB05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3992" y="4181051"/>
                <a:ext cx="875922" cy="249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713" name="AutoShape 7">
                <a:extLst>
                  <a:ext uri="{FF2B5EF4-FFF2-40B4-BE49-F238E27FC236}">
                    <a16:creationId xmlns:a16="http://schemas.microsoft.com/office/drawing/2014/main" xmlns="" id="{30180DF1-C677-4035-A597-4F4A2F3F2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1954" y="6396939"/>
                <a:ext cx="1708150" cy="360363"/>
              </a:xfrm>
              <a:prstGeom prst="roundRect">
                <a:avLst>
                  <a:gd name="adj" fmla="val 16667"/>
                </a:avLst>
              </a:prstGeom>
              <a:solidFill>
                <a:srgbClr val="00A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900">
                    <a:solidFill>
                      <a:schemeClr val="bg1"/>
                    </a:solidFill>
                    <a:latin typeface="Arial" panose="020B0604020202020204" pitchFamily="34" charset="0"/>
                  </a:rPr>
                  <a:t>Construction</a:t>
                </a:r>
              </a:p>
            </p:txBody>
          </p:sp>
          <p:grpSp>
            <p:nvGrpSpPr>
              <p:cNvPr id="71714" name="Groupe 5">
                <a:extLst>
                  <a:ext uri="{FF2B5EF4-FFF2-40B4-BE49-F238E27FC236}">
                    <a16:creationId xmlns:a16="http://schemas.microsoft.com/office/drawing/2014/main" xmlns="" id="{E7844A06-A309-4C25-944E-72264F5E43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64540" y="4109844"/>
                <a:ext cx="2147684" cy="2067434"/>
                <a:chOff x="4280755" y="4150249"/>
                <a:chExt cx="2147684" cy="2067434"/>
              </a:xfrm>
            </p:grpSpPr>
            <p:pic>
              <p:nvPicPr>
                <p:cNvPr id="71715" name="Picture 7" descr="BOUYGUES CONSTRUCTION">
                  <a:extLst>
                    <a:ext uri="{FF2B5EF4-FFF2-40B4-BE49-F238E27FC236}">
                      <a16:creationId xmlns:a16="http://schemas.microsoft.com/office/drawing/2014/main" xmlns="" id="{DFA8FF83-A913-41BD-B23B-32FA9D9384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36844" y="4682425"/>
                  <a:ext cx="884745" cy="580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16" name="Picture 5" descr="logo-vinci">
                  <a:extLst>
                    <a:ext uri="{FF2B5EF4-FFF2-40B4-BE49-F238E27FC236}">
                      <a16:creationId xmlns:a16="http://schemas.microsoft.com/office/drawing/2014/main" xmlns="" id="{D9737A34-62EC-4717-A3B5-740F3C5258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9012" y="5453075"/>
                  <a:ext cx="1129427" cy="4083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17" name="Picture 52" descr="eiffage_logo">
                  <a:extLst>
                    <a:ext uri="{FF2B5EF4-FFF2-40B4-BE49-F238E27FC236}">
                      <a16:creationId xmlns:a16="http://schemas.microsoft.com/office/drawing/2014/main" xmlns="" id="{3233074E-CD09-436D-A043-1DF39FCA68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0755" y="5262533"/>
                  <a:ext cx="1031885" cy="3098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18" name="Picture 53" descr="leon grosse">
                  <a:extLst>
                    <a:ext uri="{FF2B5EF4-FFF2-40B4-BE49-F238E27FC236}">
                      <a16:creationId xmlns:a16="http://schemas.microsoft.com/office/drawing/2014/main" xmlns="" id="{3FC2D3A0-C191-47C8-8AE4-F066E1D8B8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6237" y="4683741"/>
                  <a:ext cx="654539" cy="4077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19" name="Picture 54" descr="arteLIA">
                  <a:extLst>
                    <a:ext uri="{FF2B5EF4-FFF2-40B4-BE49-F238E27FC236}">
                      <a16:creationId xmlns:a16="http://schemas.microsoft.com/office/drawing/2014/main" xmlns="" id="{C5F5C01E-C6F8-4003-897F-86103266EC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0327" y="5917678"/>
                  <a:ext cx="940016" cy="300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21" name="Picture 38" descr="colas">
                  <a:extLst>
                    <a:ext uri="{FF2B5EF4-FFF2-40B4-BE49-F238E27FC236}">
                      <a16:creationId xmlns:a16="http://schemas.microsoft.com/office/drawing/2014/main" xmlns="" id="{E3052B05-7EA0-46D4-81DE-0C85F22DBF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4500" y="4150249"/>
                  <a:ext cx="897163" cy="3774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22" name="Picture 33" descr="RAZEL-BEC">
                  <a:extLst>
                    <a:ext uri="{FF2B5EF4-FFF2-40B4-BE49-F238E27FC236}">
                      <a16:creationId xmlns:a16="http://schemas.microsoft.com/office/drawing/2014/main" xmlns="" id="{6557999D-0B60-4B09-9A1F-74947B751F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16100" y="5763261"/>
                  <a:ext cx="1065756" cy="2906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1692" name="Groupe 12">
              <a:extLst>
                <a:ext uri="{FF2B5EF4-FFF2-40B4-BE49-F238E27FC236}">
                  <a16:creationId xmlns:a16="http://schemas.microsoft.com/office/drawing/2014/main" xmlns="" id="{6AA4B782-9378-4BF2-96BB-01C2E56FB4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025" y="3460303"/>
              <a:ext cx="1731978" cy="2532915"/>
              <a:chOff x="518897" y="3335344"/>
              <a:chExt cx="1732077" cy="2533147"/>
            </a:xfrm>
          </p:grpSpPr>
          <p:sp>
            <p:nvSpPr>
              <p:cNvPr id="71708" name="ZoneTexte 1">
                <a:extLst>
                  <a:ext uri="{FF2B5EF4-FFF2-40B4-BE49-F238E27FC236}">
                    <a16:creationId xmlns:a16="http://schemas.microsoft.com/office/drawing/2014/main" xmlns="" id="{27F58923-5185-4D62-A74F-BC310CBAD0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7894" y="3682760"/>
                <a:ext cx="1403080" cy="2185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350">
                    <a:latin typeface="Arial" panose="020B0604020202020204" pitchFamily="34" charset="0"/>
                  </a:rPr>
                  <a:t>Teachers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350">
                    <a:latin typeface="Arial" panose="020B0604020202020204" pitchFamily="34" charset="0"/>
                  </a:rPr>
                  <a:t>Projects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350">
                    <a:latin typeface="Arial" panose="020B0604020202020204" pitchFamily="34" charset="0"/>
                  </a:rPr>
                  <a:t>Internships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350">
                    <a:latin typeface="Arial" panose="020B0604020202020204" pitchFamily="34" charset="0"/>
                  </a:rPr>
                  <a:t>Lectures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350">
                    <a:latin typeface="Arial" panose="020B0604020202020204" pitchFamily="34" charset="0"/>
                  </a:rPr>
                  <a:t>Chairs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350">
                    <a:latin typeface="Arial" panose="020B0604020202020204" pitchFamily="34" charset="0"/>
                  </a:rPr>
                  <a:t> …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fr-FR" altLang="fr-FR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xmlns="" id="{89892872-E5D5-4970-981B-1ABE916D9A9A}"/>
                  </a:ext>
                </a:extLst>
              </p:cNvPr>
              <p:cNvSpPr/>
              <p:nvPr/>
            </p:nvSpPr>
            <p:spPr>
              <a:xfrm>
                <a:off x="518897" y="3335344"/>
                <a:ext cx="1701243" cy="2332187"/>
              </a:xfrm>
              <a:prstGeom prst="ellipse">
                <a:avLst/>
              </a:prstGeom>
              <a:solidFill>
                <a:schemeClr val="accent1">
                  <a:alpha val="3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350"/>
              </a:p>
            </p:txBody>
          </p:sp>
        </p:grpSp>
        <p:grpSp>
          <p:nvGrpSpPr>
            <p:cNvPr id="71693" name="Groupe 14">
              <a:extLst>
                <a:ext uri="{FF2B5EF4-FFF2-40B4-BE49-F238E27FC236}">
                  <a16:creationId xmlns:a16="http://schemas.microsoft.com/office/drawing/2014/main" xmlns="" id="{C75BEB4D-19A6-4ED3-BD6D-3B05B2CF2E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8325" y="1331913"/>
              <a:ext cx="2822575" cy="3605212"/>
              <a:chOff x="1838238" y="1331319"/>
              <a:chExt cx="2822693" cy="3605224"/>
            </a:xfrm>
          </p:grpSpPr>
          <p:sp>
            <p:nvSpPr>
              <p:cNvPr id="71704" name="AutoShape 7">
                <a:extLst>
                  <a:ext uri="{FF2B5EF4-FFF2-40B4-BE49-F238E27FC236}">
                    <a16:creationId xmlns:a16="http://schemas.microsoft.com/office/drawing/2014/main" xmlns="" id="{7AB22F74-3BEB-488B-B099-32B092362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1715" y="4385680"/>
                <a:ext cx="1558925" cy="550863"/>
              </a:xfrm>
              <a:prstGeom prst="roundRect">
                <a:avLst>
                  <a:gd name="adj" fmla="val 16667"/>
                </a:avLst>
              </a:prstGeom>
              <a:solidFill>
                <a:srgbClr val="00AB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fr-FR" sz="900">
                    <a:solidFill>
                      <a:schemeClr val="bg1"/>
                    </a:solidFill>
                    <a:latin typeface="Arial" panose="020B0604020202020204" pitchFamily="34" charset="0"/>
                  </a:rPr>
                  <a:t>Transportation 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fr-FR" sz="900">
                    <a:solidFill>
                      <a:schemeClr val="bg1"/>
                    </a:solidFill>
                    <a:latin typeface="Arial" panose="020B0604020202020204" pitchFamily="34" charset="0"/>
                  </a:rPr>
                  <a:t>Environment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fr-FR" sz="900">
                    <a:solidFill>
                      <a:schemeClr val="bg1"/>
                    </a:solidFill>
                    <a:latin typeface="Arial" panose="020B0604020202020204" pitchFamily="34" charset="0"/>
                  </a:rPr>
                  <a:t>Urban services</a:t>
                </a:r>
              </a:p>
            </p:txBody>
          </p:sp>
          <p:grpSp>
            <p:nvGrpSpPr>
              <p:cNvPr id="71705" name="Groupe 13">
                <a:extLst>
                  <a:ext uri="{FF2B5EF4-FFF2-40B4-BE49-F238E27FC236}">
                    <a16:creationId xmlns:a16="http://schemas.microsoft.com/office/drawing/2014/main" xmlns="" id="{3265725A-2B5D-498C-AD9B-37173AA0C5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8238" y="1331319"/>
                <a:ext cx="2822693" cy="3054361"/>
                <a:chOff x="1838238" y="1331319"/>
                <a:chExt cx="2822693" cy="3054361"/>
              </a:xfrm>
            </p:grpSpPr>
            <p:pic>
              <p:nvPicPr>
                <p:cNvPr id="71706" name="Image 47">
                  <a:extLst>
                    <a:ext uri="{FF2B5EF4-FFF2-40B4-BE49-F238E27FC236}">
                      <a16:creationId xmlns:a16="http://schemas.microsoft.com/office/drawing/2014/main" xmlns="" id="{5CC48A82-3628-4317-ADBB-A0DA4B2274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8238" y="1331319"/>
                  <a:ext cx="2822693" cy="30543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707" name="Picture 11" descr="x47_france-veolia">
                  <a:extLst>
                    <a:ext uri="{FF2B5EF4-FFF2-40B4-BE49-F238E27FC236}">
                      <a16:creationId xmlns:a16="http://schemas.microsoft.com/office/drawing/2014/main" xmlns="" id="{33AB0DA4-F27D-4C6C-8B85-BF775DE999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8799" y="3036701"/>
                  <a:ext cx="1256269" cy="3135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71695" name="AutoShape 7">
              <a:extLst>
                <a:ext uri="{FF2B5EF4-FFF2-40B4-BE49-F238E27FC236}">
                  <a16:creationId xmlns:a16="http://schemas.microsoft.com/office/drawing/2014/main" xmlns="" id="{F60DC82F-9497-4DBD-81EA-21C050C27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0312" y="2789237"/>
              <a:ext cx="1015078" cy="360365"/>
            </a:xfrm>
            <a:prstGeom prst="roundRect">
              <a:avLst>
                <a:gd name="adj" fmla="val 16667"/>
              </a:avLst>
            </a:prstGeom>
            <a:solidFill>
              <a:srgbClr val="00AB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900">
                  <a:solidFill>
                    <a:schemeClr val="bg1"/>
                  </a:solidFill>
                  <a:latin typeface="Arial" panose="020B0604020202020204" pitchFamily="34" charset="0"/>
                </a:rPr>
                <a:t>Energy</a:t>
              </a:r>
            </a:p>
          </p:txBody>
        </p:sp>
      </p:grpSp>
      <p:sp>
        <p:nvSpPr>
          <p:cNvPr id="71687" name="ZoneTexte 2">
            <a:extLst>
              <a:ext uri="{FF2B5EF4-FFF2-40B4-BE49-F238E27FC236}">
                <a16:creationId xmlns:a16="http://schemas.microsoft.com/office/drawing/2014/main" xmlns="" id="{B1C26D39-8A2B-4C38-BC17-A1092AF9E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585" y="6267884"/>
            <a:ext cx="361409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50" dirty="0">
                <a:latin typeface="Arial" panose="020B0604020202020204" pitchFamily="34" charset="0"/>
                <a:hlinkClick r:id="rId41"/>
              </a:rPr>
              <a:t>https://ecoledesponts.fr/en/learn-about-our-partners</a:t>
            </a:r>
            <a:r>
              <a:rPr lang="fr-FR" altLang="fr-FR" sz="105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856F9D32-DF30-420F-9554-AB3D7E879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A7545B-2D4F-47C0-B26D-954DA4C40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Close links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with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industry</a:t>
            </a:r>
            <a:endParaRPr lang="fr-FR" dirty="0"/>
          </a:p>
        </p:txBody>
      </p:sp>
      <p:sp>
        <p:nvSpPr>
          <p:cNvPr id="80" name="AutoShape 95">
            <a:extLst>
              <a:ext uri="{FF2B5EF4-FFF2-40B4-BE49-F238E27FC236}">
                <a16:creationId xmlns:a16="http://schemas.microsoft.com/office/drawing/2014/main" xmlns="" id="{04191C6A-946E-4168-9E99-F37AB8FCA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452" y="1331814"/>
            <a:ext cx="1839085" cy="1424642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8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 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" name="Picture 106" descr="dalkia">
            <a:extLst>
              <a:ext uri="{FF2B5EF4-FFF2-40B4-BE49-F238E27FC236}">
                <a16:creationId xmlns:a16="http://schemas.microsoft.com/office/drawing/2014/main" xmlns="" id="{B380469D-6BC2-4419-B2E5-A01D3A87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85" y="1381897"/>
            <a:ext cx="754655" cy="32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xmlns="" id="{255F7B11-2379-404A-A3D6-F60201BE5DD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378644" y="1494196"/>
            <a:ext cx="731104" cy="227318"/>
          </a:xfrm>
          <a:prstGeom prst="rect">
            <a:avLst/>
          </a:prstGeom>
        </p:spPr>
      </p:pic>
      <p:pic>
        <p:nvPicPr>
          <p:cNvPr id="83" name="Picture 50" descr="suez_Environnement_2015">
            <a:extLst>
              <a:ext uri="{FF2B5EF4-FFF2-40B4-BE49-F238E27FC236}">
                <a16:creationId xmlns:a16="http://schemas.microsoft.com/office/drawing/2014/main" xmlns="" id="{A436A427-C270-4C85-973B-92975008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92" y="1799634"/>
            <a:ext cx="1050553" cy="37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79" descr="engie_logotype_RGB">
            <a:extLst>
              <a:ext uri="{FF2B5EF4-FFF2-40B4-BE49-F238E27FC236}">
                <a16:creationId xmlns:a16="http://schemas.microsoft.com/office/drawing/2014/main" xmlns="" id="{B5DA3F2D-8EF0-429A-8BDA-74B06CB3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804" y="1734649"/>
            <a:ext cx="781033" cy="46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xmlns="" id="{E03FA693-62EB-4995-AEC7-4B061422A079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707018" y="2297562"/>
            <a:ext cx="517800" cy="378560"/>
          </a:xfrm>
          <a:prstGeom prst="rect">
            <a:avLst/>
          </a:prstGeom>
        </p:spPr>
      </p:pic>
      <p:pic>
        <p:nvPicPr>
          <p:cNvPr id="86" name="Picture 94" descr="EDF">
            <a:extLst>
              <a:ext uri="{FF2B5EF4-FFF2-40B4-BE49-F238E27FC236}">
                <a16:creationId xmlns:a16="http://schemas.microsoft.com/office/drawing/2014/main" xmlns="" id="{A72957C5-2B2D-40C6-B58D-F3B4BAE61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87" y="2402512"/>
            <a:ext cx="675519" cy="30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xmlns="" id="{A4CD8621-AFDF-45C6-9AA6-DAFC50429706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516964" y="3372554"/>
            <a:ext cx="692213" cy="290846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xmlns="" id="{9BD60692-5498-4001-A5EC-6F0C375BA5DD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475001" y="2364584"/>
            <a:ext cx="734951" cy="468241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xmlns="" id="{983C81FA-13B0-4C82-B20B-8030AECF466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560711" y="2707731"/>
            <a:ext cx="746531" cy="382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ZoneTexte 29">
            <a:extLst>
              <a:ext uri="{FF2B5EF4-FFF2-40B4-BE49-F238E27FC236}">
                <a16:creationId xmlns:a16="http://schemas.microsoft.com/office/drawing/2014/main" xmlns="" id="{BCD2FAB1-C51C-410E-A542-990C7128E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17" y="2852936"/>
            <a:ext cx="120473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fr-FR" sz="1350" b="1" dirty="0">
                <a:latin typeface="Arial" panose="020B0604020202020204" pitchFamily="34" charset="0"/>
              </a:rPr>
              <a:t>42% of students find a job during their master thesis at industry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586272E6-DBA9-41C9-A094-9C7D96F5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7E16-283B-4563-984A-653B717160C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F78B95-D1EB-4837-856A-E13E8CE16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Career</a:t>
            </a:r>
            <a:r>
              <a:rPr lang="fr-FR" sz="3200" b="1" dirty="0">
                <a:solidFill>
                  <a:schemeClr val="bg1"/>
                </a:solidFill>
                <a:cs typeface="Arial" panose="020B0604020202020204" pitchFamily="34" charset="0"/>
              </a:rPr>
              <a:t> Events : </a:t>
            </a:r>
            <a:r>
              <a:rPr lang="fr-FR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discover</a:t>
            </a:r>
            <a:r>
              <a:rPr lang="fr-FR" sz="3200" b="1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fr-FR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choose</a:t>
            </a:r>
            <a:r>
              <a:rPr lang="fr-FR" sz="3200" b="1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fr-FR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create</a:t>
            </a:r>
            <a:r>
              <a:rPr lang="fr-FR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your</a:t>
            </a:r>
            <a:r>
              <a:rPr lang="fr-FR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path</a:t>
            </a:r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3094A6DD-DFB6-4F91-8F61-6D6C1CC375A0}"/>
              </a:ext>
            </a:extLst>
          </p:cNvPr>
          <p:cNvGrpSpPr/>
          <p:nvPr/>
        </p:nvGrpSpPr>
        <p:grpSpPr>
          <a:xfrm>
            <a:off x="1115616" y="1628800"/>
            <a:ext cx="7281600" cy="4113411"/>
            <a:chOff x="892373" y="1619845"/>
            <a:chExt cx="7281600" cy="4113411"/>
          </a:xfrm>
        </p:grpSpPr>
        <p:grpSp>
          <p:nvGrpSpPr>
            <p:cNvPr id="73730" name="Groupe 15">
              <a:extLst>
                <a:ext uri="{FF2B5EF4-FFF2-40B4-BE49-F238E27FC236}">
                  <a16:creationId xmlns:a16="http://schemas.microsoft.com/office/drawing/2014/main" xmlns="" id="{E02E8504-87C7-4FA1-A0AE-F411CB968C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2373" y="1619845"/>
              <a:ext cx="7281600" cy="4113411"/>
              <a:chOff x="1906857" y="1458499"/>
              <a:chExt cx="9178628" cy="4825538"/>
            </a:xfrm>
          </p:grpSpPr>
          <p:pic>
            <p:nvPicPr>
              <p:cNvPr id="73739" name="Image 16">
                <a:extLst>
                  <a:ext uri="{FF2B5EF4-FFF2-40B4-BE49-F238E27FC236}">
                    <a16:creationId xmlns:a16="http://schemas.microsoft.com/office/drawing/2014/main" xmlns="" id="{8B23C738-044A-49EA-B9A9-75189F71EE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6857" y="1458499"/>
                <a:ext cx="6848824" cy="4825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3740" name="Groupe 17">
                <a:extLst>
                  <a:ext uri="{FF2B5EF4-FFF2-40B4-BE49-F238E27FC236}">
                    <a16:creationId xmlns:a16="http://schemas.microsoft.com/office/drawing/2014/main" xmlns="" id="{052FAF75-A520-4135-9172-5B9E0734B0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4812" y="1717321"/>
                <a:ext cx="8970673" cy="4314245"/>
                <a:chOff x="2114812" y="1717321"/>
                <a:chExt cx="8970673" cy="4314245"/>
              </a:xfrm>
            </p:grpSpPr>
            <p:sp>
              <p:nvSpPr>
                <p:cNvPr id="19" name="Rectangle : coins arrondis 18">
                  <a:extLst>
                    <a:ext uri="{FF2B5EF4-FFF2-40B4-BE49-F238E27FC236}">
                      <a16:creationId xmlns:a16="http://schemas.microsoft.com/office/drawing/2014/main" xmlns="" id="{45E5228E-CD97-4C45-863D-B855E669A690}"/>
                    </a:ext>
                  </a:extLst>
                </p:cNvPr>
                <p:cNvSpPr/>
                <p:nvPr/>
              </p:nvSpPr>
              <p:spPr>
                <a:xfrm>
                  <a:off x="5375432" y="1796715"/>
                  <a:ext cx="2481183" cy="819341"/>
                </a:xfrm>
                <a:prstGeom prst="roundRect">
                  <a:avLst/>
                </a:prstGeom>
                <a:solidFill>
                  <a:srgbClr val="0275B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050" b="1" dirty="0" err="1">
                      <a:solidFill>
                        <a:schemeClr val="bg1"/>
                      </a:solidFill>
                    </a:rPr>
                    <a:t>Conferences</a:t>
                  </a:r>
                  <a:r>
                    <a:rPr lang="fr-FR" sz="1050" b="1" dirty="0">
                      <a:solidFill>
                        <a:schemeClr val="bg1"/>
                      </a:solidFill>
                    </a:rPr>
                    <a:t> </a:t>
                  </a:r>
                </a:p>
                <a:p>
                  <a:pPr algn="ctr">
                    <a:defRPr/>
                  </a:pPr>
                  <a:r>
                    <a:rPr lang="fr-FR" sz="1050" dirty="0" err="1">
                      <a:solidFill>
                        <a:schemeClr val="bg1"/>
                      </a:solidFill>
                    </a:rPr>
                    <a:t>Company</a:t>
                  </a:r>
                  <a:r>
                    <a:rPr lang="fr-FR" sz="105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fr-FR" sz="1050" dirty="0" err="1">
                      <a:solidFill>
                        <a:schemeClr val="bg1"/>
                      </a:solidFill>
                    </a:rPr>
                    <a:t>presentations</a:t>
                  </a:r>
                  <a:r>
                    <a:rPr lang="fr-FR" sz="1050" dirty="0">
                      <a:solidFill>
                        <a:schemeClr val="bg1"/>
                      </a:solidFill>
                    </a:rPr>
                    <a:t> </a:t>
                  </a:r>
                </a:p>
                <a:p>
                  <a:pPr algn="ctr">
                    <a:defRPr/>
                  </a:pPr>
                  <a:r>
                    <a:rPr lang="fr-FR" sz="1050" dirty="0">
                      <a:solidFill>
                        <a:schemeClr val="bg1"/>
                      </a:solidFill>
                    </a:rPr>
                    <a:t>Meetings </a:t>
                  </a:r>
                  <a:r>
                    <a:rPr lang="fr-FR" sz="1050" dirty="0" err="1">
                      <a:solidFill>
                        <a:schemeClr val="bg1"/>
                      </a:solidFill>
                    </a:rPr>
                    <a:t>with</a:t>
                  </a:r>
                  <a:r>
                    <a:rPr lang="fr-FR" sz="105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fr-FR" sz="1050" dirty="0" err="1">
                      <a:solidFill>
                        <a:schemeClr val="bg1"/>
                      </a:solidFill>
                    </a:rPr>
                    <a:t>alumni</a:t>
                  </a:r>
                  <a:endParaRPr lang="fr-FR" sz="1050" dirty="0">
                    <a:solidFill>
                      <a:schemeClr val="bg1"/>
                    </a:solidFill>
                  </a:endParaRPr>
                </a:p>
                <a:p>
                  <a:pPr algn="ctr">
                    <a:defRPr/>
                  </a:pPr>
                  <a:r>
                    <a:rPr lang="fr-FR" sz="1050" dirty="0">
                      <a:solidFill>
                        <a:schemeClr val="bg1"/>
                      </a:solidFill>
                    </a:rPr>
                    <a:t>Recrutement </a:t>
                  </a:r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Rectangle : coins arrondis 19">
                  <a:extLst>
                    <a:ext uri="{FF2B5EF4-FFF2-40B4-BE49-F238E27FC236}">
                      <a16:creationId xmlns:a16="http://schemas.microsoft.com/office/drawing/2014/main" xmlns="" id="{9D7973B7-8295-441B-8A7E-6B82B4C97200}"/>
                    </a:ext>
                  </a:extLst>
                </p:cNvPr>
                <p:cNvSpPr/>
                <p:nvPr/>
              </p:nvSpPr>
              <p:spPr>
                <a:xfrm>
                  <a:off x="6040573" y="2743086"/>
                  <a:ext cx="2647865" cy="685960"/>
                </a:xfrm>
                <a:prstGeom prst="roundRect">
                  <a:avLst/>
                </a:prstGeom>
                <a:solidFill>
                  <a:srgbClr val="D4A45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200" b="1" dirty="0">
                      <a:solidFill>
                        <a:schemeClr val="tx1"/>
                      </a:solidFill>
                    </a:rPr>
                    <a:t>Coaching </a:t>
                  </a:r>
                  <a:r>
                    <a:rPr lang="fr-FR" sz="1200" b="1" dirty="0" err="1">
                      <a:solidFill>
                        <a:schemeClr val="tx1"/>
                      </a:solidFill>
                    </a:rPr>
                    <a:t>day</a:t>
                  </a:r>
                  <a:endParaRPr lang="fr-FR" sz="1200" b="1" dirty="0">
                    <a:solidFill>
                      <a:schemeClr val="tx1"/>
                    </a:solidFill>
                  </a:endParaRPr>
                </a:p>
                <a:p>
                  <a:pPr algn="ctr">
                    <a:defRPr/>
                  </a:pPr>
                  <a:r>
                    <a:rPr lang="en-US" sz="1200" dirty="0">
                      <a:solidFill>
                        <a:schemeClr val="tx1"/>
                      </a:solidFill>
                    </a:rPr>
                    <a:t>Recruitment sessions</a:t>
                  </a:r>
                </a:p>
                <a:p>
                  <a:pPr algn="ctr">
                    <a:defRPr/>
                  </a:pPr>
                  <a:r>
                    <a:rPr lang="en-US" sz="1200" dirty="0">
                      <a:solidFill>
                        <a:schemeClr val="tx1"/>
                      </a:solidFill>
                    </a:rPr>
                    <a:t>CV and interview training</a:t>
                  </a:r>
                </a:p>
              </p:txBody>
            </p:sp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xmlns="" id="{468B84C0-0919-46A1-B893-490AF9957BE0}"/>
                    </a:ext>
                  </a:extLst>
                </p:cNvPr>
                <p:cNvSpPr/>
                <p:nvPr/>
              </p:nvSpPr>
              <p:spPr>
                <a:xfrm>
                  <a:off x="5970726" y="3562427"/>
                  <a:ext cx="2647865" cy="674845"/>
                </a:xfrm>
                <a:prstGeom prst="roundRect">
                  <a:avLst/>
                </a:prstGeom>
                <a:solidFill>
                  <a:srgbClr val="EFD6B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350" dirty="0" err="1">
                      <a:solidFill>
                        <a:schemeClr val="tx1"/>
                      </a:solidFill>
                    </a:rPr>
                    <a:t>Company</a:t>
                  </a:r>
                  <a:r>
                    <a:rPr lang="fr-FR" sz="135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fr-FR" sz="1350" dirty="0" err="1">
                      <a:solidFill>
                        <a:schemeClr val="tx1"/>
                      </a:solidFill>
                    </a:rPr>
                    <a:t>visits</a:t>
                  </a:r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Rectangle : coins arrondis 21">
                  <a:extLst>
                    <a:ext uri="{FF2B5EF4-FFF2-40B4-BE49-F238E27FC236}">
                      <a16:creationId xmlns:a16="http://schemas.microsoft.com/office/drawing/2014/main" xmlns="" id="{B9748D34-103C-493B-9199-4A1C5D390028}"/>
                    </a:ext>
                  </a:extLst>
                </p:cNvPr>
                <p:cNvSpPr/>
                <p:nvPr/>
              </p:nvSpPr>
              <p:spPr>
                <a:xfrm>
                  <a:off x="5567514" y="4427817"/>
                  <a:ext cx="2481182" cy="673257"/>
                </a:xfrm>
                <a:prstGeom prst="roundRect">
                  <a:avLst/>
                </a:prstGeom>
                <a:solidFill>
                  <a:srgbClr val="CBA188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200" dirty="0">
                      <a:solidFill>
                        <a:schemeClr val="tx1"/>
                      </a:solidFill>
                    </a:rPr>
                    <a:t>Construction site </a:t>
                  </a:r>
                  <a:r>
                    <a:rPr lang="fr-FR" sz="1200" dirty="0" err="1">
                      <a:solidFill>
                        <a:schemeClr val="tx1"/>
                      </a:solidFill>
                    </a:rPr>
                    <a:t>visits</a:t>
                  </a:r>
                  <a:endParaRPr lang="fr-FR" sz="1200" dirty="0">
                    <a:solidFill>
                      <a:schemeClr val="tx1"/>
                    </a:solidFill>
                  </a:endParaRPr>
                </a:p>
                <a:p>
                  <a:pPr algn="ctr">
                    <a:defRPr/>
                  </a:pPr>
                  <a:r>
                    <a:rPr lang="fr-FR" sz="1200" dirty="0">
                      <a:solidFill>
                        <a:schemeClr val="tx1"/>
                      </a:solidFill>
                    </a:rPr>
                    <a:t>Meetings </a:t>
                  </a:r>
                  <a:r>
                    <a:rPr lang="fr-FR" sz="1200" dirty="0" err="1">
                      <a:solidFill>
                        <a:schemeClr val="tx1"/>
                      </a:solidFill>
                    </a:rPr>
                    <a:t>with</a:t>
                  </a:r>
                  <a:r>
                    <a:rPr lang="fr-FR" sz="12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fr-FR" sz="1200" dirty="0" err="1">
                      <a:solidFill>
                        <a:schemeClr val="tx1"/>
                      </a:solidFill>
                    </a:rPr>
                    <a:t>industry</a:t>
                  </a:r>
                  <a:r>
                    <a:rPr lang="fr-FR" sz="1200" dirty="0">
                      <a:solidFill>
                        <a:schemeClr val="tx1"/>
                      </a:solidFill>
                    </a:rPr>
                    <a:t> leaders 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xmlns="" id="{68D1AC90-85C2-47D7-AD20-75A2F061778F}"/>
                    </a:ext>
                  </a:extLst>
                </p:cNvPr>
                <p:cNvSpPr/>
                <p:nvPr/>
              </p:nvSpPr>
              <p:spPr>
                <a:xfrm>
                  <a:off x="2754554" y="5261448"/>
                  <a:ext cx="2349424" cy="770118"/>
                </a:xfrm>
                <a:prstGeom prst="roundRect">
                  <a:avLst/>
                </a:prstGeom>
                <a:solidFill>
                  <a:srgbClr val="E7CDC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200" b="1" dirty="0" err="1">
                      <a:solidFill>
                        <a:schemeClr val="tx1"/>
                      </a:solidFill>
                    </a:rPr>
                    <a:t>Industry</a:t>
                  </a:r>
                  <a:r>
                    <a:rPr lang="fr-FR" sz="1200" b="1" dirty="0">
                      <a:solidFill>
                        <a:schemeClr val="tx1"/>
                      </a:solidFill>
                    </a:rPr>
                    <a:t>-focus </a:t>
                  </a:r>
                  <a:r>
                    <a:rPr lang="fr-FR" sz="1200" b="1" dirty="0" err="1">
                      <a:solidFill>
                        <a:schemeClr val="tx1"/>
                      </a:solidFill>
                    </a:rPr>
                    <a:t>evenings</a:t>
                  </a:r>
                  <a:endParaRPr lang="fr-FR" sz="1200" b="1" dirty="0">
                    <a:solidFill>
                      <a:schemeClr val="tx1"/>
                    </a:solidFill>
                  </a:endParaRPr>
                </a:p>
                <a:p>
                  <a:pPr algn="ctr">
                    <a:defRPr/>
                  </a:pPr>
                  <a:r>
                    <a:rPr lang="fr-FR" sz="1200" dirty="0" err="1">
                      <a:solidFill>
                        <a:schemeClr val="tx1"/>
                      </a:solidFill>
                    </a:rPr>
                    <a:t>Conferences</a:t>
                  </a:r>
                  <a:endParaRPr lang="fr-FR" sz="1200" dirty="0">
                    <a:solidFill>
                      <a:schemeClr val="tx1"/>
                    </a:solidFill>
                  </a:endParaRPr>
                </a:p>
                <a:p>
                  <a:pPr algn="ctr">
                    <a:defRPr/>
                  </a:pPr>
                  <a:r>
                    <a:rPr lang="fr-FR" sz="1200" dirty="0">
                      <a:solidFill>
                        <a:schemeClr val="tx1"/>
                      </a:solidFill>
                    </a:rPr>
                    <a:t>Networking </a:t>
                  </a:r>
                  <a:r>
                    <a:rPr lang="fr-FR" sz="1200" dirty="0" err="1">
                      <a:solidFill>
                        <a:schemeClr val="tx1"/>
                      </a:solidFill>
                    </a:rPr>
                    <a:t>events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A1A703FA-A704-47EA-93C3-1E403C733282}"/>
                    </a:ext>
                  </a:extLst>
                </p:cNvPr>
                <p:cNvSpPr/>
                <p:nvPr/>
              </p:nvSpPr>
              <p:spPr>
                <a:xfrm>
                  <a:off x="9296430" y="4575488"/>
                  <a:ext cx="1789055" cy="108927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350" dirty="0"/>
                    <a:t>Buddy program </a:t>
                  </a:r>
                  <a:r>
                    <a:rPr lang="fr-FR" sz="1350" dirty="0" err="1"/>
                    <a:t>with</a:t>
                  </a:r>
                  <a:r>
                    <a:rPr lang="fr-FR" sz="1350" dirty="0"/>
                    <a:t> </a:t>
                  </a:r>
                  <a:r>
                    <a:rPr lang="fr-FR" sz="1350" dirty="0" err="1"/>
                    <a:t>alumni</a:t>
                  </a:r>
                  <a:endParaRPr lang="en-US" sz="1350" dirty="0"/>
                </a:p>
              </p:txBody>
            </p:sp>
            <p:sp>
              <p:nvSpPr>
                <p:cNvPr id="26" name="Flèche : bas 25">
                  <a:extLst>
                    <a:ext uri="{FF2B5EF4-FFF2-40B4-BE49-F238E27FC236}">
                      <a16:creationId xmlns:a16="http://schemas.microsoft.com/office/drawing/2014/main" xmlns="" id="{1E8D64FE-FCEA-4D45-84E5-88BF0162CF98}"/>
                    </a:ext>
                  </a:extLst>
                </p:cNvPr>
                <p:cNvSpPr/>
                <p:nvPr/>
              </p:nvSpPr>
              <p:spPr>
                <a:xfrm>
                  <a:off x="9644082" y="3502088"/>
                  <a:ext cx="1093752" cy="738360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0215B4DF-87EA-4CB2-9E21-12050B9980FB}"/>
                    </a:ext>
                  </a:extLst>
                </p:cNvPr>
                <p:cNvSpPr/>
                <p:nvPr/>
              </p:nvSpPr>
              <p:spPr>
                <a:xfrm>
                  <a:off x="2630733" y="3055897"/>
                  <a:ext cx="2149406" cy="3731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/>
                </a:p>
              </p:txBody>
            </p:sp>
            <p:pic>
              <p:nvPicPr>
                <p:cNvPr id="73750" name="Image 27">
                  <a:extLst>
                    <a:ext uri="{FF2B5EF4-FFF2-40B4-BE49-F238E27FC236}">
                      <a16:creationId xmlns:a16="http://schemas.microsoft.com/office/drawing/2014/main" xmlns="" id="{6CA0B688-D91F-4751-8C05-4A05794FCF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5916" y="2384438"/>
                  <a:ext cx="913862" cy="9138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Rectangle : coins arrondis 28">
                  <a:extLst>
                    <a:ext uri="{FF2B5EF4-FFF2-40B4-BE49-F238E27FC236}">
                      <a16:creationId xmlns:a16="http://schemas.microsoft.com/office/drawing/2014/main" xmlns="" id="{41C22938-CB02-4E4E-80F4-7B2A7E354AAA}"/>
                    </a:ext>
                  </a:extLst>
                </p:cNvPr>
                <p:cNvSpPr/>
                <p:nvPr/>
              </p:nvSpPr>
              <p:spPr>
                <a:xfrm>
                  <a:off x="2114812" y="1717321"/>
                  <a:ext cx="2168455" cy="625621"/>
                </a:xfrm>
                <a:prstGeom prst="roundRect">
                  <a:avLst/>
                </a:prstGeom>
                <a:solidFill>
                  <a:srgbClr val="0275B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050" b="1" dirty="0" err="1">
                      <a:solidFill>
                        <a:schemeClr val="bg1"/>
                      </a:solidFill>
                    </a:rPr>
                    <a:t>Career</a:t>
                  </a:r>
                  <a:r>
                    <a:rPr lang="fr-FR" sz="1050" b="1" dirty="0">
                      <a:solidFill>
                        <a:schemeClr val="bg1"/>
                      </a:solidFill>
                    </a:rPr>
                    <a:t> </a:t>
                  </a:r>
                  <a:r>
                    <a:rPr lang="fr-FR" sz="1050" b="1" dirty="0" err="1">
                      <a:solidFill>
                        <a:schemeClr val="bg1"/>
                      </a:solidFill>
                    </a:rPr>
                    <a:t>Fair</a:t>
                  </a:r>
                  <a:endParaRPr lang="fr-FR" sz="1050" b="1" dirty="0">
                    <a:solidFill>
                      <a:schemeClr val="bg1"/>
                    </a:solidFill>
                  </a:endParaRPr>
                </a:p>
                <a:p>
                  <a:pPr algn="ctr">
                    <a:defRPr/>
                  </a:pPr>
                  <a:r>
                    <a:rPr lang="fr-FR" sz="900" dirty="0" err="1">
                      <a:solidFill>
                        <a:schemeClr val="bg1"/>
                      </a:solidFill>
                    </a:rPr>
                    <a:t>With</a:t>
                  </a:r>
                  <a:r>
                    <a:rPr lang="fr-FR" sz="900" dirty="0">
                      <a:solidFill>
                        <a:schemeClr val="bg1"/>
                      </a:solidFill>
                    </a:rPr>
                    <a:t> over 2400 </a:t>
                  </a:r>
                  <a:r>
                    <a:rPr lang="fr-FR" sz="900" dirty="0" err="1">
                      <a:solidFill>
                        <a:schemeClr val="bg1"/>
                      </a:solidFill>
                    </a:rPr>
                    <a:t>companies</a:t>
                  </a:r>
                  <a:r>
                    <a:rPr lang="fr-FR" sz="9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fr-FR" sz="900" dirty="0" err="1">
                      <a:solidFill>
                        <a:schemeClr val="bg1"/>
                      </a:solidFill>
                    </a:rPr>
                    <a:t>participating</a:t>
                  </a:r>
                  <a:endParaRPr lang="fr-FR" sz="9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2F5CE23D-9F31-4371-AA56-4DC3BFB23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678" y="1747472"/>
              <a:ext cx="1323331" cy="132333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60" name="Groupe 15">
            <a:extLst>
              <a:ext uri="{FF2B5EF4-FFF2-40B4-BE49-F238E27FC236}">
                <a16:creationId xmlns:a16="http://schemas.microsoft.com/office/drawing/2014/main" xmlns="" id="{0F278E3A-A02D-4E4A-A4A3-601386171068}"/>
              </a:ext>
            </a:extLst>
          </p:cNvPr>
          <p:cNvGrpSpPr>
            <a:grpSpLocks/>
          </p:cNvGrpSpPr>
          <p:nvPr/>
        </p:nvGrpSpPr>
        <p:grpSpPr bwMode="auto">
          <a:xfrm>
            <a:off x="2114236" y="1243349"/>
            <a:ext cx="4915527" cy="461665"/>
            <a:chOff x="3086410" y="1456972"/>
            <a:chExt cx="6554120" cy="616160"/>
          </a:xfrm>
        </p:grpSpPr>
        <p:sp>
          <p:nvSpPr>
            <p:cNvPr id="74771" name="ZoneTexte 1">
              <a:extLst>
                <a:ext uri="{FF2B5EF4-FFF2-40B4-BE49-F238E27FC236}">
                  <a16:creationId xmlns:a16="http://schemas.microsoft.com/office/drawing/2014/main" xmlns="" id="{9FDEFA83-483E-49BF-82D2-4DA9F64FCC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6410" y="1456972"/>
              <a:ext cx="2138733" cy="61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AVERAGE SALARY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IN FIRST JOB</a:t>
              </a:r>
            </a:p>
          </p:txBody>
        </p:sp>
        <p:grpSp>
          <p:nvGrpSpPr>
            <p:cNvPr id="74772" name="Groupe 14">
              <a:extLst>
                <a:ext uri="{FF2B5EF4-FFF2-40B4-BE49-F238E27FC236}">
                  <a16:creationId xmlns:a16="http://schemas.microsoft.com/office/drawing/2014/main" xmlns="" id="{DF1EC822-6B6E-4DD7-B8BA-27BD27BCAE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1939" y="1498536"/>
              <a:ext cx="4328591" cy="492928"/>
              <a:chOff x="9509642" y="1721064"/>
              <a:chExt cx="4328591" cy="492928"/>
            </a:xfrm>
          </p:grpSpPr>
          <p:sp>
            <p:nvSpPr>
              <p:cNvPr id="74773" name="ZoneTexte 11">
                <a:extLst>
                  <a:ext uri="{FF2B5EF4-FFF2-40B4-BE49-F238E27FC236}">
                    <a16:creationId xmlns:a16="http://schemas.microsoft.com/office/drawing/2014/main" xmlns="" id="{5BAC714A-272B-4941-A201-7E16D951AB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09642" y="1721064"/>
                <a:ext cx="4328591" cy="492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Georgia" panose="02040502050405020303" pitchFamily="18" charset="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solidFill>
                      <a:srgbClr val="FF0000"/>
                    </a:solidFill>
                    <a:latin typeface="Arial" panose="020B0604020202020204" pitchFamily="34" charset="0"/>
                  </a:rPr>
                  <a:t>€ 48 000</a:t>
                </a:r>
                <a:r>
                  <a:rPr lang="fr-FR" altLang="fr-FR" sz="1800">
                    <a:latin typeface="Arial" panose="020B0604020202020204" pitchFamily="34" charset="0"/>
                  </a:rPr>
                  <a:t>   </a:t>
                </a:r>
                <a:r>
                  <a:rPr lang="fr-FR" altLang="fr-FR" sz="1800">
                    <a:solidFill>
                      <a:srgbClr val="FF0000"/>
                    </a:solidFill>
                    <a:latin typeface="Arial" panose="020B0604020202020204" pitchFamily="34" charset="0"/>
                  </a:rPr>
                  <a:t>57 000 € </a:t>
                </a:r>
                <a:r>
                  <a:rPr lang="fr-FR" altLang="fr-FR" sz="1350">
                    <a:solidFill>
                      <a:srgbClr val="FF0000"/>
                    </a:solidFill>
                    <a:latin typeface="Arial" panose="020B0604020202020204" pitchFamily="34" charset="0"/>
                  </a:rPr>
                  <a:t>with bonuses</a:t>
                </a:r>
              </a:p>
            </p:txBody>
          </p: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xmlns="" id="{E4B0A7EF-3FD8-43E5-8EEE-4C9C3EDAD2E3}"/>
                  </a:ext>
                </a:extLst>
              </p:cNvPr>
              <p:cNvCxnSpPr/>
              <p:nvPr/>
            </p:nvCxnSpPr>
            <p:spPr>
              <a:xfrm>
                <a:off x="10905246" y="1854297"/>
                <a:ext cx="0" cy="19068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D65F5FF0-E66E-448B-94D4-78523BE0FF98}"/>
              </a:ext>
            </a:extLst>
          </p:cNvPr>
          <p:cNvGrpSpPr/>
          <p:nvPr/>
        </p:nvGrpSpPr>
        <p:grpSpPr>
          <a:xfrm>
            <a:off x="2037176" y="1900050"/>
            <a:ext cx="5127111" cy="4409269"/>
            <a:chOff x="2549128" y="2450307"/>
            <a:chExt cx="4087416" cy="324564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64C04A5-0068-4129-BDD5-0E159B909B3C}"/>
                </a:ext>
              </a:extLst>
            </p:cNvPr>
            <p:cNvSpPr/>
            <p:nvPr/>
          </p:nvSpPr>
          <p:spPr>
            <a:xfrm>
              <a:off x="5274079" y="2450380"/>
              <a:ext cx="1362465" cy="3245252"/>
            </a:xfrm>
            <a:prstGeom prst="rect">
              <a:avLst/>
            </a:prstGeom>
            <a:solidFill>
              <a:srgbClr val="00ABC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cs typeface="Arial" panose="020B0604020202020204" pitchFamily="34" charset="0"/>
                </a:rPr>
                <a:t>80% of engineering students are hired before graduation</a:t>
              </a: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CB5F6CF6-864B-4317-85ED-A3153F50DBA2}"/>
                </a:ext>
              </a:extLst>
            </p:cNvPr>
            <p:cNvGrpSpPr/>
            <p:nvPr/>
          </p:nvGrpSpPr>
          <p:grpSpPr>
            <a:xfrm>
              <a:off x="2549128" y="2450307"/>
              <a:ext cx="2538413" cy="3245644"/>
              <a:chOff x="2549128" y="2450307"/>
              <a:chExt cx="2538413" cy="3245644"/>
            </a:xfrm>
          </p:grpSpPr>
          <p:pic>
            <p:nvPicPr>
              <p:cNvPr id="74759" name="Image 2">
                <a:extLst>
                  <a:ext uri="{FF2B5EF4-FFF2-40B4-BE49-F238E27FC236}">
                    <a16:creationId xmlns:a16="http://schemas.microsoft.com/office/drawing/2014/main" xmlns="" id="{C1A8C9C6-D253-46CE-8242-8EED8427E2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9128" y="2450307"/>
                <a:ext cx="2538413" cy="3245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xmlns="" id="{584C1834-821D-4E63-A674-29D1353CB280}"/>
                  </a:ext>
                </a:extLst>
              </p:cNvPr>
              <p:cNvSpPr/>
              <p:nvPr/>
            </p:nvSpPr>
            <p:spPr>
              <a:xfrm>
                <a:off x="3405187" y="3429000"/>
                <a:ext cx="795338" cy="804863"/>
              </a:xfrm>
              <a:prstGeom prst="ellipse">
                <a:avLst/>
              </a:prstGeom>
              <a:solidFill>
                <a:srgbClr val="002F4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350" b="1" dirty="0"/>
                  <a:t>26%</a:t>
                </a:r>
                <a:endParaRPr lang="en-US" sz="1350" b="1" dirty="0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76ED907E-9A5E-4F91-9046-D30BE9903C40}"/>
                  </a:ext>
                </a:extLst>
              </p:cNvPr>
              <p:cNvSpPr/>
              <p:nvPr/>
            </p:nvSpPr>
            <p:spPr>
              <a:xfrm>
                <a:off x="3490912" y="2562225"/>
                <a:ext cx="404813" cy="372666"/>
              </a:xfrm>
              <a:prstGeom prst="ellipse">
                <a:avLst/>
              </a:prstGeom>
              <a:solidFill>
                <a:srgbClr val="002F4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675" b="1" dirty="0"/>
                  <a:t>15%</a:t>
                </a:r>
                <a:endParaRPr lang="en-US" sz="675" b="1" dirty="0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xmlns="" id="{683CBAFF-CDB5-4AB4-9B14-24E5E7B4F98C}"/>
                  </a:ext>
                </a:extLst>
              </p:cNvPr>
              <p:cNvSpPr/>
              <p:nvPr/>
            </p:nvSpPr>
            <p:spPr>
              <a:xfrm>
                <a:off x="4183857" y="2836069"/>
                <a:ext cx="535781" cy="557213"/>
              </a:xfrm>
              <a:prstGeom prst="ellipse">
                <a:avLst/>
              </a:prstGeom>
              <a:solidFill>
                <a:srgbClr val="002F4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050" b="1" dirty="0"/>
                  <a:t>9%</a:t>
                </a:r>
                <a:endParaRPr lang="en-US" sz="1050" b="1" dirty="0"/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B5374FC9-DD21-48CB-910F-0EB789137FB6}"/>
                  </a:ext>
                </a:extLst>
              </p:cNvPr>
              <p:cNvSpPr/>
              <p:nvPr/>
            </p:nvSpPr>
            <p:spPr>
              <a:xfrm>
                <a:off x="2957512" y="3081338"/>
                <a:ext cx="290513" cy="269081"/>
              </a:xfrm>
              <a:prstGeom prst="ellipse">
                <a:avLst/>
              </a:prstGeom>
              <a:solidFill>
                <a:srgbClr val="002F4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750" b="1" dirty="0"/>
                  <a:t>7%</a:t>
                </a:r>
                <a:endParaRPr lang="en-US" sz="750" b="1" dirty="0"/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0AFF69FF-564B-4CC8-83E3-5815345307DD}"/>
                  </a:ext>
                </a:extLst>
              </p:cNvPr>
              <p:cNvSpPr/>
              <p:nvPr/>
            </p:nvSpPr>
            <p:spPr>
              <a:xfrm>
                <a:off x="4350544" y="3588544"/>
                <a:ext cx="369094" cy="319088"/>
              </a:xfrm>
              <a:prstGeom prst="ellipse">
                <a:avLst/>
              </a:prstGeom>
              <a:solidFill>
                <a:srgbClr val="002F4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600" b="1" dirty="0"/>
                  <a:t>5%</a:t>
                </a:r>
                <a:endParaRPr lang="en-US" sz="600" b="1" dirty="0"/>
              </a:p>
            </p:txBody>
          </p:sp>
        </p:grpSp>
      </p:grp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94E72AE-A7D3-499B-B2E9-C0103504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468CE1-2A7B-43E9-810A-7CFE46A3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>
                <a:solidFill>
                  <a:schemeClr val="bg1"/>
                </a:solidFill>
                <a:cs typeface="Arial" panose="020B0604020202020204" pitchFamily="34" charset="0"/>
              </a:rPr>
              <a:t>Careers</a:t>
            </a:r>
            <a:r>
              <a:rPr lang="fr-FR" sz="3200" b="1" dirty="0">
                <a:solidFill>
                  <a:schemeClr val="bg1"/>
                </a:solidFill>
                <a:cs typeface="Arial" panose="020B0604020202020204" pitchFamily="34" charset="0"/>
              </a:rPr>
              <a:t> and placement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537610" y="1679250"/>
            <a:ext cx="47328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rgbClr val="00ABC4"/>
                </a:solidFill>
              </a:rPr>
              <a:t>Fresnel</a:t>
            </a:r>
            <a:r>
              <a:rPr lang="fr-FR" sz="2400" dirty="0">
                <a:solidFill>
                  <a:srgbClr val="00ABC4"/>
                </a:solidFill>
              </a:rPr>
              <a:t> </a:t>
            </a:r>
            <a:r>
              <a:rPr lang="fr-FR" dirty="0"/>
              <a:t>: </a:t>
            </a:r>
            <a:r>
              <a:rPr lang="en-US" dirty="0"/>
              <a:t>multi-scale observation and modelling platform </a:t>
            </a:r>
            <a:r>
              <a:rPr lang="fr-FR" dirty="0"/>
              <a:t>for </a:t>
            </a:r>
            <a:r>
              <a:rPr lang="fr-FR" dirty="0" err="1"/>
              <a:t>resilient</a:t>
            </a:r>
            <a:r>
              <a:rPr lang="fr-FR" dirty="0"/>
              <a:t> </a:t>
            </a:r>
            <a:r>
              <a:rPr lang="fr-FR" dirty="0" err="1"/>
              <a:t>cities</a:t>
            </a:r>
            <a:endParaRPr lang="fr-FR" dirty="0"/>
          </a:p>
          <a:p>
            <a:pPr>
              <a:defRPr/>
            </a:pPr>
            <a:r>
              <a:rPr lang="fr-FR" i="1" dirty="0"/>
              <a:t>X-band dual polarisation </a:t>
            </a:r>
            <a:r>
              <a:rPr lang="fr-FR" i="1" dirty="0" err="1"/>
              <a:t>weather</a:t>
            </a:r>
            <a:r>
              <a:rPr lang="fr-FR" i="1" dirty="0"/>
              <a:t> radar, lidars, </a:t>
            </a:r>
            <a:r>
              <a:rPr lang="fr-FR" i="1" dirty="0" err="1"/>
              <a:t>disdrometer</a:t>
            </a:r>
            <a:r>
              <a:rPr lang="fr-FR" i="1" dirty="0"/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81399" y="3148151"/>
            <a:ext cx="49227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 err="1">
                <a:solidFill>
                  <a:srgbClr val="00ABC4"/>
                </a:solidFill>
              </a:rPr>
              <a:t>Build’In</a:t>
            </a:r>
            <a:r>
              <a:rPr lang="fr-FR" dirty="0"/>
              <a:t> : building </a:t>
            </a:r>
            <a:r>
              <a:rPr lang="fr-FR" dirty="0" err="1"/>
              <a:t>systems</a:t>
            </a:r>
            <a:r>
              <a:rPr lang="fr-FR" dirty="0"/>
              <a:t> and </a:t>
            </a:r>
            <a:r>
              <a:rPr lang="fr-FR" dirty="0" err="1"/>
              <a:t>artificial</a:t>
            </a:r>
            <a:r>
              <a:rPr lang="fr-FR" dirty="0"/>
              <a:t> intelligence, </a:t>
            </a:r>
            <a:r>
              <a:rPr lang="fr-FR" dirty="0" err="1"/>
              <a:t>materials</a:t>
            </a:r>
            <a:r>
              <a:rPr lang="fr-FR" dirty="0"/>
              <a:t> and structures optimisation,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processes</a:t>
            </a:r>
            <a:endParaRPr lang="fr-FR" dirty="0"/>
          </a:p>
          <a:p>
            <a:pPr>
              <a:defRPr/>
            </a:pPr>
            <a:r>
              <a:rPr lang="fr-FR" i="1" dirty="0" err="1"/>
              <a:t>Robotic</a:t>
            </a:r>
            <a:r>
              <a:rPr lang="fr-FR" i="1" dirty="0"/>
              <a:t> hall, large-</a:t>
            </a:r>
            <a:r>
              <a:rPr lang="fr-FR" i="1" dirty="0" err="1"/>
              <a:t>scale</a:t>
            </a:r>
            <a:r>
              <a:rPr lang="fr-FR" i="1" dirty="0"/>
              <a:t> additive </a:t>
            </a:r>
            <a:r>
              <a:rPr lang="fr-FR" i="1" dirty="0" err="1"/>
              <a:t>manufacturing</a:t>
            </a:r>
            <a:r>
              <a:rPr lang="fr-FR" i="1" dirty="0"/>
              <a:t> unit, </a:t>
            </a:r>
            <a:r>
              <a:rPr lang="fr-FR" i="1" dirty="0" err="1"/>
              <a:t>concrete</a:t>
            </a:r>
            <a:r>
              <a:rPr lang="fr-FR" i="1" dirty="0"/>
              <a:t> and composite </a:t>
            </a:r>
            <a:r>
              <a:rPr lang="fr-FR" i="1" dirty="0" err="1"/>
              <a:t>materials</a:t>
            </a:r>
            <a:r>
              <a:rPr lang="fr-FR" i="1" dirty="0"/>
              <a:t> </a:t>
            </a:r>
            <a:r>
              <a:rPr lang="fr-FR" i="1" dirty="0" err="1"/>
              <a:t>modelling</a:t>
            </a:r>
            <a:r>
              <a:rPr lang="fr-FR" i="1" dirty="0"/>
              <a:t> …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555285" y="5001017"/>
            <a:ext cx="445093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00ABC4"/>
                </a:solidFill>
              </a:rPr>
              <a:t>Mµ</a:t>
            </a:r>
            <a:r>
              <a:rPr lang="fr-FR" dirty="0"/>
              <a:t> : </a:t>
            </a:r>
            <a:r>
              <a:rPr lang="fr-FR" dirty="0" err="1"/>
              <a:t>urban</a:t>
            </a:r>
            <a:r>
              <a:rPr lang="fr-FR" dirty="0"/>
              <a:t> </a:t>
            </a:r>
            <a:r>
              <a:rPr lang="fr-FR" dirty="0" err="1"/>
              <a:t>mobility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, new </a:t>
            </a:r>
            <a:r>
              <a:rPr lang="fr-FR" dirty="0" err="1"/>
              <a:t>behaviors</a:t>
            </a:r>
            <a:r>
              <a:rPr lang="fr-FR" dirty="0"/>
              <a:t>, infrastructures and </a:t>
            </a:r>
            <a:r>
              <a:rPr lang="fr-FR" dirty="0" err="1"/>
              <a:t>urban</a:t>
            </a:r>
            <a:r>
              <a:rPr lang="fr-FR" dirty="0"/>
              <a:t> planning, impact of public </a:t>
            </a:r>
            <a:r>
              <a:rPr lang="fr-FR" dirty="0" err="1"/>
              <a:t>policies</a:t>
            </a:r>
            <a:r>
              <a:rPr lang="fr-FR" dirty="0"/>
              <a:t> </a:t>
            </a:r>
          </a:p>
          <a:p>
            <a:pPr>
              <a:defRPr/>
            </a:pPr>
            <a:r>
              <a:rPr lang="fr-FR" i="1" dirty="0"/>
              <a:t>Softwares, </a:t>
            </a:r>
            <a:r>
              <a:rPr lang="fr-FR" i="1" dirty="0" err="1"/>
              <a:t>traffic</a:t>
            </a:r>
            <a:r>
              <a:rPr lang="fr-FR" i="1" dirty="0"/>
              <a:t> </a:t>
            </a:r>
            <a:r>
              <a:rPr lang="fr-FR" i="1" dirty="0" err="1"/>
              <a:t>simulators</a:t>
            </a:r>
            <a:r>
              <a:rPr lang="fr-FR" i="1" dirty="0"/>
              <a:t>…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68914" y="2079940"/>
            <a:ext cx="3512485" cy="3247710"/>
            <a:chOff x="68915" y="2079940"/>
            <a:chExt cx="3055530" cy="2724714"/>
          </a:xfrm>
        </p:grpSpPr>
        <p:sp>
          <p:nvSpPr>
            <p:cNvPr id="21" name="Triangle isocèle 20"/>
            <p:cNvSpPr>
              <a:spLocks noChangeAspect="1"/>
            </p:cNvSpPr>
            <p:nvPr/>
          </p:nvSpPr>
          <p:spPr>
            <a:xfrm rot="10800000">
              <a:off x="868179" y="3445798"/>
              <a:ext cx="1461112" cy="12600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62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grpSp>
          <p:nvGrpSpPr>
            <p:cNvPr id="15377" name="Groupe 26"/>
            <p:cNvGrpSpPr>
              <a:grpSpLocks/>
            </p:cNvGrpSpPr>
            <p:nvPr/>
          </p:nvGrpSpPr>
          <p:grpSpPr bwMode="auto">
            <a:xfrm>
              <a:off x="888243" y="3452853"/>
              <a:ext cx="1440000" cy="1260000"/>
              <a:chOff x="3563886" y="1179871"/>
              <a:chExt cx="4643934" cy="4328858"/>
            </a:xfrm>
          </p:grpSpPr>
          <p:pic>
            <p:nvPicPr>
              <p:cNvPr id="15383" name="Image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742" b="25195"/>
              <a:stretch>
                <a:fillRect/>
              </a:stretch>
            </p:blipFill>
            <p:spPr bwMode="auto">
              <a:xfrm>
                <a:off x="3563888" y="1179871"/>
                <a:ext cx="4572538" cy="3982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riangle rectangle 28"/>
              <p:cNvSpPr/>
              <p:nvPr/>
            </p:nvSpPr>
            <p:spPr>
              <a:xfrm>
                <a:off x="3563886" y="1197527"/>
                <a:ext cx="2284886" cy="3986362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62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0" name="Triangle rectangle 29"/>
              <p:cNvSpPr/>
              <p:nvPr/>
            </p:nvSpPr>
            <p:spPr>
              <a:xfrm rot="16200000">
                <a:off x="4888587" y="2189494"/>
                <a:ext cx="4304141" cy="233432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62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25" name="Picture 2"/>
            <p:cNvPicPr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2" t="19465" r="65419" b="40984"/>
            <a:stretch/>
          </p:blipFill>
          <p:spPr bwMode="auto">
            <a:xfrm>
              <a:off x="1684445" y="3531217"/>
              <a:ext cx="1440000" cy="1260000"/>
            </a:xfrm>
            <a:prstGeom prst="triangl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riangle isocèle 22"/>
            <p:cNvSpPr>
              <a:spLocks noChangeAspect="1"/>
            </p:cNvSpPr>
            <p:nvPr/>
          </p:nvSpPr>
          <p:spPr>
            <a:xfrm>
              <a:off x="68915" y="3531816"/>
              <a:ext cx="1476000" cy="1272838"/>
            </a:xfrm>
            <a:prstGeom prst="triangle">
              <a:avLst/>
            </a:prstGeom>
            <a:solidFill>
              <a:schemeClr val="accent4">
                <a:lumMod val="75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62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15381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975" y="2079940"/>
              <a:ext cx="1455738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4297260-939F-44E3-8C87-3CE8038FA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18C1E841-D685-431F-ADB3-6525A0DC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Co-Innovation </a:t>
            </a:r>
            <a:r>
              <a:rPr lang="fr-FR" sz="24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Lab</a:t>
            </a:r>
            <a:r>
              <a:rPr lang="fr-FR" sz="2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fr-FR" sz="2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fr-FR" sz="2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Collaborative platforms </a:t>
            </a:r>
            <a:r>
              <a:rPr lang="fr-FR" sz="24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improving</a:t>
            </a:r>
            <a:r>
              <a:rPr lang="fr-FR" sz="2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24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transfer</a:t>
            </a:r>
            <a:r>
              <a:rPr lang="fr-FR" sz="2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 </a:t>
            </a:r>
            <a:r>
              <a:rPr lang="fr-FR" sz="2400" b="1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industry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538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536502" y="1674281"/>
            <a:ext cx="26074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srgbClr val="00ABC4"/>
                </a:solidFill>
                <a:latin typeface="Calibri"/>
              </a:rPr>
              <a:t>Makerspace</a:t>
            </a:r>
            <a:endParaRPr lang="fr-FR" sz="2800" b="1" dirty="0">
              <a:solidFill>
                <a:srgbClr val="00ABC4"/>
              </a:solid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/>
              </a:rPr>
              <a:t>3D Printing,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/>
              </a:rPr>
              <a:t>Laser </a:t>
            </a:r>
            <a:r>
              <a:rPr lang="fr-FR" sz="2000" dirty="0" err="1">
                <a:latin typeface="Calibri"/>
              </a:rPr>
              <a:t>cut</a:t>
            </a:r>
            <a:endParaRPr lang="fr-FR" sz="20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latin typeface="Calibri"/>
              </a:rPr>
              <a:t>4 </a:t>
            </a:r>
            <a:r>
              <a:rPr lang="fr-FR" sz="2000" dirty="0" err="1">
                <a:latin typeface="Calibri"/>
              </a:rPr>
              <a:t>poles</a:t>
            </a:r>
            <a:r>
              <a:rPr lang="fr-FR" sz="2000" dirty="0">
                <a:latin typeface="Calibri"/>
              </a:rPr>
              <a:t> (</a:t>
            </a:r>
            <a:r>
              <a:rPr lang="fr-FR" sz="2000" dirty="0" err="1">
                <a:latin typeface="Calibri"/>
              </a:rPr>
              <a:t>ceramic</a:t>
            </a:r>
            <a:r>
              <a:rPr lang="fr-FR" sz="2000" dirty="0">
                <a:latin typeface="Calibri"/>
              </a:rPr>
              <a:t>, </a:t>
            </a:r>
            <a:r>
              <a:rPr lang="fr-FR" sz="2000" dirty="0" err="1">
                <a:latin typeface="Calibri"/>
              </a:rPr>
              <a:t>wood</a:t>
            </a:r>
            <a:r>
              <a:rPr lang="fr-FR" sz="2000" dirty="0">
                <a:latin typeface="Calibri"/>
              </a:rPr>
              <a:t>, </a:t>
            </a:r>
            <a:r>
              <a:rPr lang="fr-FR" sz="2000" dirty="0" err="1">
                <a:latin typeface="Calibri"/>
              </a:rPr>
              <a:t>steel</a:t>
            </a:r>
            <a:r>
              <a:rPr lang="fr-FR" sz="2000" dirty="0">
                <a:latin typeface="Calibri"/>
              </a:rPr>
              <a:t>, water, </a:t>
            </a:r>
            <a:r>
              <a:rPr lang="fr-FR" sz="2000" dirty="0" err="1">
                <a:latin typeface="Calibri"/>
              </a:rPr>
              <a:t>electronics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latin typeface="Calibri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979" y="4637048"/>
            <a:ext cx="22432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err="1">
                <a:solidFill>
                  <a:srgbClr val="00ABC4"/>
                </a:solidFill>
                <a:latin typeface="Calibri"/>
              </a:rPr>
              <a:t>d.School</a:t>
            </a:r>
            <a:r>
              <a:rPr lang="fr-FR" sz="2800" b="1" dirty="0">
                <a:solidFill>
                  <a:srgbClr val="00ABC4"/>
                </a:solidFill>
                <a:latin typeface="Calibri"/>
              </a:rPr>
              <a:t> Paris </a:t>
            </a:r>
          </a:p>
          <a:p>
            <a:pPr>
              <a:defRPr/>
            </a:pPr>
            <a:r>
              <a:rPr lang="fr-FR" sz="2000" dirty="0">
                <a:latin typeface="Calibri"/>
              </a:rPr>
              <a:t>Design </a:t>
            </a:r>
            <a:r>
              <a:rPr lang="fr-FR" sz="2000" dirty="0" err="1">
                <a:latin typeface="Calibri"/>
              </a:rPr>
              <a:t>Thinking</a:t>
            </a:r>
            <a:r>
              <a:rPr lang="fr-FR" sz="2000" dirty="0">
                <a:latin typeface="Calibri"/>
              </a:rPr>
              <a:t> as an </a:t>
            </a:r>
            <a:r>
              <a:rPr lang="fr-FR" sz="2000" dirty="0" err="1">
                <a:latin typeface="Calibri"/>
              </a:rPr>
              <a:t>approach</a:t>
            </a:r>
            <a:r>
              <a:rPr lang="fr-FR" sz="2000" dirty="0">
                <a:latin typeface="Calibri"/>
              </a:rPr>
              <a:t> to innovation and </a:t>
            </a:r>
            <a:r>
              <a:rPr lang="fr-FR" sz="2000" dirty="0" err="1">
                <a:latin typeface="Calibri"/>
              </a:rPr>
              <a:t>its</a:t>
            </a:r>
            <a:r>
              <a:rPr lang="fr-FR" sz="2000" dirty="0">
                <a:latin typeface="Calibri"/>
              </a:rPr>
              <a:t> management</a:t>
            </a:r>
          </a:p>
          <a:p>
            <a:pPr>
              <a:defRPr/>
            </a:pPr>
            <a:endParaRPr lang="fr-FR" sz="2000" dirty="0">
              <a:latin typeface="Calibri"/>
            </a:endParaRPr>
          </a:p>
        </p:txBody>
      </p:sp>
      <p:sp>
        <p:nvSpPr>
          <p:cNvPr id="18" name="object 6"/>
          <p:cNvSpPr txBox="1"/>
          <p:nvPr/>
        </p:nvSpPr>
        <p:spPr>
          <a:xfrm>
            <a:off x="2685375" y="5996534"/>
            <a:ext cx="72517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dirty="0">
                <a:solidFill>
                  <a:srgbClr val="CCAC47"/>
                </a:solidFill>
                <a:latin typeface="Arial"/>
                <a:cs typeface="Arial"/>
              </a:rPr>
              <a:t>100</a:t>
            </a:r>
            <a:endParaRPr sz="3300">
              <a:latin typeface="Arial"/>
              <a:cs typeface="Arial"/>
            </a:endParaRPr>
          </a:p>
        </p:txBody>
      </p:sp>
      <p:sp>
        <p:nvSpPr>
          <p:cNvPr id="19" name="object 7"/>
          <p:cNvSpPr txBox="1"/>
          <p:nvPr/>
        </p:nvSpPr>
        <p:spPr>
          <a:xfrm>
            <a:off x="3440857" y="4764331"/>
            <a:ext cx="129794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CORPOR</a:t>
            </a:r>
            <a:r>
              <a:rPr sz="1600" spc="-120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8"/>
          <p:cNvSpPr txBox="1"/>
          <p:nvPr/>
        </p:nvSpPr>
        <p:spPr>
          <a:xfrm>
            <a:off x="2901733" y="4710446"/>
            <a:ext cx="165227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dirty="0">
                <a:solidFill>
                  <a:srgbClr val="CCAC47"/>
                </a:solidFill>
                <a:latin typeface="Arial"/>
                <a:cs typeface="Arial"/>
              </a:rPr>
              <a:t>56</a:t>
            </a:r>
            <a:r>
              <a:rPr sz="3300" b="1" spc="-434" dirty="0">
                <a:solidFill>
                  <a:srgbClr val="CCAC47"/>
                </a:solidFill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PARTNERS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1" name="object 9"/>
          <p:cNvSpPr txBox="1"/>
          <p:nvPr/>
        </p:nvSpPr>
        <p:spPr>
          <a:xfrm>
            <a:off x="3440857" y="5409021"/>
            <a:ext cx="160655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PROFESSIONAL</a:t>
            </a:r>
          </a:p>
        </p:txBody>
      </p:sp>
      <p:sp>
        <p:nvSpPr>
          <p:cNvPr id="23" name="object 10"/>
          <p:cNvSpPr txBox="1"/>
          <p:nvPr/>
        </p:nvSpPr>
        <p:spPr>
          <a:xfrm>
            <a:off x="2901733" y="5355135"/>
            <a:ext cx="1648460" cy="517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dirty="0">
                <a:solidFill>
                  <a:srgbClr val="CCAC47"/>
                </a:solidFill>
                <a:latin typeface="Arial"/>
                <a:cs typeface="Arial"/>
              </a:rPr>
              <a:t>74</a:t>
            </a:r>
            <a:r>
              <a:rPr sz="3300" b="1" spc="-445" dirty="0">
                <a:solidFill>
                  <a:srgbClr val="CCAC47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PROJECTS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11"/>
          <p:cNvSpPr txBox="1"/>
          <p:nvPr/>
        </p:nvSpPr>
        <p:spPr>
          <a:xfrm>
            <a:off x="3440857" y="6173867"/>
            <a:ext cx="970280" cy="339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66400"/>
              </a:lnSpc>
            </a:pPr>
            <a:r>
              <a:rPr sz="1600" dirty="0">
                <a:latin typeface="Arial"/>
                <a:cs typeface="Arial"/>
              </a:rPr>
              <a:t>ALUMNI  EXPE</a:t>
            </a:r>
            <a:r>
              <a:rPr sz="1600" spc="-30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9396" y="6529884"/>
            <a:ext cx="3353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b="1" spc="-1" dirty="0">
                <a:uFill>
                  <a:solidFill>
                    <a:srgbClr val="FFFFFF"/>
                  </a:solidFill>
                </a:uFill>
              </a:rPr>
              <a:t>- </a:t>
            </a:r>
            <a:r>
              <a:rPr lang="fr-FR" b="1" spc="-1" dirty="0" err="1">
                <a:uFill>
                  <a:solidFill>
                    <a:srgbClr val="FFFFFF"/>
                  </a:solidFill>
                </a:uFill>
              </a:rPr>
              <a:t>innovate</a:t>
            </a:r>
            <a:r>
              <a:rPr lang="fr-FR" b="1" spc="-1" dirty="0">
                <a:uFill>
                  <a:solidFill>
                    <a:srgbClr val="FFFFFF"/>
                  </a:solidFill>
                </a:uFill>
              </a:rPr>
              <a:t> – </a:t>
            </a:r>
            <a:r>
              <a:rPr lang="fr-FR" b="1" spc="-1" dirty="0" err="1">
                <a:uFill>
                  <a:solidFill>
                    <a:srgbClr val="FFFFFF"/>
                  </a:solidFill>
                </a:uFill>
              </a:rPr>
              <a:t>collaborate</a:t>
            </a:r>
            <a:r>
              <a:rPr lang="fr-FR" b="1" spc="-1" dirty="0">
                <a:uFill>
                  <a:solidFill>
                    <a:srgbClr val="FFFFFF"/>
                  </a:solidFill>
                </a:uFill>
              </a:rPr>
              <a:t> – </a:t>
            </a:r>
            <a:r>
              <a:rPr lang="fr-FR" b="1" spc="-1" dirty="0" err="1">
                <a:uFill>
                  <a:solidFill>
                    <a:srgbClr val="FFFFFF"/>
                  </a:solidFill>
                </a:uFill>
              </a:rPr>
              <a:t>share</a:t>
            </a:r>
            <a:r>
              <a:rPr lang="fr-FR" b="1" spc="-1" dirty="0">
                <a:uFill>
                  <a:solidFill>
                    <a:srgbClr val="FFFFFF"/>
                  </a:solidFill>
                </a:uFill>
              </a:rPr>
              <a:t> - </a:t>
            </a:r>
            <a:endParaRPr lang="fr-FR" spc="-1" dirty="0"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07794"/>
            <a:ext cx="5542598" cy="20475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032" y="4142728"/>
            <a:ext cx="3555343" cy="2370229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02C2514-1BFF-4710-85D5-CD098B3CE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912026-0BAD-4078-931A-BA0D67D08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Maker </a:t>
            </a:r>
            <a:r>
              <a:rPr lang="fr-FR" sz="32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space</a:t>
            </a:r>
            <a:r>
              <a:rPr lang="fr-FR" sz="3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| </a:t>
            </a:r>
            <a:r>
              <a:rPr lang="fr-FR" sz="32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d.school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40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7504" y="1434018"/>
            <a:ext cx="369553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ABC4"/>
              </a:buClr>
              <a:defRPr/>
            </a:pPr>
            <a:r>
              <a:rPr lang="fr-FR" sz="2400" dirty="0">
                <a:solidFill>
                  <a:srgbClr val="00ABC4"/>
                </a:solidFill>
              </a:rPr>
              <a:t>La Source, Learning Center</a:t>
            </a:r>
          </a:p>
          <a:p>
            <a:pPr marL="342900" indent="-342900"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250 </a:t>
            </a:r>
            <a:r>
              <a:rPr lang="fr-FR" sz="2000" dirty="0" err="1"/>
              <a:t>seats</a:t>
            </a:r>
            <a:endParaRPr lang="fr-FR" sz="2000" dirty="0"/>
          </a:p>
          <a:p>
            <a:pPr marL="342900" indent="-342900"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200 000 documents</a:t>
            </a:r>
          </a:p>
          <a:p>
            <a:pPr marL="342900" indent="-342900"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Open 71 </a:t>
            </a:r>
            <a:r>
              <a:rPr lang="fr-FR" sz="2000" dirty="0" err="1"/>
              <a:t>hours</a:t>
            </a:r>
            <a:r>
              <a:rPr lang="fr-FR" sz="2000" dirty="0"/>
              <a:t>/</a:t>
            </a:r>
            <a:r>
              <a:rPr lang="fr-FR" sz="2000" dirty="0" err="1"/>
              <a:t>week</a:t>
            </a:r>
            <a:endParaRPr lang="fr-FR" sz="2000" dirty="0"/>
          </a:p>
          <a:p>
            <a:pPr marL="342900" indent="-342900"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endParaRPr lang="fr-FR" sz="2000" dirty="0"/>
          </a:p>
        </p:txBody>
      </p:sp>
      <p:sp>
        <p:nvSpPr>
          <p:cNvPr id="17" name="Rectangle 16"/>
          <p:cNvSpPr/>
          <p:nvPr/>
        </p:nvSpPr>
        <p:spPr>
          <a:xfrm>
            <a:off x="71476" y="4941168"/>
            <a:ext cx="34252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ABC4"/>
              </a:buClr>
              <a:defRPr/>
            </a:pPr>
            <a:r>
              <a:rPr lang="en-US" sz="2400" dirty="0">
                <a:solidFill>
                  <a:srgbClr val="00ABC4"/>
                </a:solidFill>
              </a:rPr>
              <a:t>Archives</a:t>
            </a:r>
          </a:p>
          <a:p>
            <a:pPr marL="342900" indent="-342900"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Exceptional heritage</a:t>
            </a:r>
          </a:p>
          <a:p>
            <a:pPr marL="342900" indent="-342900"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/>
              </a:rPr>
              <a:t>Ancient manuscripts and maps since the 18</a:t>
            </a:r>
            <a:r>
              <a:rPr lang="en-US" sz="2000" baseline="30000" dirty="0">
                <a:latin typeface="Calibri"/>
              </a:rPr>
              <a:t>th</a:t>
            </a:r>
            <a:r>
              <a:rPr lang="en-US" sz="2000" dirty="0">
                <a:latin typeface="Calibri"/>
              </a:rPr>
              <a:t> century.</a:t>
            </a:r>
            <a:endParaRPr lang="fr-FR" sz="2000" dirty="0"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07904" y="5123746"/>
            <a:ext cx="58928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ABC4"/>
              </a:buClr>
              <a:defRPr/>
            </a:pPr>
            <a:r>
              <a:rPr lang="en-US" sz="2400" dirty="0" err="1">
                <a:solidFill>
                  <a:srgbClr val="00ABC4"/>
                </a:solidFill>
              </a:rPr>
              <a:t>Presse</a:t>
            </a:r>
            <a:r>
              <a:rPr lang="en-US" sz="2400" dirty="0">
                <a:solidFill>
                  <a:srgbClr val="00ABC4"/>
                </a:solidFill>
              </a:rPr>
              <a:t> des </a:t>
            </a:r>
            <a:r>
              <a:rPr lang="en-US" sz="2400" dirty="0" err="1">
                <a:solidFill>
                  <a:srgbClr val="00ABC4"/>
                </a:solidFill>
              </a:rPr>
              <a:t>Ponts</a:t>
            </a:r>
            <a:endParaRPr lang="en-US" sz="2400" dirty="0">
              <a:solidFill>
                <a:srgbClr val="00ABC4"/>
              </a:solidFill>
            </a:endParaRPr>
          </a:p>
          <a:p>
            <a:pPr marL="342900" indent="-342900"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220 books and scientific and technical software applications primarily in the fields of civil and structural engineering, and spatial planning</a:t>
            </a:r>
            <a:endParaRPr lang="fr-FR" sz="2000" dirty="0"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925" y="2859320"/>
            <a:ext cx="369553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ABC4"/>
              </a:buClr>
              <a:defRPr/>
            </a:pPr>
            <a:r>
              <a:rPr lang="fr-FR" sz="2400" dirty="0">
                <a:solidFill>
                  <a:srgbClr val="00ABC4"/>
                </a:solidFill>
              </a:rPr>
              <a:t>Scientific information </a:t>
            </a:r>
            <a:br>
              <a:rPr lang="fr-FR" sz="2400" dirty="0">
                <a:solidFill>
                  <a:srgbClr val="00ABC4"/>
                </a:solidFill>
              </a:rPr>
            </a:br>
            <a:r>
              <a:rPr lang="fr-FR" sz="2400" dirty="0">
                <a:solidFill>
                  <a:srgbClr val="00ABC4"/>
                </a:solidFill>
              </a:rPr>
              <a:t>services for </a:t>
            </a:r>
            <a:r>
              <a:rPr lang="fr-FR" sz="2400" dirty="0" err="1">
                <a:solidFill>
                  <a:srgbClr val="00ABC4"/>
                </a:solidFill>
              </a:rPr>
              <a:t>researchers</a:t>
            </a:r>
            <a:endParaRPr lang="fr-FR" sz="2400" dirty="0">
              <a:solidFill>
                <a:srgbClr val="00ABC4"/>
              </a:solidFill>
            </a:endParaRPr>
          </a:p>
          <a:p>
            <a:pPr marL="342900" indent="-342900"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25 000 </a:t>
            </a:r>
            <a:r>
              <a:rPr lang="fr-FR" sz="2000" dirty="0" err="1"/>
              <a:t>scientific</a:t>
            </a:r>
            <a:r>
              <a:rPr lang="fr-FR" sz="2000" dirty="0"/>
              <a:t> publications</a:t>
            </a:r>
          </a:p>
          <a:p>
            <a:pPr marL="342900" indent="-342900"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HAL ENPC Open Science Plan (65% publications in open </a:t>
            </a:r>
            <a:r>
              <a:rPr lang="fr-FR" sz="2000" dirty="0" err="1"/>
              <a:t>access</a:t>
            </a:r>
            <a:r>
              <a:rPr lang="fr-FR" sz="2000" dirty="0"/>
              <a:t>)</a:t>
            </a:r>
          </a:p>
          <a:p>
            <a:pPr marL="342900" indent="-342900"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440" y="1622698"/>
            <a:ext cx="4968552" cy="331236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8BE8548C-7B29-4F4D-9630-3EC8675E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B3CFADAC-3928-495D-82D5-D760DA4CE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Library,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Heritage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Publishing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1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83317183-6721-48CA-AB54-099CBA2C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7E16-283B-4563-984A-653B717160CC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3356992"/>
            <a:ext cx="7886700" cy="598834"/>
          </a:xfrm>
          <a:noFill/>
        </p:spPr>
        <p:txBody>
          <a:bodyPr>
            <a:normAutofit fontScale="90000"/>
          </a:bodyPr>
          <a:lstStyle/>
          <a:p>
            <a:pPr marL="457200" indent="-457200" algn="ctr">
              <a:spcBef>
                <a:spcPts val="4200"/>
              </a:spcBef>
              <a:buClr>
                <a:srgbClr val="00ABC4"/>
              </a:buClr>
              <a:buFont typeface="+mj-lt"/>
              <a:buAutoNum type="arabicPeriod"/>
            </a:pPr>
            <a:r>
              <a:rPr lang="fr-FR" sz="2800" dirty="0"/>
              <a:t>Engineering </a:t>
            </a:r>
            <a:r>
              <a:rPr lang="fr-FR" sz="2800" b="1" dirty="0" err="1">
                <a:cs typeface="Arial" panose="020B0604020202020204" pitchFamily="34" charset="0"/>
              </a:rPr>
              <a:t>degree</a:t>
            </a:r>
            <a:r>
              <a:rPr lang="fr-FR" sz="2800" b="1" dirty="0">
                <a:cs typeface="Arial" panose="020B0604020202020204" pitchFamily="34" charset="0"/>
              </a:rPr>
              <a:t> programme at </a:t>
            </a:r>
            <a:br>
              <a:rPr lang="fr-FR" sz="2800" b="1" dirty="0">
                <a:cs typeface="Arial" panose="020B0604020202020204" pitchFamily="34" charset="0"/>
              </a:rPr>
            </a:br>
            <a:r>
              <a:rPr lang="fr-FR" sz="2800" b="1" dirty="0">
                <a:cs typeface="Arial" panose="020B0604020202020204" pitchFamily="34" charset="0"/>
              </a:rPr>
              <a:t>Ecole nationale des ponts et chaussées </a:t>
            </a:r>
          </a:p>
        </p:txBody>
      </p:sp>
    </p:spTree>
    <p:extLst>
      <p:ext uri="{BB962C8B-B14F-4D97-AF65-F5344CB8AC3E}">
        <p14:creationId xmlns:p14="http://schemas.microsoft.com/office/powerpoint/2010/main" val="19074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 11">
            <a:extLst>
              <a:ext uri="{FF2B5EF4-FFF2-40B4-BE49-F238E27FC236}">
                <a16:creationId xmlns:a16="http://schemas.microsoft.com/office/drawing/2014/main" xmlns="" id="{C61F7507-7550-4929-A683-AD070B48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60" y="4885241"/>
            <a:ext cx="7741444" cy="11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xmlns="" id="{76FB1BE2-8110-4B2E-AD7B-B91D51582FA3}"/>
              </a:ext>
            </a:extLst>
          </p:cNvPr>
          <p:cNvGraphicFramePr>
            <a:graphicFrameLocks noGrp="1"/>
          </p:cNvGraphicFramePr>
          <p:nvPr/>
        </p:nvGraphicFramePr>
        <p:xfrm>
          <a:off x="931517" y="6149059"/>
          <a:ext cx="7717632" cy="34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10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1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10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10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10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22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Yu Gothic" panose="020B0400000000000000" pitchFamily="34" charset="-128"/>
                          <a:cs typeface="Times New Roman" panose="02020603050405020304" pitchFamily="18" charset="0"/>
                        </a:rPr>
                        <a:t>Civil and Structural Engineering</a:t>
                      </a:r>
                    </a:p>
                  </a:txBody>
                  <a:tcPr marL="68583" marR="68583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Yu Gothic" panose="020B0400000000000000" pitchFamily="34" charset="-128"/>
                          <a:cs typeface="Times New Roman" panose="02020603050405020304" pitchFamily="18" charset="0"/>
                        </a:rPr>
                        <a:t>City, </a:t>
                      </a:r>
                      <a:r>
                        <a:rPr lang="fr-FR" sz="9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Yu Gothic" panose="020B0400000000000000" pitchFamily="34" charset="-128"/>
                          <a:cs typeface="Times New Roman" panose="02020603050405020304" pitchFamily="18" charset="0"/>
                        </a:rPr>
                        <a:t>Environment</a:t>
                      </a:r>
                      <a:r>
                        <a:rPr lang="fr-FR" sz="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Yu Gothic" panose="020B0400000000000000" pitchFamily="34" charset="-128"/>
                          <a:cs typeface="Times New Roman" panose="02020603050405020304" pitchFamily="18" charset="0"/>
                        </a:rPr>
                        <a:t>, Transportation</a:t>
                      </a:r>
                    </a:p>
                  </a:txBody>
                  <a:tcPr marL="68583" marR="68583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Yu Gothic" panose="020B0400000000000000" pitchFamily="34" charset="-128"/>
                          <a:cs typeface="Times New Roman" panose="02020603050405020304" pitchFamily="18" charset="0"/>
                        </a:rPr>
                        <a:t>Mechanical Engineering and Materials Science</a:t>
                      </a:r>
                      <a:endParaRPr lang="fr-FR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3" marR="68583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Yu Gothic" panose="020B0400000000000000" pitchFamily="34" charset="-128"/>
                          <a:cs typeface="Times New Roman" panose="02020603050405020304" pitchFamily="18" charset="0"/>
                        </a:rPr>
                        <a:t>Industrial</a:t>
                      </a:r>
                      <a:r>
                        <a:rPr lang="fr-FR" sz="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Yu Gothic" panose="020B0400000000000000" pitchFamily="34" charset="-128"/>
                          <a:cs typeface="Times New Roman" panose="02020603050405020304" pitchFamily="18" charset="0"/>
                        </a:rPr>
                        <a:t> Engineering</a:t>
                      </a:r>
                    </a:p>
                  </a:txBody>
                  <a:tcPr marL="68583" marR="68583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Yu Gothic" panose="020B0400000000000000" pitchFamily="34" charset="-128"/>
                          <a:cs typeface="Times New Roman" panose="02020603050405020304" pitchFamily="18" charset="0"/>
                        </a:rPr>
                        <a:t>Applied Mathematics and Computer Science</a:t>
                      </a:r>
                      <a:endParaRPr lang="fr-FR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3" marR="68583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Yu Gothic" panose="020B0400000000000000" pitchFamily="34" charset="-128"/>
                          <a:cs typeface="Times New Roman" panose="02020603050405020304" pitchFamily="18" charset="0"/>
                        </a:rPr>
                        <a:t>Economics</a:t>
                      </a:r>
                      <a:r>
                        <a:rPr lang="fr-FR" sz="9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Yu Gothic" panose="020B0400000000000000" pitchFamily="34" charset="-128"/>
                          <a:cs typeface="Times New Roman" panose="02020603050405020304" pitchFamily="18" charset="0"/>
                        </a:rPr>
                        <a:t>, Management, Finance</a:t>
                      </a:r>
                    </a:p>
                  </a:txBody>
                  <a:tcPr marL="68583" marR="68583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xmlns="" id="{9337E98B-5C54-4A81-B585-ADD5E9DE3591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179735" y="2007849"/>
          <a:ext cx="3975435" cy="57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1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51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51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50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latin typeface="Times New Roman"/>
                          <a:ea typeface="Yu Gothic"/>
                          <a:cs typeface="Times New Roman"/>
                        </a:rPr>
                        <a:t>CLASSES</a:t>
                      </a:r>
                      <a:r>
                        <a:rPr lang="fr-FR" sz="1100" baseline="0" dirty="0">
                          <a:latin typeface="Times New Roman"/>
                          <a:ea typeface="Yu Gothic"/>
                          <a:cs typeface="Times New Roman"/>
                        </a:rPr>
                        <a:t> </a:t>
                      </a:r>
                      <a:r>
                        <a:rPr lang="fr-FR" sz="900" baseline="0" dirty="0">
                          <a:latin typeface="Times New Roman"/>
                          <a:ea typeface="Yu Gothic"/>
                          <a:cs typeface="Times New Roman"/>
                        </a:rPr>
                        <a:t>PREPARATOIRES</a:t>
                      </a:r>
                      <a:r>
                        <a:rPr lang="fr-FR" sz="1100" baseline="0" dirty="0">
                          <a:latin typeface="Times New Roman"/>
                          <a:ea typeface="Yu Gothic"/>
                          <a:cs typeface="Times New Roman"/>
                        </a:rPr>
                        <a:t> 1</a:t>
                      </a:r>
                      <a:endParaRPr lang="fr-FR" sz="1100" dirty="0">
                        <a:latin typeface="Times New Roman"/>
                        <a:ea typeface="Yu Gothic"/>
                        <a:cs typeface="Times New Roman"/>
                      </a:endParaRPr>
                    </a:p>
                    <a:p>
                      <a:pPr algn="ctr"/>
                      <a:endParaRPr lang="fr-FR" sz="1100" dirty="0"/>
                    </a:p>
                  </a:txBody>
                  <a:tcPr marL="68580" marR="68580" marT="34290" marB="3429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latin typeface="Times New Roman"/>
                          <a:ea typeface="Yu Gothic"/>
                          <a:cs typeface="Times New Roman"/>
                        </a:rPr>
                        <a:t>CLASSES </a:t>
                      </a:r>
                      <a:r>
                        <a:rPr lang="fr-FR" sz="900" dirty="0">
                          <a:latin typeface="Times New Roman"/>
                          <a:ea typeface="Yu Gothic"/>
                          <a:cs typeface="Times New Roman"/>
                        </a:rPr>
                        <a:t>PREPARATOIRES </a:t>
                      </a:r>
                      <a:r>
                        <a:rPr lang="fr-FR" sz="1100" dirty="0">
                          <a:latin typeface="Times New Roman"/>
                          <a:ea typeface="Yu Gothic"/>
                          <a:cs typeface="Times New Roman"/>
                        </a:rPr>
                        <a:t>2</a:t>
                      </a:r>
                    </a:p>
                    <a:p>
                      <a:pPr algn="ctr"/>
                      <a:endParaRPr lang="fr-FR" sz="1100" dirty="0"/>
                    </a:p>
                  </a:txBody>
                  <a:tcPr marL="68580" marR="68580" marT="34290" marB="3429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YEAR 1</a:t>
                      </a:r>
                    </a:p>
                    <a:p>
                      <a:pPr algn="ctr"/>
                      <a:r>
                        <a:rPr lang="fr-FR" sz="1100" dirty="0"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Sciences</a:t>
                      </a:r>
                    </a:p>
                    <a:p>
                      <a:pPr algn="ctr"/>
                      <a:endParaRPr lang="fr-FR" sz="1100" dirty="0">
                        <a:highlight>
                          <a:srgbClr val="00B1BF"/>
                        </a:highlight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0" name="Tableau 2">
            <a:extLst>
              <a:ext uri="{FF2B5EF4-FFF2-40B4-BE49-F238E27FC236}">
                <a16:creationId xmlns:a16="http://schemas.microsoft.com/office/drawing/2014/main" xmlns="" id="{D37792AD-9CC5-41BF-AD05-4340AC626419}"/>
              </a:ext>
            </a:extLst>
          </p:cNvPr>
          <p:cNvGraphicFramePr>
            <a:graphicFrameLocks noGrp="1"/>
          </p:cNvGraphicFramePr>
          <p:nvPr/>
        </p:nvGraphicFramePr>
        <p:xfrm>
          <a:off x="4225551" y="4018543"/>
          <a:ext cx="4110765" cy="57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2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02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02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0059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YEAR 2</a:t>
                      </a:r>
                    </a:p>
                    <a:p>
                      <a:pPr algn="ctr"/>
                      <a:r>
                        <a:rPr lang="fr-FR" sz="1100" dirty="0" err="1"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Specialization</a:t>
                      </a:r>
                      <a:endParaRPr lang="fr-FR" sz="1100" dirty="0">
                        <a:latin typeface="Times New Roman"/>
                        <a:ea typeface="Yu Gothic"/>
                        <a:cs typeface="Times New Roman"/>
                      </a:endParaRPr>
                    </a:p>
                  </a:txBody>
                  <a:tcPr marL="68580" marR="68580" marT="34290" marB="34290">
                    <a:solidFill>
                      <a:srgbClr val="00AF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latin typeface="Times New Roman"/>
                          <a:ea typeface="Yu Gothic"/>
                          <a:cs typeface="Times New Roman"/>
                        </a:rPr>
                        <a:t>GAP YEAR </a:t>
                      </a:r>
                      <a:r>
                        <a:rPr lang="fr-FR" sz="1100" dirty="0" err="1">
                          <a:latin typeface="Times New Roman"/>
                          <a:ea typeface="Yu Gothic"/>
                          <a:cs typeface="Times New Roman"/>
                        </a:rPr>
                        <a:t>Internship</a:t>
                      </a:r>
                      <a:r>
                        <a:rPr lang="fr-FR" sz="1100" dirty="0">
                          <a:latin typeface="Times New Roman"/>
                          <a:ea typeface="Yu Gothic"/>
                          <a:cs typeface="Times New Roman"/>
                        </a:rPr>
                        <a:t> (43 </a:t>
                      </a:r>
                      <a:r>
                        <a:rPr lang="fr-FR" sz="1100" dirty="0" err="1">
                          <a:latin typeface="Times New Roman"/>
                          <a:ea typeface="Yu Gothic"/>
                          <a:cs typeface="Times New Roman"/>
                        </a:rPr>
                        <a:t>weeks</a:t>
                      </a:r>
                      <a:r>
                        <a:rPr lang="fr-FR" sz="1100" dirty="0">
                          <a:latin typeface="Times New Roman"/>
                          <a:ea typeface="Yu Gothic"/>
                          <a:cs typeface="Times New Roman"/>
                        </a:rPr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YEAR 3</a:t>
                      </a:r>
                    </a:p>
                    <a:p>
                      <a:pPr algn="ctr"/>
                      <a:r>
                        <a:rPr lang="fr-FR" sz="1100" dirty="0"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Graduation </a:t>
                      </a:r>
                      <a:r>
                        <a:rPr lang="fr-FR" sz="1100" dirty="0" err="1"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project</a:t>
                      </a:r>
                      <a:endParaRPr lang="fr-FR" sz="900" dirty="0">
                        <a:highlight>
                          <a:srgbClr val="00B1BF"/>
                        </a:highlight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5" name="Tableau 35">
            <a:extLst>
              <a:ext uri="{FF2B5EF4-FFF2-40B4-BE49-F238E27FC236}">
                <a16:creationId xmlns:a16="http://schemas.microsoft.com/office/drawing/2014/main" xmlns="" id="{18EDA712-B120-4CE0-95B3-AD3653FEFAA2}"/>
              </a:ext>
            </a:extLst>
          </p:cNvPr>
          <p:cNvGraphicFramePr>
            <a:graphicFrameLocks noGrp="1"/>
          </p:cNvGraphicFramePr>
          <p:nvPr/>
        </p:nvGraphicFramePr>
        <p:xfrm>
          <a:off x="4225551" y="3016843"/>
          <a:ext cx="2729710" cy="514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8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48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428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 dirty="0">
                          <a:solidFill>
                            <a:schemeClr val="lt1"/>
                          </a:solidFill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YEAR 2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1100" b="1" kern="1200" dirty="0" err="1">
                          <a:solidFill>
                            <a:schemeClr val="lt1"/>
                          </a:solidFill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Specialization</a:t>
                      </a:r>
                      <a:endParaRPr lang="fr-FR" sz="1100" b="1" kern="1200" dirty="0">
                        <a:solidFill>
                          <a:schemeClr val="lt1"/>
                        </a:solidFill>
                        <a:highlight>
                          <a:srgbClr val="00B1BF"/>
                        </a:highlight>
                        <a:latin typeface="Times New Roman"/>
                        <a:ea typeface="Yu Gothic"/>
                        <a:cs typeface="Times New Roman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b="1" kern="1200" dirty="0">
                          <a:solidFill>
                            <a:schemeClr val="lt1"/>
                          </a:solidFill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YEAR 3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1100" b="1" kern="1200" dirty="0">
                          <a:solidFill>
                            <a:schemeClr val="lt1"/>
                          </a:solidFill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Graduation </a:t>
                      </a:r>
                      <a:r>
                        <a:rPr lang="fr-FR" sz="1100" b="1" kern="1200" dirty="0" err="1">
                          <a:solidFill>
                            <a:schemeClr val="lt1"/>
                          </a:solidFill>
                          <a:highlight>
                            <a:srgbClr val="00B1BF"/>
                          </a:highlight>
                          <a:latin typeface="Times New Roman"/>
                          <a:ea typeface="Yu Gothic"/>
                          <a:cs typeface="Times New Roman"/>
                        </a:rPr>
                        <a:t>project</a:t>
                      </a:r>
                      <a:endParaRPr lang="fr-FR" sz="1100" b="1" kern="1200" dirty="0">
                        <a:solidFill>
                          <a:schemeClr val="lt1"/>
                        </a:solidFill>
                        <a:highlight>
                          <a:srgbClr val="00B1BF"/>
                        </a:highlight>
                        <a:latin typeface="Times New Roman"/>
                        <a:ea typeface="Yu Gothic"/>
                        <a:cs typeface="Times New Roman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998B70B2-ED77-494A-BE24-1E2F45CFD433}"/>
              </a:ext>
            </a:extLst>
          </p:cNvPr>
          <p:cNvSpPr txBox="1"/>
          <p:nvPr/>
        </p:nvSpPr>
        <p:spPr>
          <a:xfrm>
            <a:off x="4872100" y="2267948"/>
            <a:ext cx="1436612" cy="4154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INTERNSHP </a:t>
            </a:r>
          </a:p>
          <a:p>
            <a:pPr algn="ctr">
              <a:defRPr/>
            </a:pPr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</a:t>
            </a:r>
            <a:r>
              <a:rPr lang="fr-FR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weeks</a:t>
            </a:r>
            <a:r>
              <a:rPr lang="fr-F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xmlns="" id="{B87423F4-33ED-49D3-A313-8A29492AB588}"/>
              </a:ext>
            </a:extLst>
          </p:cNvPr>
          <p:cNvCxnSpPr>
            <a:cxnSpLocks/>
          </p:cNvCxnSpPr>
          <p:nvPr/>
        </p:nvCxnSpPr>
        <p:spPr>
          <a:xfrm>
            <a:off x="5590406" y="2734243"/>
            <a:ext cx="0" cy="2369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87" name="ZoneTexte 41">
            <a:extLst>
              <a:ext uri="{FF2B5EF4-FFF2-40B4-BE49-F238E27FC236}">
                <a16:creationId xmlns:a16="http://schemas.microsoft.com/office/drawing/2014/main" xmlns="" id="{AC05E01D-1277-40F3-829F-DF94373C3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580" y="3105835"/>
            <a:ext cx="9124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500" dirty="0">
                <a:latin typeface="Arial" panose="020B0604020202020204" pitchFamily="34" charset="0"/>
              </a:rPr>
              <a:t>Option 1</a:t>
            </a:r>
          </a:p>
        </p:txBody>
      </p:sp>
      <p:sp>
        <p:nvSpPr>
          <p:cNvPr id="66588" name="ZoneTexte 42">
            <a:extLst>
              <a:ext uri="{FF2B5EF4-FFF2-40B4-BE49-F238E27FC236}">
                <a16:creationId xmlns:a16="http://schemas.microsoft.com/office/drawing/2014/main" xmlns="" id="{83E1F486-4A2F-4ACD-9DCF-D1517C253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580" y="4066304"/>
            <a:ext cx="9124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500" dirty="0">
                <a:latin typeface="Arial" panose="020B0604020202020204" pitchFamily="34" charset="0"/>
              </a:rPr>
              <a:t>Option 2</a:t>
            </a:r>
          </a:p>
        </p:txBody>
      </p:sp>
      <p:sp>
        <p:nvSpPr>
          <p:cNvPr id="66589" name="ZoneTexte 43">
            <a:extLst>
              <a:ext uri="{FF2B5EF4-FFF2-40B4-BE49-F238E27FC236}">
                <a16:creationId xmlns:a16="http://schemas.microsoft.com/office/drawing/2014/main" xmlns="" id="{DA63448A-3DDF-4CAC-B35A-EABCCA18A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432" y="3577105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Or</a:t>
            </a:r>
          </a:p>
        </p:txBody>
      </p:sp>
      <p:sp>
        <p:nvSpPr>
          <p:cNvPr id="66590" name="ZoneTexte 44">
            <a:extLst>
              <a:ext uri="{FF2B5EF4-FFF2-40B4-BE49-F238E27FC236}">
                <a16:creationId xmlns:a16="http://schemas.microsoft.com/office/drawing/2014/main" xmlns="" id="{FA93C3EE-41B5-4895-ADB8-7145E8013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65" y="2555679"/>
            <a:ext cx="178474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50">
                <a:latin typeface="Arial" panose="020B0604020202020204" pitchFamily="34" charset="0"/>
              </a:rPr>
              <a:t>                                      ▼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50">
                <a:latin typeface="Arial" panose="020B0604020202020204" pitchFamily="34" charset="0"/>
              </a:rPr>
              <a:t>Competitive examination</a:t>
            </a:r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xmlns="" id="{EE1F29F0-D003-4C74-8350-84C4B383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7E16-283B-4563-984A-653B717160CC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66F7A0E0-C23A-4E4A-B78E-9AEA269D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Our </a:t>
            </a:r>
            <a:r>
              <a:rPr lang="fr-FR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MSc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in Engineering (« Diplôme d’ingénieur »)</a:t>
            </a:r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DC71473-D529-44D4-9C28-B7C4871A7391}"/>
              </a:ext>
            </a:extLst>
          </p:cNvPr>
          <p:cNvGrpSpPr/>
          <p:nvPr/>
        </p:nvGrpSpPr>
        <p:grpSpPr>
          <a:xfrm>
            <a:off x="179512" y="1671800"/>
            <a:ext cx="8397370" cy="321767"/>
            <a:chOff x="179512" y="1671800"/>
            <a:chExt cx="8397370" cy="321767"/>
          </a:xfrm>
        </p:grpSpPr>
        <p:sp>
          <p:nvSpPr>
            <p:cNvPr id="66595" name="ZoneTexte 6">
              <a:extLst>
                <a:ext uri="{FF2B5EF4-FFF2-40B4-BE49-F238E27FC236}">
                  <a16:creationId xmlns:a16="http://schemas.microsoft.com/office/drawing/2014/main" xmlns="" id="{6C7F83F6-1AB2-4E2A-8EEE-7DBEC5739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4622" y="1685790"/>
              <a:ext cx="257031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NATIONAL STUDENTS ONLY</a:t>
              </a:r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xmlns="" id="{CA71496C-FFE9-4059-A9C4-849E48EB54F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16203" y="1824616"/>
              <a:ext cx="529599" cy="214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xmlns="" id="{BCCC34DE-3B88-4E03-AF6E-087D64221F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79512" y="1823307"/>
              <a:ext cx="1109662" cy="476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92" name="ZoneTexte 25">
              <a:extLst>
                <a:ext uri="{FF2B5EF4-FFF2-40B4-BE49-F238E27FC236}">
                  <a16:creationId xmlns:a16="http://schemas.microsoft.com/office/drawing/2014/main" xmlns="" id="{89FEA79A-314A-4428-A899-51AD97DB8D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0333" y="1671800"/>
              <a:ext cx="37865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Georgia" panose="02040502050405020303" pitchFamily="18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NATIONAL + </a:t>
              </a:r>
              <a:r>
                <a:rPr lang="fr-FR" altLang="fr-FR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INTERNATIONAL STUDENTS</a:t>
              </a: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xmlns="" id="{EE90AB66-31A1-408F-86F7-298B365EF8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72400" y="1825688"/>
              <a:ext cx="36004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xmlns="" id="{77745D18-9997-4307-A20F-8328C2E9B31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60734" y="1821617"/>
              <a:ext cx="529599" cy="814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2"/>
          <p:cNvSpPr txBox="1">
            <a:spLocks/>
          </p:cNvSpPr>
          <p:nvPr/>
        </p:nvSpPr>
        <p:spPr>
          <a:xfrm>
            <a:off x="372866" y="1302394"/>
            <a:ext cx="8596487" cy="501840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SzPct val="70000"/>
              <a:buFont typeface="Wingdings" panose="05000000000000000000" pitchFamily="2" charset="2"/>
              <a:buChar char="q"/>
            </a:pPr>
            <a:r>
              <a:rPr lang="en-GB" sz="2100" dirty="0"/>
              <a:t>2 year studies leading to the MSc in Engineering (</a:t>
            </a:r>
            <a:r>
              <a:rPr lang="en-GB" sz="2100" dirty="0" err="1"/>
              <a:t>Diplôme</a:t>
            </a:r>
            <a:r>
              <a:rPr lang="en-GB" sz="2100" dirty="0"/>
              <a:t> </a:t>
            </a:r>
            <a:r>
              <a:rPr lang="en-GB" sz="2100" dirty="0" err="1"/>
              <a:t>d’Ingénieur</a:t>
            </a:r>
            <a:r>
              <a:rPr lang="en-GB" sz="2100" dirty="0"/>
              <a:t>)</a:t>
            </a:r>
          </a:p>
          <a:p>
            <a:pPr lvl="1">
              <a:spcBef>
                <a:spcPts val="750"/>
              </a:spcBef>
            </a:pPr>
            <a:r>
              <a:rPr lang="en-GB" sz="1800" i="1" dirty="0">
                <a:solidFill>
                  <a:schemeClr val="bg1">
                    <a:lumMod val="75000"/>
                  </a:schemeClr>
                </a:solidFill>
              </a:rPr>
              <a:t>Year 1 (Senior Bachelor level) : common core – transition year</a:t>
            </a:r>
          </a:p>
          <a:p>
            <a:pPr lvl="1">
              <a:spcBef>
                <a:spcPts val="750"/>
              </a:spcBef>
            </a:pPr>
            <a:r>
              <a:rPr lang="en-GB" sz="1800" dirty="0"/>
              <a:t>Years 2 &amp; 3 (Master level) : </a:t>
            </a:r>
          </a:p>
          <a:p>
            <a:pPr marL="796529" lvl="2" indent="-2571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500" dirty="0"/>
              <a:t>Fundamental core courses : management, statistics &amp; data analysis, law, language, sport … </a:t>
            </a:r>
          </a:p>
          <a:p>
            <a:pPr marL="796529" lvl="2" indent="-2571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500" dirty="0"/>
              <a:t>Specialization in one of four academic departments</a:t>
            </a:r>
          </a:p>
          <a:p>
            <a:pPr marL="796529" lvl="2" indent="-2571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500" dirty="0"/>
              <a:t>Choice of tracks in each department </a:t>
            </a:r>
          </a:p>
          <a:p>
            <a:pPr marL="796529" lvl="2" indent="-2571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500" dirty="0"/>
              <a:t>Mix of mandatory courses and elective courses which can be chosen in another department</a:t>
            </a:r>
          </a:p>
          <a:p>
            <a:pPr marL="796529" lvl="2" indent="-2571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500" dirty="0"/>
              <a:t>5 opening weeks including a 1 week study trip</a:t>
            </a:r>
          </a:p>
          <a:p>
            <a:pPr marL="796529" lvl="2" indent="-257175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GB" sz="1500" dirty="0"/>
              <a:t>Year 3 : possibility to choose research-oriented courses in partner programs</a:t>
            </a:r>
          </a:p>
          <a:p>
            <a:pPr marL="266700" indent="-266700">
              <a:spcBef>
                <a:spcPts val="2400"/>
              </a:spcBef>
              <a:buSzPct val="70000"/>
              <a:buFont typeface="Wingdings" panose="05000000000000000000" pitchFamily="2" charset="2"/>
              <a:buChar char="q"/>
            </a:pPr>
            <a:r>
              <a:rPr lang="en-GB" sz="2100" dirty="0"/>
              <a:t>27 week internship as a minimum </a:t>
            </a:r>
          </a:p>
          <a:p>
            <a:pPr lvl="1">
              <a:spcBef>
                <a:spcPts val="1200"/>
              </a:spcBef>
            </a:pPr>
            <a:r>
              <a:rPr lang="en-GB" sz="1800" i="1" dirty="0">
                <a:solidFill>
                  <a:schemeClr val="bg1">
                    <a:lumMod val="75000"/>
                  </a:schemeClr>
                </a:solidFill>
              </a:rPr>
              <a:t>End of Y1 : 4 weeks minimum</a:t>
            </a:r>
          </a:p>
          <a:p>
            <a:pPr lvl="1">
              <a:spcBef>
                <a:spcPts val="1200"/>
              </a:spcBef>
            </a:pPr>
            <a:r>
              <a:rPr lang="en-GB" sz="1800" dirty="0"/>
              <a:t>Between Y2 &amp; Y3 : short internship (10 weeks mini) or long internship (43 weeks mini</a:t>
            </a:r>
            <a:r>
              <a:rPr lang="en-GB" sz="1800" dirty="0">
                <a:solidFill>
                  <a:srgbClr val="FF0000"/>
                </a:solidFill>
              </a:rPr>
              <a:t>) 90% of students take the long internship &gt; fast access to employment</a:t>
            </a:r>
          </a:p>
          <a:p>
            <a:pPr lvl="1">
              <a:spcBef>
                <a:spcPts val="1200"/>
              </a:spcBef>
            </a:pPr>
            <a:r>
              <a:rPr lang="en-GB" sz="1800" dirty="0"/>
              <a:t>Y3 – Semester 2 : End-of-study project (17 weeks minimum)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0" y="6648166"/>
            <a:ext cx="9144000" cy="214984"/>
            <a:chOff x="0" y="5790917"/>
            <a:chExt cx="9144000" cy="214984"/>
          </a:xfrm>
        </p:grpSpPr>
        <p:sp>
          <p:nvSpPr>
            <p:cNvPr id="5" name="Rectangle 4"/>
            <p:cNvSpPr/>
            <p:nvPr/>
          </p:nvSpPr>
          <p:spPr>
            <a:xfrm>
              <a:off x="0" y="5790917"/>
              <a:ext cx="6363268" cy="214984"/>
            </a:xfrm>
            <a:prstGeom prst="rect">
              <a:avLst/>
            </a:prstGeom>
            <a:solidFill>
              <a:srgbClr val="31A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rgbClr val="31A5C4"/>
                </a:solidFill>
                <a:latin typeface="Euphemia" panose="020B0503040102020104" pitchFamily="34" charset="0"/>
                <a:cs typeface="Estrangelo Edessa" panose="03080600000000000000" pitchFamily="66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363268" y="5790917"/>
              <a:ext cx="2780732" cy="209834"/>
            </a:xfrm>
            <a:prstGeom prst="rect">
              <a:avLst/>
            </a:prstGeom>
            <a:solidFill>
              <a:srgbClr val="003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rgbClr val="00A6C8"/>
                </a:solidFill>
                <a:latin typeface="Euphemia" panose="020B0503040102020104" pitchFamily="34" charset="0"/>
                <a:cs typeface="Estrangelo Edessa" panose="03080600000000000000" pitchFamily="66" charset="0"/>
              </a:endParaRPr>
            </a:p>
          </p:txBody>
        </p:sp>
      </p:grp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xmlns="" id="{C3961456-6F3A-8A59-D52C-6FDC24F85EB6}"/>
              </a:ext>
            </a:extLst>
          </p:cNvPr>
          <p:cNvSpPr txBox="1">
            <a:spLocks/>
          </p:cNvSpPr>
          <p:nvPr/>
        </p:nvSpPr>
        <p:spPr>
          <a:xfrm>
            <a:off x="8375936" y="5553791"/>
            <a:ext cx="59341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825" dirty="0"/>
              <a:t>p.</a:t>
            </a:r>
            <a:fld id="{0FF72C1F-C5FB-4785-9FD2-73343E9993F3}" type="slidenum">
              <a:rPr lang="fr-FR" sz="825"/>
              <a:pPr algn="r"/>
              <a:t>28</a:t>
            </a:fld>
            <a:endParaRPr lang="fr-FR" sz="825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2B5585F-FFDB-4E77-ABAA-81DBCB65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F8369CE-4078-4574-9E57-27100364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 </a:t>
            </a:r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fr-FR" sz="3200" dirty="0">
                <a:solidFill>
                  <a:schemeClr val="bg1"/>
                </a:solidFill>
              </a:rPr>
              <a:t>ENPC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67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00A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3F56DBC0-5E02-4C28-93FA-68E64BF8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xmlns="" id="{F613214D-B94D-4568-A90B-82EA9D8206FF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29233658"/>
              </p:ext>
            </p:extLst>
          </p:nvPr>
        </p:nvGraphicFramePr>
        <p:xfrm>
          <a:off x="2195736" y="2543993"/>
          <a:ext cx="774700" cy="3472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4700">
                  <a:extLst>
                    <a:ext uri="{9D8B030D-6E8A-4147-A177-3AD203B41FA5}">
                      <a16:colId xmlns:a16="http://schemas.microsoft.com/office/drawing/2014/main" xmlns="" val="29994757"/>
                    </a:ext>
                  </a:extLst>
                </a:gridCol>
              </a:tblGrid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10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1970176344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4269442946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1430343416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4028003608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sngStrike" dirty="0" err="1">
                          <a:solidFill>
                            <a:srgbClr val="FF0000"/>
                          </a:solidFill>
                          <a:effectLst/>
                        </a:rPr>
                        <a:t>Semester</a:t>
                      </a:r>
                      <a:r>
                        <a:rPr lang="fr-FR" sz="11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 9</a:t>
                      </a:r>
                      <a:endParaRPr lang="fr-FR" sz="1100" b="0" i="0" u="none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1042004211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sngStrike" dirty="0" err="1">
                          <a:solidFill>
                            <a:srgbClr val="FF0000"/>
                          </a:solidFill>
                          <a:effectLst/>
                        </a:rPr>
                        <a:t>Semester</a:t>
                      </a:r>
                      <a:r>
                        <a:rPr lang="fr-FR" sz="11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 8</a:t>
                      </a:r>
                      <a:endParaRPr lang="fr-FR" sz="1100" b="0" i="0" u="none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143329528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4010491333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3457562586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4269917146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1619191921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1914278107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512600860"/>
                  </a:ext>
                </a:extLst>
              </a:tr>
              <a:tr h="26708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243286596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C24962A-32FD-4BED-AE9A-9E6931D89681}"/>
              </a:ext>
            </a:extLst>
          </p:cNvPr>
          <p:cNvSpPr>
            <a:spLocks noChangeAspect="1"/>
          </p:cNvSpPr>
          <p:nvPr/>
        </p:nvSpPr>
        <p:spPr>
          <a:xfrm>
            <a:off x="1789336" y="5026563"/>
            <a:ext cx="294584" cy="9895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000" dirty="0" err="1">
                <a:solidFill>
                  <a:schemeClr val="tx1"/>
                </a:solidFill>
              </a:rPr>
              <a:t>Fundamental</a:t>
            </a:r>
            <a:r>
              <a:rPr lang="fr-FR" sz="1000" dirty="0">
                <a:solidFill>
                  <a:schemeClr val="tx1"/>
                </a:solidFill>
              </a:rPr>
              <a:t> course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79D9BBD-B6BE-4823-9242-C7C46596D7D8}"/>
              </a:ext>
            </a:extLst>
          </p:cNvPr>
          <p:cNvSpPr>
            <a:spLocks noChangeAspect="1"/>
          </p:cNvSpPr>
          <p:nvPr/>
        </p:nvSpPr>
        <p:spPr>
          <a:xfrm>
            <a:off x="1789336" y="2543993"/>
            <a:ext cx="294584" cy="24825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000" dirty="0" err="1">
                <a:solidFill>
                  <a:schemeClr val="tx1"/>
                </a:solidFill>
              </a:rPr>
              <a:t>Professionnal</a:t>
            </a:r>
            <a:r>
              <a:rPr lang="fr-FR" sz="1000" dirty="0">
                <a:solidFill>
                  <a:schemeClr val="tx1"/>
                </a:solidFill>
              </a:rPr>
              <a:t> course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36EC27D-E71F-46C7-ABA3-6A0358CB3D1F}"/>
              </a:ext>
            </a:extLst>
          </p:cNvPr>
          <p:cNvSpPr>
            <a:spLocks noChangeAspect="1"/>
          </p:cNvSpPr>
          <p:nvPr/>
        </p:nvSpPr>
        <p:spPr>
          <a:xfrm>
            <a:off x="4529498" y="4682009"/>
            <a:ext cx="399222" cy="10822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000" dirty="0" err="1">
                <a:solidFill>
                  <a:schemeClr val="tx1"/>
                </a:solidFill>
              </a:rPr>
              <a:t>Preparatory</a:t>
            </a:r>
            <a:r>
              <a:rPr lang="fr-FR" sz="1000" dirty="0">
                <a:solidFill>
                  <a:schemeClr val="tx1"/>
                </a:solidFill>
              </a:rPr>
              <a:t> class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517A19-F5A1-41EE-A121-2A76A6053249}"/>
              </a:ext>
            </a:extLst>
          </p:cNvPr>
          <p:cNvSpPr>
            <a:spLocks noChangeAspect="1"/>
          </p:cNvSpPr>
          <p:nvPr/>
        </p:nvSpPr>
        <p:spPr>
          <a:xfrm>
            <a:off x="4529498" y="4151922"/>
            <a:ext cx="399222" cy="530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800" dirty="0" err="1">
                <a:solidFill>
                  <a:schemeClr val="tx1"/>
                </a:solidFill>
              </a:rPr>
              <a:t>Fundametal</a:t>
            </a:r>
            <a:r>
              <a:rPr lang="fr-FR" sz="800" dirty="0">
                <a:solidFill>
                  <a:schemeClr val="tx1"/>
                </a:solidFill>
              </a:rPr>
              <a:t> course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B1F0DD-AADD-40EE-996C-A27AD36A87FC}"/>
              </a:ext>
            </a:extLst>
          </p:cNvPr>
          <p:cNvSpPr>
            <a:spLocks noChangeAspect="1"/>
          </p:cNvSpPr>
          <p:nvPr/>
        </p:nvSpPr>
        <p:spPr>
          <a:xfrm>
            <a:off x="4529498" y="2844374"/>
            <a:ext cx="399222" cy="1296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200" dirty="0" err="1">
                <a:solidFill>
                  <a:schemeClr val="tx1"/>
                </a:solidFill>
              </a:rPr>
              <a:t>Specialization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5" name="Flèche droite 7">
            <a:extLst>
              <a:ext uri="{FF2B5EF4-FFF2-40B4-BE49-F238E27FC236}">
                <a16:creationId xmlns:a16="http://schemas.microsoft.com/office/drawing/2014/main" xmlns="" id="{7D0B9A1B-B930-4567-AF18-0EDB337906A9}"/>
              </a:ext>
            </a:extLst>
          </p:cNvPr>
          <p:cNvSpPr>
            <a:spLocks noChangeAspect="1"/>
          </p:cNvSpPr>
          <p:nvPr/>
        </p:nvSpPr>
        <p:spPr>
          <a:xfrm>
            <a:off x="2996108" y="4080145"/>
            <a:ext cx="273878" cy="12147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8">
            <a:extLst>
              <a:ext uri="{FF2B5EF4-FFF2-40B4-BE49-F238E27FC236}">
                <a16:creationId xmlns:a16="http://schemas.microsoft.com/office/drawing/2014/main" xmlns="" id="{65C91C3C-2A21-412C-8E06-84EB34E2727E}"/>
              </a:ext>
            </a:extLst>
          </p:cNvPr>
          <p:cNvSpPr>
            <a:spLocks noChangeAspect="1"/>
          </p:cNvSpPr>
          <p:nvPr/>
        </p:nvSpPr>
        <p:spPr>
          <a:xfrm rot="10800000">
            <a:off x="3031455" y="2809028"/>
            <a:ext cx="273878" cy="12147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9">
            <a:extLst>
              <a:ext uri="{FF2B5EF4-FFF2-40B4-BE49-F238E27FC236}">
                <a16:creationId xmlns:a16="http://schemas.microsoft.com/office/drawing/2014/main" xmlns="" id="{5F8C29DB-E667-4E8A-A5F2-92BE56996BCC}"/>
              </a:ext>
            </a:extLst>
          </p:cNvPr>
          <p:cNvSpPr>
            <a:spLocks noChangeAspect="1"/>
          </p:cNvSpPr>
          <p:nvPr/>
        </p:nvSpPr>
        <p:spPr>
          <a:xfrm rot="16200000">
            <a:off x="2446147" y="2223723"/>
            <a:ext cx="273878" cy="12147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78FCDF7-69F6-4546-AE96-FA7C7ADF497D}"/>
              </a:ext>
            </a:extLst>
          </p:cNvPr>
          <p:cNvSpPr>
            <a:spLocks noChangeAspect="1"/>
          </p:cNvSpPr>
          <p:nvPr/>
        </p:nvSpPr>
        <p:spPr>
          <a:xfrm>
            <a:off x="2190213" y="1700808"/>
            <a:ext cx="774700" cy="3854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sz="1000" dirty="0">
                <a:solidFill>
                  <a:schemeClr val="tx1"/>
                </a:solidFill>
              </a:rPr>
              <a:t>Double </a:t>
            </a:r>
            <a:r>
              <a:rPr lang="fr-FR" sz="1000" dirty="0" err="1">
                <a:solidFill>
                  <a:schemeClr val="tx1"/>
                </a:solidFill>
              </a:rPr>
              <a:t>Degree</a:t>
            </a:r>
            <a:endParaRPr lang="fr-FR" sz="1000" dirty="0">
              <a:solidFill>
                <a:schemeClr val="tx1"/>
              </a:solidFill>
            </a:endParaRP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xmlns="" id="{8AD07F19-030C-4BD0-9842-7D944D508396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16582952"/>
              </p:ext>
            </p:extLst>
          </p:nvPr>
        </p:nvGraphicFramePr>
        <p:xfrm>
          <a:off x="3331004" y="2844375"/>
          <a:ext cx="1107385" cy="29198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7385">
                  <a:extLst>
                    <a:ext uri="{9D8B030D-6E8A-4147-A177-3AD203B41FA5}">
                      <a16:colId xmlns:a16="http://schemas.microsoft.com/office/drawing/2014/main" xmlns="" val="1941682006"/>
                    </a:ext>
                  </a:extLst>
                </a:gridCol>
              </a:tblGrid>
              <a:tr h="29407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ENPC S6 – PFE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1063881348"/>
                  </a:ext>
                </a:extLst>
              </a:tr>
              <a:tr h="26535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ENPC S5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3383270499"/>
                  </a:ext>
                </a:extLst>
              </a:tr>
              <a:tr h="27063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Internship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244857735"/>
                  </a:ext>
                </a:extLst>
              </a:tr>
              <a:tr h="26535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ENPC S4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2061481523"/>
                  </a:ext>
                </a:extLst>
              </a:tr>
              <a:tr h="26535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ENPC S3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3560238078"/>
                  </a:ext>
                </a:extLst>
              </a:tr>
              <a:tr h="26535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ENPC S2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2505366230"/>
                  </a:ext>
                </a:extLst>
              </a:tr>
              <a:tr h="26535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ENPC S1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1194072203"/>
                  </a:ext>
                </a:extLst>
              </a:tr>
              <a:tr h="26535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3726834492"/>
                  </a:ext>
                </a:extLst>
              </a:tr>
              <a:tr h="26535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502363530"/>
                  </a:ext>
                </a:extLst>
              </a:tr>
              <a:tr h="23236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731171869"/>
                  </a:ext>
                </a:extLst>
              </a:tr>
              <a:tr h="26535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Semester</a:t>
                      </a:r>
                      <a:r>
                        <a:rPr lang="fr-FR" sz="1100" u="none" strike="noStrike" dirty="0">
                          <a:effectLst/>
                        </a:rPr>
                        <a:t> 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xmlns="" val="3280650392"/>
                  </a:ext>
                </a:extLst>
              </a:tr>
            </a:tbl>
          </a:graphicData>
        </a:graphic>
      </p:graphicFrame>
      <p:sp>
        <p:nvSpPr>
          <p:cNvPr id="20" name="CustomShape 6">
            <a:extLst>
              <a:ext uri="{FF2B5EF4-FFF2-40B4-BE49-F238E27FC236}">
                <a16:creationId xmlns:a16="http://schemas.microsoft.com/office/drawing/2014/main" xmlns="" id="{669D88FA-3681-4E13-BEDE-EF1246469C64}"/>
              </a:ext>
            </a:extLst>
          </p:cNvPr>
          <p:cNvSpPr>
            <a:spLocks/>
          </p:cNvSpPr>
          <p:nvPr/>
        </p:nvSpPr>
        <p:spPr>
          <a:xfrm>
            <a:off x="1187624" y="162318"/>
            <a:ext cx="7560840" cy="993600"/>
          </a:xfrm>
          <a:prstGeom prst="rect">
            <a:avLst/>
          </a:prstGeom>
          <a:solidFill>
            <a:srgbClr val="00A6C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Double-</a:t>
            </a:r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curriculum for </a:t>
            </a:r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Brazilian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4C3341D3-96D8-4D43-AE85-0F09F8E71965}"/>
              </a:ext>
            </a:extLst>
          </p:cNvPr>
          <p:cNvSpPr txBox="1"/>
          <p:nvPr/>
        </p:nvSpPr>
        <p:spPr>
          <a:xfrm>
            <a:off x="5508104" y="1844011"/>
            <a:ext cx="3409624" cy="43012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80000"/>
              </a:lnSpc>
              <a:buClr>
                <a:srgbClr val="00ABC4"/>
              </a:buClr>
            </a:pPr>
            <a:r>
              <a:rPr lang="en-US" sz="1400" dirty="0">
                <a:cs typeface="Arial" panose="020B0604020202020204" pitchFamily="34" charset="0"/>
              </a:rPr>
              <a:t>At Ecole des </a:t>
            </a:r>
            <a:r>
              <a:rPr lang="en-US" sz="1400" dirty="0" err="1">
                <a:cs typeface="Arial" panose="020B0604020202020204" pitchFamily="34" charset="0"/>
              </a:rPr>
              <a:t>Ponts</a:t>
            </a:r>
            <a:r>
              <a:rPr lang="en-US" sz="1400" dirty="0">
                <a:cs typeface="Arial" panose="020B0604020202020204" pitchFamily="34" charset="0"/>
              </a:rPr>
              <a:t> :</a:t>
            </a:r>
          </a:p>
          <a:p>
            <a:pPr>
              <a:lnSpc>
                <a:spcPct val="80000"/>
              </a:lnSpc>
              <a:buClr>
                <a:srgbClr val="00ABC4"/>
              </a:buClr>
            </a:pPr>
            <a:endParaRPr lang="en-US" sz="1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00ABC4"/>
              </a:buClr>
            </a:pPr>
            <a:r>
              <a:rPr lang="en-US" sz="1400" dirty="0">
                <a:cs typeface="Arial" panose="020B0604020202020204" pitchFamily="34" charset="0"/>
              </a:rPr>
              <a:t>120 ECTS  to get the Ecole des </a:t>
            </a:r>
            <a:r>
              <a:rPr lang="en-US" sz="1400" dirty="0" err="1">
                <a:cs typeface="Arial" panose="020B0604020202020204" pitchFamily="34" charset="0"/>
              </a:rPr>
              <a:t>Ponts</a:t>
            </a:r>
            <a:r>
              <a:rPr lang="en-US" sz="1400" dirty="0">
                <a:cs typeface="Arial" panose="020B0604020202020204" pitchFamily="34" charset="0"/>
              </a:rPr>
              <a:t> diploma, composed by : </a:t>
            </a:r>
          </a:p>
          <a:p>
            <a:pPr marL="180975" indent="-180975">
              <a:lnSpc>
                <a:spcPct val="80000"/>
              </a:lnSpc>
              <a:buClr>
                <a:srgbClr val="00ABC4"/>
              </a:buClr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00ABC4"/>
              </a:buClr>
            </a:pPr>
            <a:r>
              <a:rPr lang="en-US" sz="1400" dirty="0">
                <a:cs typeface="Arial" panose="020B0604020202020204" pitchFamily="34" charset="0"/>
              </a:rPr>
              <a:t>74    ECTS  : scientific courses </a:t>
            </a:r>
          </a:p>
          <a:p>
            <a:pPr>
              <a:lnSpc>
                <a:spcPct val="80000"/>
              </a:lnSpc>
              <a:buClr>
                <a:srgbClr val="00ABC4"/>
              </a:buClr>
            </a:pPr>
            <a:endParaRPr lang="en-US" sz="14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Clr>
                <a:srgbClr val="00ABC4"/>
              </a:buClr>
              <a:buAutoNum type="arabicPlain" startAt="12"/>
            </a:pPr>
            <a:r>
              <a:rPr lang="en-US" sz="1400" dirty="0">
                <a:cs typeface="Arial" panose="020B0604020202020204" pitchFamily="34" charset="0"/>
              </a:rPr>
              <a:t>ECTS  : language</a:t>
            </a:r>
          </a:p>
          <a:p>
            <a:pPr marL="342900" indent="-342900">
              <a:lnSpc>
                <a:spcPct val="80000"/>
              </a:lnSpc>
              <a:buClr>
                <a:srgbClr val="00ABC4"/>
              </a:buClr>
              <a:buAutoNum type="arabicPlain" startAt="12"/>
            </a:pPr>
            <a:endParaRPr lang="en-US" sz="14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buClr>
                <a:srgbClr val="00ABC4"/>
              </a:buClr>
              <a:buAutoNum type="arabicPlain"/>
            </a:pPr>
            <a:r>
              <a:rPr lang="en-US" sz="1400" dirty="0">
                <a:cs typeface="Arial" panose="020B0604020202020204" pitchFamily="34" charset="0"/>
              </a:rPr>
              <a:t>ECTS  : sport</a:t>
            </a:r>
          </a:p>
          <a:p>
            <a:pPr marL="342900" indent="-342900">
              <a:lnSpc>
                <a:spcPct val="80000"/>
              </a:lnSpc>
              <a:buClr>
                <a:srgbClr val="00ABC4"/>
              </a:buClr>
              <a:buAutoNum type="arabicPlain"/>
            </a:pPr>
            <a:endParaRPr lang="en-US" sz="1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00ABC4"/>
              </a:buClr>
            </a:pPr>
            <a:r>
              <a:rPr lang="en-US" sz="1400" dirty="0">
                <a:cs typeface="Arial" panose="020B0604020202020204" pitchFamily="34" charset="0"/>
              </a:rPr>
              <a:t>2,5   ECTS  : internship </a:t>
            </a:r>
          </a:p>
          <a:p>
            <a:pPr>
              <a:lnSpc>
                <a:spcPct val="80000"/>
              </a:lnSpc>
              <a:buClr>
                <a:srgbClr val="00ABC4"/>
              </a:buClr>
            </a:pPr>
            <a:endParaRPr lang="en-US" sz="1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00ABC4"/>
              </a:buClr>
            </a:pPr>
            <a:r>
              <a:rPr lang="en-US" sz="1400" dirty="0">
                <a:cs typeface="Arial" panose="020B0604020202020204" pitchFamily="34" charset="0"/>
              </a:rPr>
              <a:t>0,5   ECTS  : professional orientation </a:t>
            </a:r>
          </a:p>
          <a:p>
            <a:pPr>
              <a:lnSpc>
                <a:spcPct val="80000"/>
              </a:lnSpc>
              <a:buClr>
                <a:srgbClr val="00ABC4"/>
              </a:buClr>
            </a:pPr>
            <a:endParaRPr lang="en-US" sz="1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00ABC4"/>
              </a:buClr>
            </a:pPr>
            <a:r>
              <a:rPr lang="en-US" sz="1400" dirty="0">
                <a:cs typeface="Arial" panose="020B0604020202020204" pitchFamily="34" charset="0"/>
              </a:rPr>
              <a:t>30    ECTS  : end-of-study project (PFE)</a:t>
            </a:r>
          </a:p>
          <a:p>
            <a:pPr marL="342900" indent="-342900">
              <a:lnSpc>
                <a:spcPct val="80000"/>
              </a:lnSpc>
              <a:buClr>
                <a:srgbClr val="00ABC4"/>
              </a:buClr>
              <a:buAutoNum type="arabicPlain" startAt="30"/>
            </a:pPr>
            <a:endParaRPr lang="en-US" sz="1400" dirty="0">
              <a:cs typeface="Arial" panose="020B0604020202020204" pitchFamily="34" charset="0"/>
            </a:endParaRPr>
          </a:p>
          <a:p>
            <a:pPr marL="180975" indent="-180975">
              <a:lnSpc>
                <a:spcPct val="80000"/>
              </a:lnSpc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Within academic departments : </a:t>
            </a:r>
          </a:p>
          <a:p>
            <a:pPr marL="180975" indent="-180975">
              <a:lnSpc>
                <a:spcPct val="80000"/>
              </a:lnSpc>
              <a:buClr>
                <a:srgbClr val="00ABC4"/>
              </a:buClr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00ABC4"/>
              </a:buClr>
            </a:pPr>
            <a:r>
              <a:rPr lang="en-US" sz="1400" dirty="0">
                <a:cs typeface="Arial" panose="020B0604020202020204" pitchFamily="34" charset="0"/>
              </a:rPr>
              <a:t>Common courses : management, statistics, law, human sciences</a:t>
            </a:r>
          </a:p>
          <a:p>
            <a:pPr>
              <a:lnSpc>
                <a:spcPct val="80000"/>
              </a:lnSpc>
              <a:buClr>
                <a:srgbClr val="00ABC4"/>
              </a:buClr>
            </a:pPr>
            <a:r>
              <a:rPr lang="en-US" sz="1400" dirty="0">
                <a:cs typeface="Arial" panose="020B0604020202020204" pitchFamily="34" charset="0"/>
              </a:rPr>
              <a:t>Compulsory courses of the department</a:t>
            </a:r>
          </a:p>
          <a:p>
            <a:pPr>
              <a:lnSpc>
                <a:spcPct val="80000"/>
              </a:lnSpc>
              <a:buClr>
                <a:srgbClr val="00ABC4"/>
              </a:buClr>
            </a:pPr>
            <a:r>
              <a:rPr lang="en-US" sz="1400" dirty="0">
                <a:cs typeface="Arial" panose="020B0604020202020204" pitchFamily="34" charset="0"/>
              </a:rPr>
              <a:t>Elective courses of the department </a:t>
            </a:r>
          </a:p>
          <a:p>
            <a:pPr>
              <a:lnSpc>
                <a:spcPct val="80000"/>
              </a:lnSpc>
              <a:buClr>
                <a:srgbClr val="00ABC4"/>
              </a:buClr>
            </a:pPr>
            <a:r>
              <a:rPr lang="en-US" sz="1400" dirty="0">
                <a:cs typeface="Arial" panose="020B0604020202020204" pitchFamily="34" charset="0"/>
              </a:rPr>
              <a:t>Opening weeks</a:t>
            </a:r>
          </a:p>
          <a:p>
            <a:pPr>
              <a:lnSpc>
                <a:spcPct val="80000"/>
              </a:lnSpc>
              <a:buClr>
                <a:srgbClr val="00ABC4"/>
              </a:buClr>
            </a:pPr>
            <a:endParaRPr lang="en-US" sz="1400" dirty="0">
              <a:cs typeface="Arial" panose="020B0604020202020204" pitchFamily="34" charset="0"/>
            </a:endParaRPr>
          </a:p>
          <a:p>
            <a:pPr marL="180975" indent="-180975">
              <a:lnSpc>
                <a:spcPct val="80000"/>
              </a:lnSpc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B2 in French and English compulsory for graduation</a:t>
            </a:r>
            <a:endParaRPr lang="fr-FR" sz="1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06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83317183-6721-48CA-AB54-099CBA2C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7E16-283B-4563-984A-653B717160CC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3356992"/>
            <a:ext cx="7886700" cy="5988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fr-FR" sz="2800" dirty="0"/>
              <a:t>A few </a:t>
            </a:r>
            <a:r>
              <a:rPr lang="fr-FR" sz="2800" dirty="0" err="1"/>
              <a:t>words</a:t>
            </a:r>
            <a:r>
              <a:rPr lang="fr-FR" sz="2800" dirty="0"/>
              <a:t> about</a:t>
            </a:r>
            <a:br>
              <a:rPr lang="fr-FR" sz="2800" dirty="0"/>
            </a:br>
            <a:r>
              <a:rPr lang="fr-FR" sz="2800" dirty="0"/>
              <a:t>Ecole nationale des ponts et chaussées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250A6DD3-4497-4705-91DA-EAD91F8F6C5A}"/>
              </a:ext>
            </a:extLst>
          </p:cNvPr>
          <p:cNvGrpSpPr/>
          <p:nvPr/>
        </p:nvGrpSpPr>
        <p:grpSpPr>
          <a:xfrm>
            <a:off x="1164116" y="5805264"/>
            <a:ext cx="6294508" cy="879967"/>
            <a:chOff x="1164116" y="5646270"/>
            <a:chExt cx="6294508" cy="1038961"/>
          </a:xfrm>
        </p:grpSpPr>
        <p:pic>
          <p:nvPicPr>
            <p:cNvPr id="8" name="Picture 10" descr="GCC (Small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116" y="5652466"/>
              <a:ext cx="762765" cy="100610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1" descr="Gi (Small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905" y="5646270"/>
              <a:ext cx="762764" cy="100610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GMM (Small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083" y="5679123"/>
              <a:ext cx="762765" cy="100610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3" descr="imi (Small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859" y="5652465"/>
              <a:ext cx="762765" cy="100610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SEGF (Small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254" y="5646271"/>
              <a:ext cx="762764" cy="100610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5" descr="VET (Small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936" y="5679124"/>
              <a:ext cx="762765" cy="100610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Espace réservé du texte 2"/>
          <p:cNvSpPr txBox="1">
            <a:spLocks/>
          </p:cNvSpPr>
          <p:nvPr/>
        </p:nvSpPr>
        <p:spPr>
          <a:xfrm>
            <a:off x="1197701" y="1260423"/>
            <a:ext cx="7625041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ABC4"/>
                </a:solidFill>
                <a:cs typeface="Arial" panose="020B0604020202020204" pitchFamily="34" charset="0"/>
              </a:rPr>
              <a:t>Civil and Structural Engineering</a:t>
            </a:r>
          </a:p>
          <a:p>
            <a:pPr marL="268288" indent="3175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/>
              <a:t>Complex projects, site work </a:t>
            </a:r>
            <a:r>
              <a:rPr lang="en-US" sz="1400" dirty="0" err="1"/>
              <a:t>organisation</a:t>
            </a:r>
            <a:r>
              <a:rPr lang="en-US" sz="1400" dirty="0"/>
              <a:t>,  innovation of new materials and construction technologies</a:t>
            </a:r>
          </a:p>
          <a:p>
            <a:pPr>
              <a:spcBef>
                <a:spcPts val="600"/>
              </a:spcBef>
            </a:pPr>
            <a:r>
              <a:rPr lang="en-US" sz="1400" b="1" dirty="0">
                <a:solidFill>
                  <a:srgbClr val="00ABC4"/>
                </a:solidFill>
                <a:cs typeface="Arial" panose="020B0604020202020204" pitchFamily="34" charset="0"/>
              </a:rPr>
              <a:t>Industrial Engineering:</a:t>
            </a:r>
          </a:p>
          <a:p>
            <a:pPr marL="0" indent="271463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/>
              <a:t>Innovation and supply chain</a:t>
            </a:r>
          </a:p>
          <a:p>
            <a:r>
              <a:rPr lang="en-US" sz="1400" b="1" dirty="0">
                <a:solidFill>
                  <a:srgbClr val="00ABC4"/>
                </a:solidFill>
                <a:cs typeface="Arial" panose="020B0604020202020204" pitchFamily="34" charset="0"/>
              </a:rPr>
              <a:t>City, Environment, Transportation</a:t>
            </a:r>
          </a:p>
          <a:p>
            <a:pPr marL="268288" indent="3175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/>
              <a:t>Planification of complex urban systems and operation of urban services (transportation, water,…)</a:t>
            </a:r>
          </a:p>
          <a:p>
            <a:r>
              <a:rPr lang="en-US" sz="1400" b="1" dirty="0">
                <a:solidFill>
                  <a:srgbClr val="00ABC4"/>
                </a:solidFill>
                <a:cs typeface="Arial" panose="020B0604020202020204" pitchFamily="34" charset="0"/>
              </a:rPr>
              <a:t>Mechanical Engineering and Material Science:</a:t>
            </a:r>
          </a:p>
          <a:p>
            <a:pPr marL="268288" indent="3175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/>
              <a:t>Research and design of new products and materials in the fields of energy or transportation</a:t>
            </a:r>
          </a:p>
          <a:p>
            <a:r>
              <a:rPr lang="en-US" sz="1400" b="1" dirty="0">
                <a:solidFill>
                  <a:srgbClr val="00ABC4"/>
                </a:solidFill>
                <a:cs typeface="Arial" panose="020B0604020202020204" pitchFamily="34" charset="0"/>
              </a:rPr>
              <a:t>Economics, Management, Finance:</a:t>
            </a:r>
          </a:p>
          <a:p>
            <a:pPr marL="268288" indent="3175">
              <a:spcBef>
                <a:spcPts val="300"/>
              </a:spcBef>
              <a:buNone/>
            </a:pPr>
            <a:r>
              <a:rPr lang="en-US" sz="1400" dirty="0"/>
              <a:t>Financial engineers : financial engineering, project finance, public/private partnerships </a:t>
            </a:r>
          </a:p>
          <a:p>
            <a:pPr marL="268288" indent="3175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dirty="0"/>
              <a:t>Economist engineers  : urban, environment, transportation, construction and economic regulation</a:t>
            </a:r>
          </a:p>
          <a:p>
            <a:r>
              <a:rPr lang="en-US" sz="1400" b="1" dirty="0">
                <a:solidFill>
                  <a:srgbClr val="00ABC4"/>
                </a:solidFill>
                <a:cs typeface="Arial" panose="020B0604020202020204" pitchFamily="34" charset="0"/>
              </a:rPr>
              <a:t>Applied Mathematics and Computer Science:</a:t>
            </a:r>
          </a:p>
          <a:p>
            <a:pPr marL="268288" indent="317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dirty="0" err="1"/>
              <a:t>Modelisation</a:t>
            </a:r>
            <a:r>
              <a:rPr lang="en-US" sz="1400" dirty="0"/>
              <a:t> of complex systems ;  analysis of financial, industrial or natural risks ; challenges presented by big data and artificial intelligence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59632" y="5430497"/>
            <a:ext cx="7109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More information : </a:t>
            </a:r>
            <a:r>
              <a:rPr lang="fr-FR" dirty="0">
                <a:hlinkClick r:id="rId9"/>
              </a:rPr>
              <a:t>https://ecoledesponts.fr/en/academic-departments</a:t>
            </a:r>
            <a:r>
              <a:rPr lang="fr-FR" dirty="0"/>
              <a:t>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F6DE679E-9B72-49AF-8178-48BC7128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081AD9D8-2A60-46E8-9617-2096FE2F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Academics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Departments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71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822912"/>
              </p:ext>
            </p:extLst>
          </p:nvPr>
        </p:nvGraphicFramePr>
        <p:xfrm>
          <a:off x="35496" y="1275062"/>
          <a:ext cx="8856984" cy="54152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56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15267"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fr-FR" sz="1600" b="1" i="0" u="sng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Fundamentals</a:t>
                      </a:r>
                      <a:r>
                        <a:rPr lang="fr-FR" sz="1600" b="1" i="0" u="sng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the programme</a:t>
                      </a:r>
                      <a:endParaRPr lang="fr-FR" sz="1600" b="1" i="0" u="sng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Theoretical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bases of </a:t>
                      </a:r>
                      <a:r>
                        <a:rPr lang="fr-FR" sz="1600" b="1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mechanics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</a:t>
                      </a:r>
                      <a:r>
                        <a:rPr lang="fr-FR" sz="1600" b="1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dynamics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applied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to structures,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soils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fluids</a:t>
                      </a:r>
                      <a:endParaRPr lang="fr-FR" sz="1600" b="0" i="0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In-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depth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teaching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in </a:t>
                      </a:r>
                      <a:r>
                        <a:rPr lang="fr-FR" sz="1600" b="1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geotechnics</a:t>
                      </a:r>
                      <a:r>
                        <a:rPr lang="fr-FR" sz="1600" b="1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structures or </a:t>
                      </a:r>
                      <a:r>
                        <a:rPr lang="fr-FR" sz="1600" b="1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energy</a:t>
                      </a:r>
                      <a:r>
                        <a:rPr lang="fr-FR" sz="1600" b="1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issues,</a:t>
                      </a:r>
                      <a:r>
                        <a:rPr lang="fr-FR" sz="1600" b="1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mixing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theoretical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courses and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projects</a:t>
                      </a:r>
                      <a:endParaRPr lang="fr-FR" sz="1600" b="0" i="0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2 </a:t>
                      </a:r>
                      <a:r>
                        <a:rPr lang="fr-FR" sz="1600" b="1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long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projects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building, bridge,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port, road or dam 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;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1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Several</a:t>
                      </a:r>
                      <a:r>
                        <a:rPr lang="fr-FR" sz="1600" b="1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specific</a:t>
                      </a:r>
                      <a:r>
                        <a:rPr lang="fr-FR" sz="1600" b="1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courses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covering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all the aspects of civil engineering and construction to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be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chosen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among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 large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variety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courses :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advanced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dynamics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physics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fire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special-risk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structures,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steel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construction,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wooden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contruction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management of construction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projects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…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1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Department</a:t>
                      </a:r>
                      <a:r>
                        <a:rPr lang="fr-FR" sz="1600" b="1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trip</a:t>
                      </a:r>
                      <a:r>
                        <a:rPr lang="fr-FR" sz="1600" b="1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 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introduction to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geology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construction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materials</a:t>
                      </a:r>
                      <a:endParaRPr lang="fr-FR" sz="1600" b="0" i="0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Joint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tracks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with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our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City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Environment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Transportation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department</a:t>
                      </a:r>
                      <a:endParaRPr lang="fr-FR" sz="1600" b="0" i="0" baseline="0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628650" lvl="1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Transport and infrastructure</a:t>
                      </a:r>
                    </a:p>
                    <a:p>
                      <a:pPr marL="628650" lvl="1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Urban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planning and infrastructure</a:t>
                      </a:r>
                      <a:endParaRPr lang="fr-FR" sz="1600" b="0" i="0" dirty="0">
                        <a:solidFill>
                          <a:srgbClr val="292C33"/>
                        </a:solidFill>
                        <a:effectLst/>
                        <a:latin typeface="Yu Gothic" panose="020B0400000000000000" pitchFamily="34" charset="-128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Close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links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with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Navier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in charge of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several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industrial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chairs : </a:t>
                      </a:r>
                    </a:p>
                    <a:p>
                      <a:pPr marL="628650" lvl="1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Maintenance of Road structures (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Sanef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Abertis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)</a:t>
                      </a:r>
                    </a:p>
                    <a:p>
                      <a:pPr marL="628650" lvl="1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Sciences for rail transportation (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Getlink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)</a:t>
                      </a:r>
                    </a:p>
                    <a:p>
                      <a:pPr marL="628650" lvl="1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Science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Materials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for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Sustainable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Construction (Lafarge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Holcim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)</a:t>
                      </a:r>
                      <a:endParaRPr lang="fr-FR" sz="1600" b="0" i="0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endParaRPr lang="fr-FR" sz="1600" b="1" i="0" u="sng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fr-FR" sz="1600" b="1" i="0" u="sng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Job</a:t>
                      </a:r>
                      <a:r>
                        <a:rPr lang="fr-FR" sz="1600" b="1" i="0" u="sng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u="sng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opportunities</a:t>
                      </a:r>
                      <a:endParaRPr lang="fr-FR" sz="1600" b="1" i="0" u="sng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Construction                         Public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works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endParaRPr lang="fr-FR" sz="1600" b="0" i="0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Structures                             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Geotechnics</a:t>
                      </a:r>
                      <a:endParaRPr lang="fr-FR" sz="1600" b="0" i="0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Structures for </a:t>
                      </a:r>
                      <a:r>
                        <a:rPr lang="fr-FR" sz="1600" b="0" i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Energy</a:t>
                      </a:r>
                      <a:r>
                        <a:rPr lang="fr-FR" sz="1600" b="0" i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       Marine Engineering</a:t>
                      </a:r>
                      <a:endParaRPr lang="fr-FR" sz="1600" b="0" i="0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720" y="4887339"/>
            <a:ext cx="2520280" cy="168018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371DBB0-04F4-46A4-BFFF-7BAE6A61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FBABB171-14D3-4BD7-A9D6-459939EE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>
                <a:solidFill>
                  <a:schemeClr val="bg1"/>
                </a:solidFill>
                <a:ea typeface="Yu Gothic" panose="020B0400000000000000" pitchFamily="34" charset="-128"/>
                <a:cs typeface="Dubai Light" panose="020B0303030403030204" pitchFamily="34" charset="-78"/>
              </a:rPr>
              <a:t>Civil and Structural Engineering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8D2BA5-C7DF-43B8-BBD2-245EF503EFDE}"/>
              </a:ext>
            </a:extLst>
          </p:cNvPr>
          <p:cNvSpPr/>
          <p:nvPr/>
        </p:nvSpPr>
        <p:spPr>
          <a:xfrm>
            <a:off x="4108637" y="809371"/>
            <a:ext cx="4680520" cy="469082"/>
          </a:xfrm>
          <a:prstGeom prst="rect">
            <a:avLst/>
          </a:prstGeom>
          <a:solidFill>
            <a:srgbClr val="00AB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Check the course </a:t>
            </a:r>
            <a:r>
              <a:rPr lang="fr-FR" sz="1400" dirty="0" err="1"/>
              <a:t>list</a:t>
            </a:r>
            <a:r>
              <a:rPr lang="fr-FR" sz="1400" dirty="0"/>
              <a:t> and the </a:t>
            </a:r>
            <a:r>
              <a:rPr lang="fr-FR" sz="1400" dirty="0" err="1"/>
              <a:t>scientific</a:t>
            </a:r>
            <a:r>
              <a:rPr lang="fr-FR" sz="1400" dirty="0"/>
              <a:t> </a:t>
            </a:r>
            <a:r>
              <a:rPr lang="fr-FR" sz="1400" dirty="0" err="1"/>
              <a:t>pre-requisites</a:t>
            </a:r>
            <a:r>
              <a:rPr lang="fr-FR" sz="1400" dirty="0"/>
              <a:t> : </a:t>
            </a:r>
          </a:p>
          <a:p>
            <a:pPr algn="ctr"/>
            <a:r>
              <a:rPr lang="fr-FR" sz="1400" dirty="0"/>
              <a:t>https://ecoledesponts.fr/en/civil-and-structural-engineering</a:t>
            </a:r>
          </a:p>
        </p:txBody>
      </p:sp>
    </p:spTree>
    <p:extLst>
      <p:ext uri="{BB962C8B-B14F-4D97-AF65-F5344CB8AC3E}">
        <p14:creationId xmlns:p14="http://schemas.microsoft.com/office/powerpoint/2010/main" val="5016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997011"/>
              </p:ext>
            </p:extLst>
          </p:nvPr>
        </p:nvGraphicFramePr>
        <p:xfrm>
          <a:off x="107504" y="1252379"/>
          <a:ext cx="8928992" cy="5577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5347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fr-FR" sz="1600" b="1" i="0" u="sng" kern="1200" cap="all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OBJECTIves</a:t>
                      </a:r>
                      <a:r>
                        <a:rPr lang="fr-FR" sz="1600" b="1" i="0" u="sng" kern="1200" cap="all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</a:t>
                      </a:r>
                      <a:r>
                        <a:rPr lang="fr-FR" sz="1600" b="1" i="0" u="sng" kern="1200" cap="all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strengths</a:t>
                      </a:r>
                      <a:r>
                        <a:rPr lang="fr-FR" sz="1600" b="1" i="0" u="sng" kern="1200" cap="all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the programme</a:t>
                      </a:r>
                      <a:endParaRPr lang="fr-FR" sz="1600" b="1" i="0" u="sng" kern="1200" cap="all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285750" indent="-285750" algn="just" defTabSz="914400" rtl="0" eaLnBrk="1" latinLnBrk="0" hangingPunct="1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Training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engineers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capable of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designing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carrying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out the challenges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that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cities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face, in relation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with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climate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change :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optimization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current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solutions,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development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new infrastructures compatible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with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the transition and massification of the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most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efficient solutions </a:t>
                      </a:r>
                    </a:p>
                    <a:p>
                      <a:pPr marL="285750" indent="-285750" algn="just" defTabSz="914400" rtl="0" eaLnBrk="1" latinLnBrk="0" hangingPunct="1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Application of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strong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skills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in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mathematics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modeling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to the main challenges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faced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by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cities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</a:p>
                    <a:p>
                      <a:pPr marL="285750" indent="-285750" algn="just" defTabSz="914400" rtl="0" eaLnBrk="1" latinLnBrk="0" hangingPunct="1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Programme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focusing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on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field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work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on issues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like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 land artificialisation,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housing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transport engineering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hydrology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….</a:t>
                      </a:r>
                    </a:p>
                    <a:p>
                      <a:pPr marL="285750" indent="-285750" algn="just" defTabSz="914400" rtl="0" eaLnBrk="1" latinLnBrk="0" hangingPunct="1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Strong links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with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laboratories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(LEESU, LVMT, LHSV, HM&amp;CO, LATTS …) on topics like : </a:t>
                      </a:r>
                    </a:p>
                    <a:p>
                      <a:pPr marL="742950" lvl="1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Water management in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urban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areas        -           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Renewable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energy</a:t>
                      </a:r>
                      <a:endParaRPr lang="fr-FR" sz="1600" b="0" i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742950" lvl="1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Sustainable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mobility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                                -           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Resilient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cities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     </a:t>
                      </a:r>
                    </a:p>
                    <a:p>
                      <a:pPr marL="0" indent="0" algn="just" defTabSz="914400" rtl="0" eaLnBrk="1" latinLnBrk="0" hangingPunct="1">
                        <a:spcBef>
                          <a:spcPts val="1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fr-FR" sz="16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3 </a:t>
                      </a:r>
                      <a:r>
                        <a:rPr lang="fr-FR" sz="1600" b="1" i="0" u="sng" kern="120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tracks</a:t>
                      </a:r>
                      <a:r>
                        <a:rPr lang="fr-FR" sz="16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</a:t>
                      </a: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Urban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planning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territorial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analysis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economics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city and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regional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planning …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endParaRPr lang="fr-FR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Environment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hydrology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energy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environmental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risks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air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quality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…</a:t>
                      </a: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Transportation : 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transportation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systems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traffic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engineering,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economics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… </a:t>
                      </a:r>
                      <a:endParaRPr lang="fr-FR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0" indent="0" algn="just" defTabSz="914400" rtl="0" eaLnBrk="1" latinLnBrk="0" hangingPunct="1">
                        <a:spcBef>
                          <a:spcPts val="1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fr-FR" sz="16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Job</a:t>
                      </a:r>
                      <a:r>
                        <a:rPr lang="fr-FR" sz="1600" b="1" i="0" u="sng" kern="120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u="sng" kern="120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opportunities</a:t>
                      </a:r>
                      <a:r>
                        <a:rPr lang="fr-FR" sz="16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 </a:t>
                      </a:r>
                    </a:p>
                    <a:p>
                      <a:pPr marL="285750" indent="-285750" algn="just" defTabSz="914400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Great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variety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positions in public and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private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sector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 </a:t>
                      </a:r>
                    </a:p>
                    <a:p>
                      <a:pPr marL="449263" lvl="1" indent="-177800" algn="l" defTabSz="914400" rtl="0" eaLnBrk="1" latinLnBrk="0" hangingPunct="1">
                        <a:buClr>
                          <a:srgbClr val="FFC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Infrastructure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operators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roads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&amp;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highway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waste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management, water …</a:t>
                      </a:r>
                      <a:endParaRPr lang="fr-FR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449263" lvl="1" indent="-177800" algn="just" defTabSz="914400" rtl="0" eaLnBrk="1" latinLnBrk="0" hangingPunct="1">
                        <a:buClr>
                          <a:srgbClr val="FFC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Consultancy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in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environment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transportation &amp;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urban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planning</a:t>
                      </a:r>
                    </a:p>
                    <a:p>
                      <a:pPr marL="449263" marR="0" lvl="1" indent="-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Government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or local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authorities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</a:p>
                    <a:p>
                      <a:pPr marL="449263" marR="0" lvl="1" indent="-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b="0" i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Research</a:t>
                      </a:r>
                      <a:endParaRPr lang="fr-FR" sz="16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358" y="5104263"/>
            <a:ext cx="2183642" cy="147395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049ECBD-3BA7-4B70-9DFC-E01554EE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51E43D49-3C56-4CBE-BB05-AC4DAF4F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>
                <a:solidFill>
                  <a:schemeClr val="bg1"/>
                </a:solidFill>
                <a:ea typeface="Yu Gothic" panose="020B0400000000000000" pitchFamily="34" charset="-128"/>
                <a:cs typeface="Dubai Light" panose="020B0303030403030204" pitchFamily="34" charset="-78"/>
              </a:rPr>
              <a:t>City </a:t>
            </a:r>
            <a:r>
              <a:rPr lang="fr-FR" sz="3200" b="1" dirty="0" err="1">
                <a:solidFill>
                  <a:schemeClr val="bg1"/>
                </a:solidFill>
                <a:ea typeface="Yu Gothic" panose="020B0400000000000000" pitchFamily="34" charset="-128"/>
                <a:cs typeface="Dubai Light" panose="020B0303030403030204" pitchFamily="34" charset="-78"/>
              </a:rPr>
              <a:t>Environment</a:t>
            </a:r>
            <a:r>
              <a:rPr lang="fr-FR" sz="3200" b="1" dirty="0">
                <a:solidFill>
                  <a:schemeClr val="bg1"/>
                </a:solidFill>
                <a:ea typeface="Yu Gothic" panose="020B0400000000000000" pitchFamily="34" charset="-128"/>
                <a:cs typeface="Dubai Light" panose="020B0303030403030204" pitchFamily="34" charset="-78"/>
              </a:rPr>
              <a:t> Transportation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9E03FD3-F5E8-4BA0-944B-1E4E70FBAB74}"/>
              </a:ext>
            </a:extLst>
          </p:cNvPr>
          <p:cNvSpPr/>
          <p:nvPr/>
        </p:nvSpPr>
        <p:spPr>
          <a:xfrm>
            <a:off x="4108637" y="809371"/>
            <a:ext cx="4680520" cy="469082"/>
          </a:xfrm>
          <a:prstGeom prst="rect">
            <a:avLst/>
          </a:prstGeom>
          <a:solidFill>
            <a:srgbClr val="00AB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Check the course </a:t>
            </a:r>
            <a:r>
              <a:rPr lang="fr-FR" sz="1400" dirty="0" err="1"/>
              <a:t>list</a:t>
            </a:r>
            <a:r>
              <a:rPr lang="fr-FR" sz="1400" dirty="0"/>
              <a:t> and the </a:t>
            </a:r>
            <a:r>
              <a:rPr lang="fr-FR" sz="1400" dirty="0" err="1"/>
              <a:t>scientific</a:t>
            </a:r>
            <a:r>
              <a:rPr lang="fr-FR" sz="1400" dirty="0"/>
              <a:t> </a:t>
            </a:r>
            <a:r>
              <a:rPr lang="fr-FR" sz="1400" dirty="0" err="1"/>
              <a:t>pre-requisites</a:t>
            </a:r>
            <a:r>
              <a:rPr lang="fr-FR" sz="1400" dirty="0"/>
              <a:t> : </a:t>
            </a:r>
          </a:p>
          <a:p>
            <a:pPr algn="ctr"/>
            <a:r>
              <a:rPr lang="fr-FR" sz="1400" dirty="0"/>
              <a:t>https://ecoledesponts.fr/en/city-environment-transportation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8496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264815"/>
              </p:ext>
            </p:extLst>
          </p:nvPr>
        </p:nvGraphicFramePr>
        <p:xfrm>
          <a:off x="150585" y="1930090"/>
          <a:ext cx="8774699" cy="48969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746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896971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fr-FR" sz="1800" b="1" i="0" u="sng" kern="1200" cap="all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OBJECTIves</a:t>
                      </a:r>
                      <a:r>
                        <a:rPr lang="fr-FR" sz="1800" b="1" i="0" u="sng" kern="1200" cap="all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</a:t>
                      </a:r>
                      <a:r>
                        <a:rPr lang="fr-FR" sz="1800" b="1" i="0" u="sng" kern="1200" cap="all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strengths</a:t>
                      </a:r>
                      <a:r>
                        <a:rPr lang="fr-FR" sz="1800" b="1" i="0" u="sng" kern="1200" cap="all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the programme</a:t>
                      </a:r>
                      <a:endParaRPr lang="fr-FR" sz="1800" b="1" i="0" u="sng" kern="1200" cap="all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Solid command of concepts and </a:t>
                      </a: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tools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materials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mechanics</a:t>
                      </a: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Pedagogical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approach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giving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priority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to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workgroup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learning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though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action</a:t>
                      </a: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Close links</a:t>
                      </a:r>
                      <a:r>
                        <a:rPr lang="fr-FR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with</a:t>
                      </a:r>
                      <a:r>
                        <a:rPr lang="fr-FR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the </a:t>
                      </a:r>
                      <a:r>
                        <a:rPr lang="fr-FR" sz="1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industry</a:t>
                      </a:r>
                      <a:r>
                        <a:rPr lang="fr-FR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 Chair </a:t>
                      </a:r>
                      <a:r>
                        <a:rPr lang="fr-FR" sz="1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Sustainability</a:t>
                      </a:r>
                      <a:r>
                        <a:rPr lang="fr-FR" sz="18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</a:t>
                      </a:r>
                      <a:r>
                        <a:rPr lang="fr-FR" sz="1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Materials</a:t>
                      </a:r>
                      <a:r>
                        <a:rPr lang="fr-FR" sz="18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Structures for </a:t>
                      </a:r>
                      <a:r>
                        <a:rPr lang="fr-FR" sz="1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Energy</a:t>
                      </a:r>
                      <a:r>
                        <a:rPr lang="fr-FR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(EDF), close contacts </a:t>
                      </a:r>
                      <a:r>
                        <a:rPr lang="fr-FR" sz="1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with</a:t>
                      </a:r>
                      <a:r>
                        <a:rPr lang="fr-FR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engineers</a:t>
                      </a:r>
                      <a:r>
                        <a:rPr lang="fr-FR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…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Close links </a:t>
                      </a: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with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the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Research</a:t>
                      </a: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fr-FR" sz="1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0" indent="0" algn="just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fr-FR" sz="18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2 </a:t>
                      </a:r>
                      <a:r>
                        <a:rPr lang="fr-FR" sz="1800" b="1" i="0" u="sng" kern="120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tracks</a:t>
                      </a:r>
                      <a:r>
                        <a:rPr lang="fr-FR" sz="1800" b="1" i="0" u="sng" kern="120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in </a:t>
                      </a:r>
                      <a:r>
                        <a:rPr lang="fr-FR" sz="18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2A :</a:t>
                      </a: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Design of </a:t>
                      </a: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Industrial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systems</a:t>
                      </a:r>
                      <a:r>
                        <a:rPr lang="fr-FR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track</a:t>
                      </a:r>
                      <a:r>
                        <a:rPr lang="fr-FR" sz="18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Modeling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track</a:t>
                      </a:r>
                      <a:endParaRPr lang="fr-FR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0" indent="0" algn="just" defTabSz="914400" rtl="0" eaLnBrk="1" latinLnBrk="0" hangingPunct="1">
                        <a:spcBef>
                          <a:spcPts val="1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fr-FR" sz="18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Job</a:t>
                      </a:r>
                      <a:r>
                        <a:rPr lang="fr-FR" sz="1800" b="1" i="0" u="sng" kern="120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800" b="1" i="0" u="sng" kern="120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opportunities</a:t>
                      </a:r>
                      <a:r>
                        <a:rPr lang="fr-FR" sz="18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 </a:t>
                      </a:r>
                    </a:p>
                    <a:p>
                      <a:pPr marL="285750" indent="-285750" algn="just" defTabSz="914400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Research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development</a:t>
                      </a:r>
                      <a:r>
                        <a:rPr lang="fr-FR" sz="18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design of new </a:t>
                      </a:r>
                      <a:r>
                        <a:rPr lang="fr-FR" sz="1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materials</a:t>
                      </a:r>
                      <a:endParaRPr lang="fr-FR" sz="1800" b="1" i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285750" indent="-285750" algn="just" defTabSz="914400" rtl="0" eaLnBrk="1" latinLnBrk="0" hangingPunct="1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8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Product manager or Manager of </a:t>
                      </a:r>
                      <a:r>
                        <a:rPr lang="fr-FR" sz="1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industrial</a:t>
                      </a:r>
                      <a:r>
                        <a:rPr lang="fr-FR" sz="18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programme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</a:p>
                    <a:p>
                      <a:pPr marL="449263" marR="0" lvl="1" indent="-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Example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 Manager of a programme </a:t>
                      </a: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aimed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at </a:t>
                      </a:r>
                    </a:p>
                    <a:p>
                      <a:pPr marL="271463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 </a:t>
                      </a: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developing</a:t>
                      </a:r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 new </a:t>
                      </a:r>
                      <a:r>
                        <a:rPr lang="fr-F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vehicle</a:t>
                      </a:r>
                      <a:endParaRPr lang="fr-FR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585" y="4665262"/>
            <a:ext cx="2758846" cy="183923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F0A415A-E7D6-4C75-99E3-2AA3EF4E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B842396D-48C9-471F-98F6-55640718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 err="1">
                <a:solidFill>
                  <a:schemeClr val="bg1"/>
                </a:solidFill>
                <a:ea typeface="Yu Gothic" panose="020B0400000000000000" pitchFamily="34" charset="-128"/>
                <a:cs typeface="Dubai Light" panose="020B0303030403030204" pitchFamily="34" charset="-78"/>
              </a:rPr>
              <a:t>Mechanical</a:t>
            </a:r>
            <a:r>
              <a:rPr lang="fr-FR" sz="3200" b="1" dirty="0">
                <a:solidFill>
                  <a:schemeClr val="bg1"/>
                </a:solidFill>
                <a:ea typeface="Yu Gothic" panose="020B0400000000000000" pitchFamily="34" charset="-128"/>
                <a:cs typeface="Dubai Light" panose="020B0303030403030204" pitchFamily="34" charset="-78"/>
              </a:rPr>
              <a:t> Engineering and Materials Science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2F408CB-667F-46DA-AAC8-AA17597D279C}"/>
              </a:ext>
            </a:extLst>
          </p:cNvPr>
          <p:cNvSpPr/>
          <p:nvPr/>
        </p:nvSpPr>
        <p:spPr>
          <a:xfrm>
            <a:off x="2987824" y="1350226"/>
            <a:ext cx="5801333" cy="469082"/>
          </a:xfrm>
          <a:prstGeom prst="rect">
            <a:avLst/>
          </a:prstGeom>
          <a:solidFill>
            <a:srgbClr val="00AB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Check the course </a:t>
            </a:r>
            <a:r>
              <a:rPr lang="fr-FR" sz="1400" dirty="0" err="1"/>
              <a:t>list</a:t>
            </a:r>
            <a:r>
              <a:rPr lang="fr-FR" sz="1400" dirty="0"/>
              <a:t> and the </a:t>
            </a:r>
            <a:r>
              <a:rPr lang="fr-FR" sz="1400" dirty="0" err="1"/>
              <a:t>scientific</a:t>
            </a:r>
            <a:r>
              <a:rPr lang="fr-FR" sz="1400" dirty="0"/>
              <a:t> </a:t>
            </a:r>
            <a:r>
              <a:rPr lang="fr-FR" sz="1400" dirty="0" err="1"/>
              <a:t>pre-requisites</a:t>
            </a:r>
            <a:r>
              <a:rPr lang="fr-FR" sz="1400" dirty="0"/>
              <a:t> : </a:t>
            </a:r>
          </a:p>
          <a:p>
            <a:pPr algn="ctr"/>
            <a:r>
              <a:rPr lang="fr-FR" sz="1400" dirty="0"/>
              <a:t>https://ecoledesponts.fr/en/mechanical-engineering-and-materials-science</a:t>
            </a:r>
          </a:p>
        </p:txBody>
      </p:sp>
    </p:spTree>
    <p:extLst>
      <p:ext uri="{BB962C8B-B14F-4D97-AF65-F5344CB8AC3E}">
        <p14:creationId xmlns:p14="http://schemas.microsoft.com/office/powerpoint/2010/main" val="39282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107504" y="1223254"/>
          <a:ext cx="8928992" cy="55105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10508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fr-FR" sz="1600" b="1" i="0" u="sng" kern="1200" cap="all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OBJECTIves</a:t>
                      </a:r>
                      <a:r>
                        <a:rPr lang="fr-FR" sz="1600" b="1" i="0" u="sng" kern="1200" cap="all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</a:t>
                      </a:r>
                      <a:r>
                        <a:rPr lang="fr-FR" sz="1600" b="1" i="0" u="sng" kern="1200" cap="all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strengths</a:t>
                      </a:r>
                      <a:r>
                        <a:rPr lang="fr-FR" sz="1600" b="1" i="0" u="sng" kern="1200" cap="all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the programme</a:t>
                      </a:r>
                      <a:endParaRPr lang="fr-FR" sz="1600" b="1" i="0" u="sng" kern="1200" cap="all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Training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engineers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future managers capable of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designing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new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industrial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models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supporting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the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industry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mutations :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ecological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digital transformation, new technologies (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Big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data, IA,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IoT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additive fabrication …),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increased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competition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…</a:t>
                      </a: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Close links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with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companies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Chair in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Supply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Chain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(Louis Vuitton, Michelin, Renault, Decathlon),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company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projects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… </a:t>
                      </a: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Programme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focusing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on the 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design,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improvement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optimization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complex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industrial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systems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with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emphasis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set on : </a:t>
                      </a:r>
                      <a:endParaRPr lang="fr-FR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449263" lvl="1" indent="-177800" algn="just" defTabSz="914400" rtl="0" eaLnBrk="1" latinLnBrk="0" hangingPunct="1">
                        <a:buClr>
                          <a:srgbClr val="FFC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Planning and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modeling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production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systems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  -   Software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development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  -    Design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thinking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</a:t>
                      </a:r>
                    </a:p>
                    <a:p>
                      <a:pPr marL="449263" marR="0" lvl="1" indent="-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Tools for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modeling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and simulation                         -  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Operative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research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         - 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Supply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Chain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Mgt</a:t>
                      </a:r>
                      <a:endParaRPr lang="fr-FR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0" indent="0" algn="l" defTabSz="914400" rtl="0" eaLnBrk="1" latinLnBrk="0" hangingPunct="1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fr-FR" sz="16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2 </a:t>
                      </a:r>
                      <a:r>
                        <a:rPr lang="fr-FR" sz="1600" b="1" i="0" u="sng" kern="120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tracks</a:t>
                      </a:r>
                      <a:r>
                        <a:rPr lang="fr-FR" sz="1600" b="1" i="0" u="sng" kern="120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in </a:t>
                      </a:r>
                      <a:r>
                        <a:rPr lang="fr-FR" sz="16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2A :</a:t>
                      </a: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Engineering of 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Design and Innovation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endParaRPr lang="fr-FR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285750" indent="-2857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Engineering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of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Operations and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Optimization</a:t>
                      </a:r>
                      <a:endParaRPr lang="fr-FR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0" indent="0" algn="just" defTabSz="914400" rtl="0" eaLnBrk="1" latinLnBrk="0" hangingPunct="1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fr-FR" sz="16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Job</a:t>
                      </a:r>
                      <a:r>
                        <a:rPr lang="fr-FR" sz="1600" b="1" i="0" u="sng" kern="1200" baseline="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u="sng" kern="1200" baseline="0" dirty="0" err="1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opportunities</a:t>
                      </a:r>
                      <a:r>
                        <a:rPr lang="fr-FR" sz="1600" b="1" i="0" u="sng" kern="1200" dirty="0">
                          <a:solidFill>
                            <a:srgbClr val="292C33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 </a:t>
                      </a:r>
                    </a:p>
                    <a:p>
                      <a:pPr marL="285750" indent="-285750" algn="just" defTabSz="914400" rtl="0" eaLnBrk="1" latinLnBrk="0" hangingPunct="1"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Great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variety</a:t>
                      </a:r>
                      <a:r>
                        <a:rPr lang="fr-FR" sz="1600" b="1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of positions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 </a:t>
                      </a:r>
                    </a:p>
                    <a:p>
                      <a:pPr marL="449263" lvl="1" indent="-177800" algn="just" defTabSz="914400" rtl="0" eaLnBrk="1" latinLnBrk="0" hangingPunct="1">
                        <a:buClr>
                          <a:srgbClr val="FFC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Supply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chain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manager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                                    Product manager (in design)</a:t>
                      </a:r>
                    </a:p>
                    <a:p>
                      <a:pPr marL="449263" lvl="1" indent="-177800" algn="just" defTabSz="914400" rtl="0" eaLnBrk="1" latinLnBrk="0" hangingPunct="1">
                        <a:buClr>
                          <a:srgbClr val="FFC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Production manager                                         Data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analyst</a:t>
                      </a:r>
                      <a:endParaRPr lang="fr-FR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  <a:p>
                      <a:pPr marL="449263" marR="0" lvl="1" indent="-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Expert in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operative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research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           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             Manager of a BU</a:t>
                      </a:r>
                    </a:p>
                    <a:p>
                      <a:pPr marL="271463" marR="0" lvl="0" indent="-27146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Many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economic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</a:t>
                      </a:r>
                      <a:r>
                        <a:rPr lang="fr-FR" sz="16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sectors</a:t>
                      </a:r>
                      <a:r>
                        <a:rPr lang="fr-F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 :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l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uxury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,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Yu Gothic" panose="020B0400000000000000" pitchFamily="34" charset="-128"/>
                          <a:cs typeface="Dubai Light" panose="020B0303030403030204" pitchFamily="34" charset="-78"/>
                        </a:rPr>
                        <a:t>a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utomotive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aviation,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cosmetics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telecommunication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6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agri-business</a:t>
                      </a:r>
                      <a:r>
                        <a:rPr lang="fr-FR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construction, 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…. + Consulting</a:t>
                      </a:r>
                      <a:endParaRPr lang="fr-FR" sz="1600" b="0" i="0" dirty="0">
                        <a:solidFill>
                          <a:srgbClr val="292C33"/>
                        </a:solidFill>
                        <a:effectLst/>
                        <a:latin typeface="+mn-lt"/>
                        <a:ea typeface="Yu Gothic" panose="020B0400000000000000" pitchFamily="34" charset="-128"/>
                        <a:cs typeface="Dubai Light" panose="020B0303030403030204" pitchFamily="3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Picture 2" descr="https://ecoledesponts.fr/sites/ecoledesponts.fr/files/ckfinder/images/DE/GI/GI-Toulou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02" y="5147763"/>
            <a:ext cx="2537398" cy="14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5136763-85A1-46EA-B496-B4A8AB0E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620B791A-277F-4B24-8EC8-A5061F55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 err="1">
                <a:solidFill>
                  <a:schemeClr val="bg1"/>
                </a:solidFill>
                <a:ea typeface="Yu Gothic" panose="020B0400000000000000" pitchFamily="34" charset="-128"/>
                <a:cs typeface="Dubai Light" panose="020B0303030403030204" pitchFamily="34" charset="-78"/>
              </a:rPr>
              <a:t>Industrial</a:t>
            </a:r>
            <a:r>
              <a:rPr lang="fr-FR" sz="3200" b="1" dirty="0">
                <a:solidFill>
                  <a:schemeClr val="bg1"/>
                </a:solidFill>
                <a:ea typeface="Yu Gothic" panose="020B0400000000000000" pitchFamily="34" charset="-128"/>
                <a:cs typeface="Dubai Light" panose="020B0303030403030204" pitchFamily="34" charset="-78"/>
              </a:rPr>
              <a:t> Engineering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846A10-F941-4017-BD4B-547EC80DD111}"/>
              </a:ext>
            </a:extLst>
          </p:cNvPr>
          <p:cNvSpPr/>
          <p:nvPr/>
        </p:nvSpPr>
        <p:spPr>
          <a:xfrm>
            <a:off x="4108637" y="809371"/>
            <a:ext cx="4680520" cy="469082"/>
          </a:xfrm>
          <a:prstGeom prst="rect">
            <a:avLst/>
          </a:prstGeom>
          <a:solidFill>
            <a:srgbClr val="00AB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Check the course </a:t>
            </a:r>
            <a:r>
              <a:rPr lang="fr-FR" sz="1400" dirty="0" err="1"/>
              <a:t>list</a:t>
            </a:r>
            <a:r>
              <a:rPr lang="fr-FR" sz="1400" dirty="0"/>
              <a:t> and the </a:t>
            </a:r>
            <a:r>
              <a:rPr lang="fr-FR" sz="1400" dirty="0" err="1"/>
              <a:t>scientific</a:t>
            </a:r>
            <a:r>
              <a:rPr lang="fr-FR" sz="1400" dirty="0"/>
              <a:t> </a:t>
            </a:r>
            <a:r>
              <a:rPr lang="fr-FR" sz="1400" dirty="0" err="1"/>
              <a:t>pre-requisites</a:t>
            </a:r>
            <a:r>
              <a:rPr lang="fr-FR" sz="1400" dirty="0"/>
              <a:t> : </a:t>
            </a:r>
          </a:p>
          <a:p>
            <a:pPr algn="ctr"/>
            <a:r>
              <a:rPr lang="fr-FR" sz="1400" dirty="0"/>
              <a:t>https://ecoledesponts.fr/en/industrial-engineering</a:t>
            </a:r>
          </a:p>
        </p:txBody>
      </p:sp>
    </p:spTree>
    <p:extLst>
      <p:ext uri="{BB962C8B-B14F-4D97-AF65-F5344CB8AC3E}">
        <p14:creationId xmlns:p14="http://schemas.microsoft.com/office/powerpoint/2010/main" val="340746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345034" y="1473834"/>
            <a:ext cx="837807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spcBef>
                <a:spcPts val="600"/>
              </a:spcBef>
              <a:buClr>
                <a:srgbClr val="00A6C6"/>
              </a:buClr>
              <a:buFont typeface="Arial" panose="020B0604020202020204" pitchFamily="34" charset="0"/>
              <a:buChar char="•"/>
            </a:pPr>
            <a:r>
              <a:rPr lang="fr-FR" altLang="fr-FR" sz="2000" dirty="0" err="1">
                <a:cs typeface="Arial" panose="020B0604020202020204" pitchFamily="34" charset="0"/>
              </a:rPr>
              <a:t>Entrepreneurship</a:t>
            </a:r>
            <a:r>
              <a:rPr lang="fr-FR" altLang="fr-FR" sz="2000" dirty="0">
                <a:cs typeface="Arial" panose="020B0604020202020204" pitchFamily="34" charset="0"/>
              </a:rPr>
              <a:t> courses</a:t>
            </a:r>
          </a:p>
          <a:p>
            <a:pPr marL="285750" lvl="2" indent="-285750">
              <a:spcBef>
                <a:spcPts val="600"/>
              </a:spcBef>
              <a:buClr>
                <a:srgbClr val="00A6C6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cs typeface="Arial" panose="020B0604020202020204" pitchFamily="34" charset="0"/>
              </a:rPr>
              <a:t>2 </a:t>
            </a:r>
            <a:r>
              <a:rPr lang="fr-FR" altLang="fr-FR" sz="2000" dirty="0" err="1">
                <a:cs typeface="Arial" panose="020B0604020202020204" pitchFamily="34" charset="0"/>
              </a:rPr>
              <a:t>incubators</a:t>
            </a:r>
            <a:r>
              <a:rPr lang="fr-FR" altLang="fr-FR" sz="2000" dirty="0">
                <a:cs typeface="Arial" panose="020B0604020202020204" pitchFamily="34" charset="0"/>
              </a:rPr>
              <a:t> (Descartes, Station F), 1 </a:t>
            </a:r>
            <a:r>
              <a:rPr lang="fr-FR" altLang="fr-FR" sz="2000" dirty="0" err="1">
                <a:cs typeface="Arial" panose="020B0604020202020204" pitchFamily="34" charset="0"/>
              </a:rPr>
              <a:t>accelerator</a:t>
            </a:r>
            <a:endParaRPr lang="fr-FR" altLang="fr-FR" sz="2000" dirty="0">
              <a:cs typeface="Arial" panose="020B0604020202020204" pitchFamily="34" charset="0"/>
            </a:endParaRPr>
          </a:p>
          <a:p>
            <a:pPr marL="285750" lvl="2" indent="-285750">
              <a:spcBef>
                <a:spcPts val="600"/>
              </a:spcBef>
              <a:buClr>
                <a:srgbClr val="00A6C6"/>
              </a:buClr>
              <a:buFont typeface="Arial" panose="020B0604020202020204" pitchFamily="34" charset="0"/>
              <a:buChar char="•"/>
            </a:pPr>
            <a:r>
              <a:rPr lang="fr-FR" altLang="fr-FR" sz="2000" dirty="0" err="1">
                <a:cs typeface="Arial" panose="020B0604020202020204" pitchFamily="34" charset="0"/>
              </a:rPr>
              <a:t>Annual</a:t>
            </a:r>
            <a:r>
              <a:rPr lang="fr-FR" altLang="fr-FR" sz="2000" dirty="0">
                <a:cs typeface="Arial" panose="020B0604020202020204" pitchFamily="34" charset="0"/>
              </a:rPr>
              <a:t> Hackathon: « One night to </a:t>
            </a:r>
            <a:r>
              <a:rPr lang="fr-FR" altLang="fr-FR" sz="2000" dirty="0" err="1">
                <a:cs typeface="Arial" panose="020B0604020202020204" pitchFamily="34" charset="0"/>
              </a:rPr>
              <a:t>innovate</a:t>
            </a:r>
            <a:r>
              <a:rPr lang="fr-FR" altLang="fr-FR" sz="2000" dirty="0">
                <a:cs typeface="Arial" panose="020B0604020202020204" pitchFamily="34" charset="0"/>
              </a:rPr>
              <a:t>»</a:t>
            </a:r>
          </a:p>
          <a:p>
            <a:pPr marL="285750" lvl="2" indent="-285750">
              <a:spcBef>
                <a:spcPts val="600"/>
              </a:spcBef>
              <a:buClr>
                <a:srgbClr val="00A6C6"/>
              </a:buClr>
              <a:buFont typeface="Arial" panose="020B0604020202020204" pitchFamily="34" charset="0"/>
              <a:buChar char="•"/>
            </a:pPr>
            <a:r>
              <a:rPr lang="fr-FR" altLang="fr-FR" sz="2000" dirty="0">
                <a:cs typeface="Arial" panose="020B0604020202020204" pitchFamily="34" charset="0"/>
              </a:rPr>
              <a:t>Access to </a:t>
            </a:r>
            <a:r>
              <a:rPr lang="fr-FR" altLang="fr-FR" sz="2000" dirty="0" err="1">
                <a:cs typeface="Arial" panose="020B0604020202020204" pitchFamily="34" charset="0"/>
              </a:rPr>
              <a:t>research</a:t>
            </a:r>
            <a:r>
              <a:rPr lang="fr-FR" altLang="fr-FR" sz="2000" dirty="0">
                <a:cs typeface="Arial" panose="020B0604020202020204" pitchFamily="34" charset="0"/>
              </a:rPr>
              <a:t> </a:t>
            </a:r>
            <a:r>
              <a:rPr lang="fr-FR" altLang="fr-FR" sz="2000" dirty="0" err="1">
                <a:cs typeface="Arial" panose="020B0604020202020204" pitchFamily="34" charset="0"/>
              </a:rPr>
              <a:t>equipment</a:t>
            </a:r>
            <a:r>
              <a:rPr lang="fr-FR" altLang="fr-FR" sz="2000" dirty="0">
                <a:cs typeface="Arial" panose="020B0604020202020204" pitchFamily="34" charset="0"/>
              </a:rPr>
              <a:t> and </a:t>
            </a:r>
            <a:r>
              <a:rPr lang="fr-FR" altLang="fr-FR" sz="2000" dirty="0" err="1">
                <a:cs typeface="Arial" panose="020B0604020202020204" pitchFamily="34" charset="0"/>
              </a:rPr>
              <a:t>mentorship</a:t>
            </a:r>
            <a:endParaRPr lang="fr-FR" altLang="fr-FR" sz="2000" dirty="0">
              <a:cs typeface="Arial" panose="020B0604020202020204" pitchFamily="34" charset="0"/>
            </a:endParaRPr>
          </a:p>
          <a:p>
            <a:pPr marL="285750" lvl="2" indent="-285750">
              <a:spcBef>
                <a:spcPts val="600"/>
              </a:spcBef>
              <a:buClr>
                <a:srgbClr val="00A6C6"/>
              </a:buClr>
              <a:buFont typeface="Arial" panose="020B0604020202020204" pitchFamily="34" charset="0"/>
              <a:buChar char="•"/>
            </a:pPr>
            <a:r>
              <a:rPr lang="fr-FR" altLang="fr-FR" sz="2000" dirty="0" err="1">
                <a:cs typeface="Arial" panose="020B0604020202020204" pitchFamily="34" charset="0"/>
              </a:rPr>
              <a:t>Special</a:t>
            </a:r>
            <a:r>
              <a:rPr lang="fr-FR" altLang="fr-FR" sz="2000" dirty="0">
                <a:cs typeface="Arial" panose="020B0604020202020204" pitchFamily="34" charset="0"/>
              </a:rPr>
              <a:t> </a:t>
            </a:r>
            <a:r>
              <a:rPr lang="fr-FR" altLang="fr-FR" sz="2000" dirty="0" err="1">
                <a:cs typeface="Arial" panose="020B0604020202020204" pitchFamily="34" charset="0"/>
              </a:rPr>
              <a:t>awards</a:t>
            </a:r>
            <a:r>
              <a:rPr lang="fr-FR" altLang="fr-FR" sz="2000" dirty="0">
                <a:cs typeface="Arial" panose="020B0604020202020204" pitchFamily="34" charset="0"/>
              </a:rPr>
              <a:t>, and </a:t>
            </a:r>
            <a:r>
              <a:rPr lang="fr-FR" altLang="fr-FR" sz="2000" dirty="0" err="1">
                <a:cs typeface="Arial" panose="020B0604020202020204" pitchFamily="34" charset="0"/>
              </a:rPr>
              <a:t>seed-funds</a:t>
            </a:r>
            <a:r>
              <a:rPr lang="fr-FR" altLang="fr-FR" sz="2000" dirty="0">
                <a:cs typeface="Arial" panose="020B0604020202020204" pitchFamily="34" charset="0"/>
              </a:rPr>
              <a:t> </a:t>
            </a:r>
            <a:r>
              <a:rPr lang="fr-FR" altLang="fr-FR" sz="2000" dirty="0" err="1">
                <a:cs typeface="Arial" panose="020B0604020202020204" pitchFamily="34" charset="0"/>
              </a:rPr>
              <a:t>from</a:t>
            </a:r>
            <a:r>
              <a:rPr lang="fr-FR" altLang="fr-FR" sz="2000" dirty="0">
                <a:cs typeface="Arial" panose="020B0604020202020204" pitchFamily="34" charset="0"/>
              </a:rPr>
              <a:t> Fondation des Ponts</a:t>
            </a:r>
          </a:p>
          <a:p>
            <a:pPr marL="0" lvl="2">
              <a:spcBef>
                <a:spcPts val="600"/>
              </a:spcBef>
              <a:buClr>
                <a:srgbClr val="00A6C6"/>
              </a:buClr>
            </a:pPr>
            <a:endParaRPr lang="fr-FR" altLang="fr-FR" sz="2000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00A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034" y="3636373"/>
            <a:ext cx="6853661" cy="1535608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755576" y="5464786"/>
            <a:ext cx="7660640" cy="990600"/>
            <a:chOff x="1188085" y="3076575"/>
            <a:chExt cx="7660640" cy="990600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8085" y="3076575"/>
              <a:ext cx="7660640" cy="990600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449" y="3808725"/>
              <a:ext cx="894995" cy="258450"/>
            </a:xfrm>
            <a:prstGeom prst="rect">
              <a:avLst/>
            </a:prstGeom>
          </p:spPr>
        </p:pic>
      </p:grp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6D7DA790-0824-479E-8C56-CB886BF2C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07CA51D5-D1F1-4963-9A70-759AEB581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entrepreneurial </a:t>
            </a:r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ecosystem</a:t>
            </a: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75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0820" y="2918759"/>
            <a:ext cx="78391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20’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Paris center (direct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urban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train)</a:t>
            </a:r>
          </a:p>
          <a:p>
            <a:pPr marL="342900" indent="-342900" algn="just"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(on campus or in Paris center)</a:t>
            </a:r>
          </a:p>
          <a:p>
            <a:pPr marL="342900" indent="-342900" algn="just"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French classes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throughout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path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at ENPC</a:t>
            </a:r>
          </a:p>
          <a:p>
            <a:pPr marL="342900" indent="-342900" algn="just"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Buddy program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alumni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Sport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facilities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Vibrant campus life :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near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to 40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societies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desk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« Feel Français 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437" y="4610258"/>
            <a:ext cx="779484" cy="7068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56" y="1536888"/>
            <a:ext cx="8924440" cy="13463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75" y="5211390"/>
            <a:ext cx="8817576" cy="1331319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xmlns="" id="{8B171B53-1C9B-4BC9-B8CD-8EB024EB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00" y="196765"/>
            <a:ext cx="7359015" cy="1071929"/>
          </a:xfrm>
        </p:spPr>
        <p:txBody>
          <a:bodyPr>
            <a:normAutofit/>
          </a:bodyPr>
          <a:lstStyle/>
          <a:p>
            <a:pPr lvl="1"/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Campus Cité Descartes</a:t>
            </a:r>
            <a:b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Greater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Paris green cluster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2E88C02-4E0C-452E-8CCC-F9865B7E0E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49" y="3196329"/>
            <a:ext cx="1045175" cy="10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31032" y="1292097"/>
            <a:ext cx="8712968" cy="5453477"/>
          </a:xfrm>
          <a:prstGeom prst="rect">
            <a:avLst/>
          </a:prstGeom>
          <a:noFill/>
        </p:spPr>
        <p:txBody>
          <a:bodyPr wrap="square" rtlCol="0">
            <a:normAutofit fontScale="85000" lnSpcReduction="20000"/>
          </a:bodyPr>
          <a:lstStyle/>
          <a:p>
            <a:pPr marL="177800" indent="-177800">
              <a:lnSpc>
                <a:spcPct val="80000"/>
              </a:lnSpc>
              <a:spcBef>
                <a:spcPts val="6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1900" dirty="0">
                <a:cs typeface="Arial" panose="020B0604020202020204" pitchFamily="34" charset="0"/>
              </a:rPr>
              <a:t>Registration </a:t>
            </a:r>
            <a:r>
              <a:rPr lang="fr-FR" sz="1900" dirty="0" err="1">
                <a:cs typeface="Arial" panose="020B0604020202020204" pitchFamily="34" charset="0"/>
              </a:rPr>
              <a:t>fees</a:t>
            </a:r>
            <a:r>
              <a:rPr lang="fr-FR" sz="1900" dirty="0">
                <a:cs typeface="Arial" panose="020B0604020202020204" pitchFamily="34" charset="0"/>
              </a:rPr>
              <a:t> for international </a:t>
            </a:r>
            <a:r>
              <a:rPr lang="fr-FR" sz="1900" dirty="0" err="1">
                <a:cs typeface="Arial" panose="020B0604020202020204" pitchFamily="34" charset="0"/>
              </a:rPr>
              <a:t>students</a:t>
            </a:r>
            <a:r>
              <a:rPr lang="fr-FR" sz="1900" dirty="0">
                <a:cs typeface="Arial" panose="020B0604020202020204" pitchFamily="34" charset="0"/>
              </a:rPr>
              <a:t> :  4 800€/</a:t>
            </a:r>
            <a:r>
              <a:rPr lang="fr-FR" sz="1900" dirty="0" err="1">
                <a:cs typeface="Arial" panose="020B0604020202020204" pitchFamily="34" charset="0"/>
              </a:rPr>
              <a:t>year</a:t>
            </a:r>
            <a:r>
              <a:rPr lang="fr-FR" sz="1900" dirty="0">
                <a:cs typeface="Arial" panose="020B0604020202020204" pitchFamily="34" charset="0"/>
              </a:rPr>
              <a:t> (2025-2026)</a:t>
            </a:r>
            <a:r>
              <a:rPr lang="fr-FR" sz="1900" b="1" dirty="0">
                <a:cs typeface="Arial" panose="020B0604020202020204" pitchFamily="34" charset="0"/>
              </a:rPr>
              <a:t>		</a:t>
            </a:r>
          </a:p>
          <a:p>
            <a:pPr marL="177800" indent="-177800">
              <a:lnSpc>
                <a:spcPct val="80000"/>
              </a:lnSpc>
              <a:spcBef>
                <a:spcPts val="6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1900" dirty="0">
                <a:cs typeface="Arial" panose="020B0604020202020204" pitchFamily="34" charset="0"/>
              </a:rPr>
              <a:t>+ CVEC (</a:t>
            </a:r>
            <a:r>
              <a:rPr lang="fr-FR" sz="1900" dirty="0" err="1">
                <a:cs typeface="Arial" panose="020B0604020202020204" pitchFamily="34" charset="0"/>
              </a:rPr>
              <a:t>Governmental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tax</a:t>
            </a:r>
            <a:r>
              <a:rPr lang="fr-FR" sz="1900" dirty="0">
                <a:cs typeface="Arial" panose="020B0604020202020204" pitchFamily="34" charset="0"/>
              </a:rPr>
              <a:t>) : 103 €/</a:t>
            </a:r>
            <a:r>
              <a:rPr lang="fr-FR" sz="1900" dirty="0" err="1">
                <a:cs typeface="Arial" panose="020B0604020202020204" pitchFamily="34" charset="0"/>
              </a:rPr>
              <a:t>year</a:t>
            </a:r>
            <a:r>
              <a:rPr lang="fr-FR" sz="1900" dirty="0">
                <a:cs typeface="Arial" panose="020B0604020202020204" pitchFamily="34" charset="0"/>
              </a:rPr>
              <a:t> (2025-2026)</a:t>
            </a:r>
          </a:p>
          <a:p>
            <a:pPr marL="177800" indent="-177800">
              <a:lnSpc>
                <a:spcPct val="80000"/>
              </a:lnSpc>
              <a:spcBef>
                <a:spcPts val="6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1900">
                <a:cs typeface="Arial" panose="020B0604020202020204" pitchFamily="34" charset="0"/>
              </a:rPr>
              <a:t>Total </a:t>
            </a:r>
            <a:r>
              <a:rPr lang="fr-FR" sz="1900" smtClean="0">
                <a:cs typeface="Arial" panose="020B0604020202020204" pitchFamily="34" charset="0"/>
              </a:rPr>
              <a:t>registration</a:t>
            </a:r>
            <a:r>
              <a:rPr lang="fr-FR" sz="1900" smtClean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fees</a:t>
            </a:r>
            <a:r>
              <a:rPr lang="fr-FR" sz="1900" dirty="0">
                <a:cs typeface="Arial" panose="020B0604020202020204" pitchFamily="34" charset="0"/>
              </a:rPr>
              <a:t> for </a:t>
            </a:r>
            <a:r>
              <a:rPr lang="fr-FR" sz="1900" dirty="0" err="1">
                <a:cs typeface="Arial" panose="020B0604020202020204" pitchFamily="34" charset="0"/>
              </a:rPr>
              <a:t>your</a:t>
            </a:r>
            <a:r>
              <a:rPr lang="fr-FR" sz="1900" dirty="0">
                <a:cs typeface="Arial" panose="020B0604020202020204" pitchFamily="34" charset="0"/>
              </a:rPr>
              <a:t> engineering </a:t>
            </a:r>
            <a:r>
              <a:rPr lang="fr-FR" sz="1900" dirty="0" err="1">
                <a:cs typeface="Arial" panose="020B0604020202020204" pitchFamily="34" charset="0"/>
              </a:rPr>
              <a:t>degree</a:t>
            </a:r>
            <a:r>
              <a:rPr lang="fr-FR" sz="1900" dirty="0">
                <a:cs typeface="Arial" panose="020B0604020202020204" pitchFamily="34" charset="0"/>
              </a:rPr>
              <a:t> : 9 600€ if </a:t>
            </a:r>
            <a:r>
              <a:rPr lang="fr-FR" sz="1900" dirty="0" err="1">
                <a:cs typeface="Arial" panose="020B0604020202020204" pitchFamily="34" charset="0"/>
              </a:rPr>
              <a:t>you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opt</a:t>
            </a:r>
            <a:r>
              <a:rPr lang="fr-FR" sz="1900" dirty="0">
                <a:cs typeface="Arial" panose="020B0604020202020204" pitchFamily="34" charset="0"/>
              </a:rPr>
              <a:t> for the short </a:t>
            </a:r>
            <a:r>
              <a:rPr lang="fr-FR" sz="1900" dirty="0" err="1">
                <a:cs typeface="Arial" panose="020B0604020202020204" pitchFamily="34" charset="0"/>
              </a:rPr>
              <a:t>internship</a:t>
            </a:r>
            <a:endParaRPr lang="fr-FR" sz="1900" dirty="0">
              <a:cs typeface="Arial" panose="020B0604020202020204" pitchFamily="34" charset="0"/>
            </a:endParaRPr>
          </a:p>
          <a:p>
            <a:pPr lvl="8">
              <a:lnSpc>
                <a:spcPct val="80000"/>
              </a:lnSpc>
              <a:spcBef>
                <a:spcPts val="600"/>
              </a:spcBef>
              <a:buClr>
                <a:srgbClr val="00ABC4"/>
              </a:buClr>
            </a:pPr>
            <a:r>
              <a:rPr lang="fr-FR" sz="1900" dirty="0">
                <a:cs typeface="Arial" panose="020B0604020202020204" pitchFamily="34" charset="0"/>
              </a:rPr>
              <a:t>    10 540€ if </a:t>
            </a:r>
            <a:r>
              <a:rPr lang="fr-FR" sz="1900" dirty="0" err="1">
                <a:cs typeface="Arial" panose="020B0604020202020204" pitchFamily="34" charset="0"/>
              </a:rPr>
              <a:t>you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opt</a:t>
            </a:r>
            <a:r>
              <a:rPr lang="fr-FR" sz="1900" dirty="0">
                <a:cs typeface="Arial" panose="020B0604020202020204" pitchFamily="34" charset="0"/>
              </a:rPr>
              <a:t> for long </a:t>
            </a:r>
            <a:r>
              <a:rPr lang="fr-FR" sz="1900" dirty="0" err="1">
                <a:cs typeface="Arial" panose="020B0604020202020204" pitchFamily="34" charset="0"/>
              </a:rPr>
              <a:t>internship</a:t>
            </a:r>
            <a:endParaRPr lang="fr-FR" sz="1900" dirty="0">
              <a:cs typeface="Arial" panose="020B0604020202020204" pitchFamily="34" charset="0"/>
            </a:endParaRPr>
          </a:p>
          <a:p>
            <a:pPr marL="177800" indent="-177800">
              <a:lnSpc>
                <a:spcPct val="80000"/>
              </a:lnSpc>
              <a:spcBef>
                <a:spcPts val="6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endParaRPr lang="fr-FR" sz="1900" dirty="0">
              <a:cs typeface="Arial" panose="020B0604020202020204" pitchFamily="34" charset="0"/>
            </a:endParaRPr>
          </a:p>
          <a:p>
            <a:pPr marL="177800" indent="-177800">
              <a:lnSpc>
                <a:spcPct val="80000"/>
              </a:lnSpc>
              <a:spcBef>
                <a:spcPts val="18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1900" dirty="0">
                <a:cs typeface="Arial" panose="020B0604020202020204" pitchFamily="34" charset="0"/>
              </a:rPr>
              <a:t>Living </a:t>
            </a:r>
            <a:r>
              <a:rPr lang="fr-FR" sz="1900" dirty="0" err="1">
                <a:cs typeface="Arial" panose="020B0604020202020204" pitchFamily="34" charset="0"/>
              </a:rPr>
              <a:t>cost</a:t>
            </a:r>
            <a:r>
              <a:rPr lang="fr-FR" sz="1900" dirty="0">
                <a:cs typeface="Arial" panose="020B0604020202020204" pitchFamily="34" charset="0"/>
              </a:rPr>
              <a:t> in/</a:t>
            </a:r>
            <a:r>
              <a:rPr lang="fr-FR" sz="1900" dirty="0" err="1">
                <a:cs typeface="Arial" panose="020B0604020202020204" pitchFamily="34" charset="0"/>
              </a:rPr>
              <a:t>near</a:t>
            </a:r>
            <a:r>
              <a:rPr lang="fr-FR" sz="1900" dirty="0">
                <a:cs typeface="Arial" panose="020B0604020202020204" pitchFamily="34" charset="0"/>
              </a:rPr>
              <a:t> Paris : </a:t>
            </a:r>
            <a:r>
              <a:rPr lang="fr-FR" sz="1900" b="1" dirty="0">
                <a:cs typeface="Arial" panose="020B0604020202020204" pitchFamily="34" charset="0"/>
              </a:rPr>
              <a:t>800€/</a:t>
            </a:r>
            <a:r>
              <a:rPr lang="fr-FR" sz="1900" b="1" dirty="0" err="1">
                <a:cs typeface="Arial" panose="020B0604020202020204" pitchFamily="34" charset="0"/>
              </a:rPr>
              <a:t>month</a:t>
            </a:r>
            <a:endParaRPr lang="fr-FR" sz="1900" b="1" dirty="0">
              <a:cs typeface="Arial" panose="020B0604020202020204" pitchFamily="34" charset="0"/>
            </a:endParaRPr>
          </a:p>
          <a:p>
            <a:pPr>
              <a:lnSpc>
                <a:spcPts val="1560"/>
              </a:lnSpc>
              <a:buClr>
                <a:srgbClr val="00ABC4"/>
              </a:buClr>
            </a:pPr>
            <a:r>
              <a:rPr lang="fr-FR" sz="1900" dirty="0">
                <a:cs typeface="Arial" panose="020B0604020202020204" pitchFamily="34" charset="0"/>
              </a:rPr>
              <a:t>     For more information : </a:t>
            </a:r>
            <a:r>
              <a:rPr lang="fr-FR" sz="1900" dirty="0">
                <a:cs typeface="Arial" panose="020B0604020202020204" pitchFamily="34" charset="0"/>
                <a:hlinkClick r:id="rId3"/>
              </a:rPr>
              <a:t>https://www.campusfrance.org/es/preparar-presupuesto-estudiante-Francia</a:t>
            </a:r>
            <a:r>
              <a:rPr lang="fr-FR" sz="1900" dirty="0">
                <a:cs typeface="Arial" panose="020B0604020202020204" pitchFamily="34" charset="0"/>
              </a:rPr>
              <a:t> </a:t>
            </a:r>
          </a:p>
          <a:p>
            <a:pPr marL="180975" indent="-180975">
              <a:lnSpc>
                <a:spcPct val="80000"/>
              </a:lnSpc>
              <a:spcBef>
                <a:spcPts val="24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1900" b="1" dirty="0" err="1">
                <a:cs typeface="Arial" panose="020B0604020202020204" pitchFamily="34" charset="0"/>
              </a:rPr>
              <a:t>Scholarships</a:t>
            </a:r>
            <a:r>
              <a:rPr lang="fr-FR" sz="1900" dirty="0">
                <a:cs typeface="Arial" panose="020B0604020202020204" pitchFamily="34" charset="0"/>
              </a:rPr>
              <a:t> : </a:t>
            </a:r>
          </a:p>
          <a:p>
            <a:pPr marL="638175" lvl="1" indent="-180975">
              <a:lnSpc>
                <a:spcPct val="8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1900" dirty="0">
                <a:cs typeface="Arial" panose="020B0604020202020204" pitchFamily="34" charset="0"/>
              </a:rPr>
              <a:t>Eiffel Excellence </a:t>
            </a:r>
            <a:r>
              <a:rPr lang="fr-FR" sz="1900" dirty="0" err="1">
                <a:cs typeface="Arial" panose="020B0604020202020204" pitchFamily="34" charset="0"/>
              </a:rPr>
              <a:t>scholarship</a:t>
            </a:r>
            <a:endParaRPr lang="fr-FR" sz="1900" dirty="0">
              <a:cs typeface="Arial" panose="020B0604020202020204" pitchFamily="34" charset="0"/>
            </a:endParaRPr>
          </a:p>
          <a:p>
            <a:pPr marL="638175" lvl="1" indent="-180975">
              <a:lnSpc>
                <a:spcPct val="8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1900" dirty="0">
                <a:cs typeface="Arial" panose="020B0604020202020204" pitchFamily="34" charset="0"/>
              </a:rPr>
              <a:t>Fondation des Ponts </a:t>
            </a:r>
          </a:p>
          <a:p>
            <a:pPr marL="638175" lvl="1" indent="-180975">
              <a:lnSpc>
                <a:spcPct val="8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1900" dirty="0" err="1">
                <a:cs typeface="Arial" panose="020B0604020202020204" pitchFamily="34" charset="0"/>
              </a:rPr>
              <a:t>Meridiam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scholarship</a:t>
            </a:r>
            <a:r>
              <a:rPr lang="fr-FR" sz="1900" dirty="0">
                <a:cs typeface="Arial" panose="020B0604020202020204" pitchFamily="34" charset="0"/>
              </a:rPr>
              <a:t> (</a:t>
            </a:r>
            <a:r>
              <a:rPr lang="fr-FR" sz="1900" dirty="0" err="1">
                <a:cs typeface="Arial" panose="020B0604020202020204" pitchFamily="34" charset="0"/>
              </a:rPr>
              <a:t>investment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corporate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partner</a:t>
            </a:r>
            <a:r>
              <a:rPr lang="fr-FR" sz="1900" dirty="0">
                <a:cs typeface="Arial" panose="020B0604020202020204" pitchFamily="34" charset="0"/>
              </a:rPr>
              <a:t>)</a:t>
            </a:r>
          </a:p>
          <a:p>
            <a:pPr marL="638175" lvl="1" indent="-180975">
              <a:lnSpc>
                <a:spcPct val="8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1900" dirty="0">
                <a:cs typeface="Arial" panose="020B0604020202020204" pitchFamily="34" charset="0"/>
              </a:rPr>
              <a:t>Need-</a:t>
            </a:r>
            <a:r>
              <a:rPr lang="fr-FR" sz="1900" dirty="0" err="1">
                <a:cs typeface="Arial" panose="020B0604020202020204" pitchFamily="34" charset="0"/>
              </a:rPr>
              <a:t>based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scholarship</a:t>
            </a:r>
            <a:r>
              <a:rPr lang="fr-FR" sz="1900" dirty="0">
                <a:cs typeface="Arial" panose="020B0604020202020204" pitchFamily="34" charset="0"/>
              </a:rPr>
              <a:t> on social </a:t>
            </a:r>
            <a:r>
              <a:rPr lang="fr-FR" sz="1900" dirty="0" err="1">
                <a:cs typeface="Arial" panose="020B0604020202020204" pitchFamily="34" charset="0"/>
              </a:rPr>
              <a:t>criteria</a:t>
            </a:r>
            <a:r>
              <a:rPr lang="fr-FR" sz="1900" dirty="0">
                <a:cs typeface="Arial" panose="020B0604020202020204" pitchFamily="34" charset="0"/>
              </a:rPr>
              <a:t>, </a:t>
            </a:r>
            <a:r>
              <a:rPr lang="fr-FR" sz="1900" dirty="0" err="1">
                <a:cs typeface="Arial" panose="020B0604020202020204" pitchFamily="34" charset="0"/>
              </a:rPr>
              <a:t>granted</a:t>
            </a:r>
            <a:r>
              <a:rPr lang="fr-FR" sz="1900" dirty="0">
                <a:cs typeface="Arial" panose="020B0604020202020204" pitchFamily="34" charset="0"/>
              </a:rPr>
              <a:t> by ENPC</a:t>
            </a:r>
          </a:p>
          <a:p>
            <a:pPr>
              <a:lnSpc>
                <a:spcPct val="80000"/>
              </a:lnSpc>
              <a:spcBef>
                <a:spcPts val="2400"/>
              </a:spcBef>
              <a:buClr>
                <a:srgbClr val="00ABC4"/>
              </a:buClr>
            </a:pPr>
            <a:r>
              <a:rPr lang="fr-FR" sz="1900" b="1" dirty="0">
                <a:cs typeface="Arial" panose="020B0604020202020204" pitchFamily="34" charset="0"/>
              </a:rPr>
              <a:t> Living </a:t>
            </a:r>
            <a:r>
              <a:rPr lang="fr-FR" sz="1900" b="1" dirty="0" err="1">
                <a:cs typeface="Arial" panose="020B0604020202020204" pitchFamily="34" charset="0"/>
              </a:rPr>
              <a:t>costs</a:t>
            </a:r>
            <a:r>
              <a:rPr lang="fr-FR" sz="1900" b="1" dirty="0">
                <a:cs typeface="Arial" panose="020B0604020202020204" pitchFamily="34" charset="0"/>
              </a:rPr>
              <a:t> : </a:t>
            </a:r>
          </a:p>
          <a:p>
            <a:pPr marL="180975" indent="-180975">
              <a:lnSpc>
                <a:spcPct val="80000"/>
              </a:lnSpc>
              <a:spcBef>
                <a:spcPts val="6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1900" b="1" dirty="0">
                <a:cs typeface="Arial" panose="020B0604020202020204" pitchFamily="34" charset="0"/>
              </a:rPr>
              <a:t>Accommodation : </a:t>
            </a:r>
            <a:r>
              <a:rPr lang="fr-FR" sz="1900" dirty="0" err="1">
                <a:cs typeface="Arial" panose="020B0604020202020204" pitchFamily="34" charset="0"/>
              </a:rPr>
              <a:t>offered</a:t>
            </a:r>
            <a:r>
              <a:rPr lang="fr-FR" sz="1900" dirty="0">
                <a:cs typeface="Arial" panose="020B0604020202020204" pitchFamily="34" charset="0"/>
              </a:rPr>
              <a:t> in a </a:t>
            </a:r>
            <a:r>
              <a:rPr lang="fr-FR" sz="1900" dirty="0" err="1">
                <a:cs typeface="Arial" panose="020B0604020202020204" pitchFamily="34" charset="0"/>
              </a:rPr>
              <a:t>student’s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residence</a:t>
            </a:r>
            <a:r>
              <a:rPr lang="fr-FR" sz="1900" dirty="0">
                <a:cs typeface="Arial" panose="020B0604020202020204" pitchFamily="34" charset="0"/>
              </a:rPr>
              <a:t> 2’ </a:t>
            </a:r>
            <a:r>
              <a:rPr lang="fr-FR" sz="1900" dirty="0" err="1">
                <a:cs typeface="Arial" panose="020B0604020202020204" pitchFamily="34" charset="0"/>
              </a:rPr>
              <a:t>away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from</a:t>
            </a:r>
            <a:r>
              <a:rPr lang="fr-FR" sz="1900" dirty="0">
                <a:cs typeface="Arial" panose="020B0604020202020204" pitchFamily="34" charset="0"/>
              </a:rPr>
              <a:t> the </a:t>
            </a:r>
            <a:r>
              <a:rPr lang="fr-FR" sz="1900" dirty="0" err="1">
                <a:cs typeface="Arial" panose="020B0604020202020204" pitchFamily="34" charset="0"/>
              </a:rPr>
              <a:t>school</a:t>
            </a:r>
            <a:r>
              <a:rPr lang="fr-FR" sz="1900" dirty="0">
                <a:cs typeface="Arial" panose="020B0604020202020204" pitchFamily="34" charset="0"/>
              </a:rPr>
              <a:t> :</a:t>
            </a:r>
          </a:p>
          <a:p>
            <a:pPr marL="638175" lvl="1" indent="-180975">
              <a:lnSpc>
                <a:spcPct val="8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1900" dirty="0" err="1">
                <a:cs typeface="Arial" panose="020B0604020202020204" pitchFamily="34" charset="0"/>
              </a:rPr>
              <a:t>Individual</a:t>
            </a:r>
            <a:r>
              <a:rPr lang="fr-FR" sz="1900" dirty="0">
                <a:cs typeface="Arial" panose="020B0604020202020204" pitchFamily="34" charset="0"/>
              </a:rPr>
              <a:t> or </a:t>
            </a:r>
            <a:r>
              <a:rPr lang="fr-FR" sz="1900" dirty="0" err="1">
                <a:cs typeface="Arial" panose="020B0604020202020204" pitchFamily="34" charset="0"/>
              </a:rPr>
              <a:t>shared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housing</a:t>
            </a:r>
            <a:r>
              <a:rPr lang="fr-FR" sz="1900" dirty="0">
                <a:cs typeface="Arial" panose="020B0604020202020204" pitchFamily="34" charset="0"/>
              </a:rPr>
              <a:t> </a:t>
            </a:r>
          </a:p>
          <a:p>
            <a:pPr marL="638175" lvl="1" indent="-180975">
              <a:lnSpc>
                <a:spcPct val="8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1900" dirty="0">
                <a:cs typeface="Arial" panose="020B0604020202020204" pitchFamily="34" charset="0"/>
              </a:rPr>
              <a:t>400 to 650 €/</a:t>
            </a:r>
            <a:r>
              <a:rPr lang="fr-FR" sz="1900" dirty="0" err="1">
                <a:cs typeface="Arial" panose="020B0604020202020204" pitchFamily="34" charset="0"/>
              </a:rPr>
              <a:t>months</a:t>
            </a:r>
            <a:r>
              <a:rPr lang="fr-FR" sz="1900" dirty="0">
                <a:cs typeface="Arial" panose="020B0604020202020204" pitchFamily="34" charset="0"/>
              </a:rPr>
              <a:t>, minus 150 € </a:t>
            </a:r>
            <a:r>
              <a:rPr lang="fr-FR" sz="1900" dirty="0" err="1">
                <a:cs typeface="Arial" panose="020B0604020202020204" pitchFamily="34" charset="0"/>
              </a:rPr>
              <a:t>Government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allowance</a:t>
            </a:r>
            <a:endParaRPr lang="fr-FR" sz="1900" dirty="0">
              <a:cs typeface="Arial" panose="020B0604020202020204" pitchFamily="34" charset="0"/>
            </a:endParaRPr>
          </a:p>
          <a:p>
            <a:pPr marL="638175" lvl="1" indent="-180975">
              <a:lnSpc>
                <a:spcPct val="8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1900" dirty="0" err="1">
                <a:cs typeface="Arial" panose="020B0604020202020204" pitchFamily="34" charset="0"/>
              </a:rPr>
              <a:t>Housing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is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guaranteed</a:t>
            </a:r>
            <a:r>
              <a:rPr lang="fr-FR" sz="1900" dirty="0">
                <a:cs typeface="Arial" panose="020B0604020202020204" pitchFamily="34" charset="0"/>
              </a:rPr>
              <a:t> for </a:t>
            </a:r>
            <a:r>
              <a:rPr lang="fr-FR" sz="1900" dirty="0" err="1">
                <a:cs typeface="Arial" panose="020B0604020202020204" pitchFamily="34" charset="0"/>
              </a:rPr>
              <a:t>your</a:t>
            </a:r>
            <a:r>
              <a:rPr lang="fr-FR" sz="1900" dirty="0">
                <a:cs typeface="Arial" panose="020B0604020202020204" pitchFamily="34" charset="0"/>
              </a:rPr>
              <a:t> first </a:t>
            </a:r>
            <a:r>
              <a:rPr lang="fr-FR" sz="1900" dirty="0" err="1">
                <a:cs typeface="Arial" panose="020B0604020202020204" pitchFamily="34" charset="0"/>
              </a:rPr>
              <a:t>year</a:t>
            </a:r>
            <a:r>
              <a:rPr lang="fr-FR" sz="1900" dirty="0">
                <a:cs typeface="Arial" panose="020B0604020202020204" pitchFamily="34" charset="0"/>
              </a:rPr>
              <a:t> at ENPC. </a:t>
            </a:r>
          </a:p>
          <a:p>
            <a:pPr marL="180975" indent="-180975">
              <a:lnSpc>
                <a:spcPct val="80000"/>
              </a:lnSpc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1900" b="1" dirty="0">
                <a:cs typeface="Arial" panose="020B0604020202020204" pitchFamily="34" charset="0"/>
              </a:rPr>
              <a:t>Support by an </a:t>
            </a:r>
            <a:r>
              <a:rPr lang="fr-FR" sz="1900" b="1" dirty="0" err="1">
                <a:cs typeface="Arial" panose="020B0604020202020204" pitchFamily="34" charset="0"/>
              </a:rPr>
              <a:t>experienced</a:t>
            </a:r>
            <a:r>
              <a:rPr lang="fr-FR" sz="1900" b="1" dirty="0">
                <a:cs typeface="Arial" panose="020B0604020202020204" pitchFamily="34" charset="0"/>
              </a:rPr>
              <a:t> </a:t>
            </a:r>
            <a:r>
              <a:rPr lang="fr-FR" sz="1900" b="1" dirty="0" err="1">
                <a:cs typeface="Arial" panose="020B0604020202020204" pitchFamily="34" charset="0"/>
              </a:rPr>
              <a:t>partner</a:t>
            </a:r>
            <a:r>
              <a:rPr lang="fr-FR" sz="1900" b="1" dirty="0">
                <a:cs typeface="Arial" panose="020B0604020202020204" pitchFamily="34" charset="0"/>
              </a:rPr>
              <a:t> for administrative </a:t>
            </a:r>
            <a:r>
              <a:rPr lang="fr-FR" sz="1900" b="1" dirty="0" err="1">
                <a:cs typeface="Arial" panose="020B0604020202020204" pitchFamily="34" charset="0"/>
              </a:rPr>
              <a:t>procedures</a:t>
            </a:r>
            <a:r>
              <a:rPr lang="fr-FR" sz="1900" b="1" dirty="0">
                <a:cs typeface="Arial" panose="020B0604020202020204" pitchFamily="34" charset="0"/>
              </a:rPr>
              <a:t> </a:t>
            </a:r>
            <a:r>
              <a:rPr lang="fr-FR" sz="1900" dirty="0">
                <a:cs typeface="Arial" panose="020B0604020202020204" pitchFamily="34" charset="0"/>
              </a:rPr>
              <a:t>:  </a:t>
            </a:r>
          </a:p>
          <a:p>
            <a:pPr marL="638175" lvl="1" indent="-180975">
              <a:lnSpc>
                <a:spcPct val="8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1900" dirty="0">
                <a:cs typeface="Arial" panose="020B0604020202020204" pitchFamily="34" charset="0"/>
              </a:rPr>
              <a:t>Visa and </a:t>
            </a:r>
            <a:r>
              <a:rPr lang="fr-FR" sz="1900" dirty="0" err="1">
                <a:cs typeface="Arial" panose="020B0604020202020204" pitchFamily="34" charset="0"/>
              </a:rPr>
              <a:t>renewal</a:t>
            </a:r>
            <a:r>
              <a:rPr lang="fr-FR" sz="1900" dirty="0">
                <a:cs typeface="Arial" panose="020B0604020202020204" pitchFamily="34" charset="0"/>
              </a:rPr>
              <a:t> </a:t>
            </a:r>
          </a:p>
          <a:p>
            <a:pPr marL="638175" lvl="1" indent="-180975">
              <a:lnSpc>
                <a:spcPct val="8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1900" dirty="0">
                <a:cs typeface="Arial" panose="020B0604020202020204" pitchFamily="34" charset="0"/>
              </a:rPr>
              <a:t>Registration to the French Social Security </a:t>
            </a:r>
            <a:r>
              <a:rPr lang="fr-FR" sz="1900" dirty="0" err="1">
                <a:cs typeface="Arial" panose="020B0604020202020204" pitchFamily="34" charset="0"/>
              </a:rPr>
              <a:t>Scheme</a:t>
            </a:r>
            <a:r>
              <a:rPr lang="fr-FR" sz="1900" dirty="0">
                <a:cs typeface="Arial" panose="020B0604020202020204" pitchFamily="34" charset="0"/>
              </a:rPr>
              <a:t> </a:t>
            </a:r>
          </a:p>
          <a:p>
            <a:pPr marL="638175" lvl="1" indent="-180975">
              <a:lnSpc>
                <a:spcPct val="80000"/>
              </a:lnSpc>
              <a:spcBef>
                <a:spcPts val="6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FR" sz="1900" dirty="0" err="1">
                <a:cs typeface="Arial" panose="020B0604020202020204" pitchFamily="34" charset="0"/>
              </a:rPr>
              <a:t>Insurances</a:t>
            </a:r>
            <a:r>
              <a:rPr lang="fr-FR" sz="1900" dirty="0">
                <a:cs typeface="Arial" panose="020B0604020202020204" pitchFamily="34" charset="0"/>
              </a:rPr>
              <a:t>, </a:t>
            </a:r>
            <a:r>
              <a:rPr lang="fr-FR" sz="1900" dirty="0" err="1">
                <a:cs typeface="Arial" panose="020B0604020202020204" pitchFamily="34" charset="0"/>
              </a:rPr>
              <a:t>bank</a:t>
            </a:r>
            <a:r>
              <a:rPr lang="fr-FR" sz="1900" dirty="0">
                <a:cs typeface="Arial" panose="020B0604020202020204" pitchFamily="34" charset="0"/>
              </a:rPr>
              <a:t> </a:t>
            </a:r>
            <a:r>
              <a:rPr lang="fr-FR" sz="1900" dirty="0" err="1">
                <a:cs typeface="Arial" panose="020B0604020202020204" pitchFamily="34" charset="0"/>
              </a:rPr>
              <a:t>account</a:t>
            </a:r>
            <a:r>
              <a:rPr lang="fr-FR" sz="1900" dirty="0">
                <a:cs typeface="Arial" panose="020B0604020202020204" pitchFamily="34" charset="0"/>
              </a:rPr>
              <a:t>, transportation </a:t>
            </a:r>
            <a:r>
              <a:rPr lang="fr-FR" sz="1900" dirty="0" err="1">
                <a:cs typeface="Arial" panose="020B0604020202020204" pitchFamily="34" charset="0"/>
              </a:rPr>
              <a:t>card</a:t>
            </a:r>
            <a:r>
              <a:rPr lang="fr-FR" sz="1900" dirty="0"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7CBAC5AA-4FAB-41FF-BF19-7B5DA55DA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xmlns="" id="{3EBCF420-BAB9-43F0-975C-893B7820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ea typeface="Yu Gothic" panose="020B0400000000000000" pitchFamily="34" charset="-128"/>
                <a:cs typeface="Dubai Light" panose="020B0303030403030204" pitchFamily="34" charset="-78"/>
              </a:rPr>
              <a:t>Financial and </a:t>
            </a:r>
            <a:r>
              <a:rPr lang="fr-FR" sz="3200" b="1" dirty="0" err="1">
                <a:solidFill>
                  <a:schemeClr val="bg1"/>
                </a:solidFill>
                <a:ea typeface="Yu Gothic" panose="020B0400000000000000" pitchFamily="34" charset="-128"/>
                <a:cs typeface="Dubai Light" panose="020B0303030403030204" pitchFamily="34" charset="-78"/>
              </a:rPr>
              <a:t>practical</a:t>
            </a:r>
            <a:r>
              <a:rPr lang="fr-FR" sz="3200" b="1" dirty="0">
                <a:solidFill>
                  <a:schemeClr val="bg1"/>
                </a:solidFill>
                <a:ea typeface="Yu Gothic" panose="020B0400000000000000" pitchFamily="34" charset="-128"/>
                <a:cs typeface="Dubai Light" panose="020B0303030403030204" pitchFamily="34" charset="-78"/>
              </a:rPr>
              <a:t> issues 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EE4CAE-5AE9-405D-9C85-23ABFAFBC566}"/>
              </a:ext>
            </a:extLst>
          </p:cNvPr>
          <p:cNvSpPr/>
          <p:nvPr/>
        </p:nvSpPr>
        <p:spPr>
          <a:xfrm>
            <a:off x="6156176" y="2996952"/>
            <a:ext cx="2856665" cy="1701754"/>
          </a:xfrm>
          <a:prstGeom prst="rect">
            <a:avLst/>
          </a:prstGeom>
          <a:solidFill>
            <a:srgbClr val="00ABC4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500" b="1" dirty="0">
                <a:solidFill>
                  <a:schemeClr val="tx1"/>
                </a:solidFill>
              </a:rPr>
              <a:t>Net </a:t>
            </a:r>
            <a:r>
              <a:rPr lang="fr-FR" sz="1500" b="1" dirty="0" err="1">
                <a:solidFill>
                  <a:schemeClr val="tx1"/>
                </a:solidFill>
              </a:rPr>
              <a:t>allowance</a:t>
            </a:r>
            <a:r>
              <a:rPr lang="fr-FR" sz="1500" b="1" dirty="0">
                <a:solidFill>
                  <a:schemeClr val="tx1"/>
                </a:solidFill>
              </a:rPr>
              <a:t> </a:t>
            </a:r>
            <a:r>
              <a:rPr lang="fr-FR" sz="1500" b="1" dirty="0" err="1">
                <a:solidFill>
                  <a:schemeClr val="tx1"/>
                </a:solidFill>
              </a:rPr>
              <a:t>during</a:t>
            </a:r>
            <a:r>
              <a:rPr lang="fr-FR" sz="1500" b="1" dirty="0">
                <a:solidFill>
                  <a:schemeClr val="tx1"/>
                </a:solidFill>
              </a:rPr>
              <a:t> </a:t>
            </a:r>
            <a:r>
              <a:rPr lang="fr-FR" sz="1500" b="1" dirty="0" err="1">
                <a:solidFill>
                  <a:schemeClr val="tx1"/>
                </a:solidFill>
              </a:rPr>
              <a:t>your</a:t>
            </a:r>
            <a:r>
              <a:rPr lang="fr-FR" sz="1500" b="1" dirty="0">
                <a:solidFill>
                  <a:schemeClr val="tx1"/>
                </a:solidFill>
              </a:rPr>
              <a:t> </a:t>
            </a:r>
            <a:r>
              <a:rPr lang="fr-FR" sz="1500" b="1" dirty="0" err="1">
                <a:solidFill>
                  <a:schemeClr val="tx1"/>
                </a:solidFill>
              </a:rPr>
              <a:t>internship</a:t>
            </a:r>
            <a:r>
              <a:rPr lang="fr-FR" sz="1500" b="1" dirty="0">
                <a:solidFill>
                  <a:schemeClr val="tx1"/>
                </a:solidFill>
              </a:rPr>
              <a:t> and </a:t>
            </a:r>
            <a:r>
              <a:rPr lang="fr-FR" sz="1500" b="1" dirty="0" err="1">
                <a:solidFill>
                  <a:schemeClr val="tx1"/>
                </a:solidFill>
              </a:rPr>
              <a:t>your</a:t>
            </a:r>
            <a:r>
              <a:rPr lang="fr-FR" sz="1500" b="1" dirty="0">
                <a:solidFill>
                  <a:schemeClr val="tx1"/>
                </a:solidFill>
              </a:rPr>
              <a:t> final </a:t>
            </a:r>
            <a:r>
              <a:rPr lang="fr-FR" sz="1500" b="1" dirty="0" err="1">
                <a:solidFill>
                  <a:schemeClr val="tx1"/>
                </a:solidFill>
              </a:rPr>
              <a:t>year</a:t>
            </a:r>
            <a:r>
              <a:rPr lang="fr-FR" sz="1500" b="1" dirty="0">
                <a:solidFill>
                  <a:schemeClr val="tx1"/>
                </a:solidFill>
              </a:rPr>
              <a:t> </a:t>
            </a:r>
            <a:r>
              <a:rPr lang="fr-FR" sz="1500" b="1" dirty="0" err="1">
                <a:solidFill>
                  <a:schemeClr val="tx1"/>
                </a:solidFill>
              </a:rPr>
              <a:t>project</a:t>
            </a:r>
            <a:r>
              <a:rPr lang="fr-FR" sz="1500" b="1" dirty="0">
                <a:solidFill>
                  <a:schemeClr val="tx1"/>
                </a:solidFill>
              </a:rPr>
              <a:t> : </a:t>
            </a:r>
          </a:p>
          <a:p>
            <a:r>
              <a:rPr lang="fr-FR" sz="1500" dirty="0">
                <a:solidFill>
                  <a:schemeClr val="tx1"/>
                </a:solidFill>
              </a:rPr>
              <a:t>- In public </a:t>
            </a:r>
            <a:r>
              <a:rPr lang="fr-FR" sz="1500" dirty="0" err="1">
                <a:solidFill>
                  <a:schemeClr val="tx1"/>
                </a:solidFill>
              </a:rPr>
              <a:t>sector</a:t>
            </a:r>
            <a:r>
              <a:rPr lang="fr-FR" sz="1500" dirty="0">
                <a:solidFill>
                  <a:schemeClr val="tx1"/>
                </a:solidFill>
              </a:rPr>
              <a:t> (</a:t>
            </a:r>
            <a:r>
              <a:rPr lang="fr-FR" sz="1500" dirty="0" err="1">
                <a:solidFill>
                  <a:schemeClr val="tx1"/>
                </a:solidFill>
              </a:rPr>
              <a:t>including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research</a:t>
            </a:r>
            <a:r>
              <a:rPr lang="fr-FR" sz="1500" dirty="0">
                <a:solidFill>
                  <a:schemeClr val="tx1"/>
                </a:solidFill>
              </a:rPr>
              <a:t> centers) : ~600€~/</a:t>
            </a:r>
            <a:r>
              <a:rPr lang="fr-FR" sz="1500" dirty="0" err="1">
                <a:solidFill>
                  <a:schemeClr val="tx1"/>
                </a:solidFill>
              </a:rPr>
              <a:t>month</a:t>
            </a:r>
            <a:endParaRPr lang="fr-FR" sz="1500" dirty="0">
              <a:solidFill>
                <a:schemeClr val="tx1"/>
              </a:solidFill>
            </a:endParaRPr>
          </a:p>
          <a:p>
            <a:r>
              <a:rPr lang="fr-FR" sz="1500" dirty="0">
                <a:solidFill>
                  <a:schemeClr val="tx1"/>
                </a:solidFill>
              </a:rPr>
              <a:t>- at </a:t>
            </a:r>
            <a:r>
              <a:rPr lang="fr-FR" sz="1500" dirty="0" err="1">
                <a:solidFill>
                  <a:schemeClr val="tx1"/>
                </a:solidFill>
              </a:rPr>
              <a:t>industry</a:t>
            </a:r>
            <a:r>
              <a:rPr lang="fr-FR" sz="1500" dirty="0">
                <a:solidFill>
                  <a:schemeClr val="tx1"/>
                </a:solidFill>
              </a:rPr>
              <a:t> and </a:t>
            </a:r>
            <a:r>
              <a:rPr lang="fr-FR" sz="1500" dirty="0" err="1">
                <a:solidFill>
                  <a:schemeClr val="tx1"/>
                </a:solidFill>
              </a:rPr>
              <a:t>private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  <a:r>
              <a:rPr lang="fr-FR" sz="1500" dirty="0" err="1">
                <a:solidFill>
                  <a:schemeClr val="tx1"/>
                </a:solidFill>
              </a:rPr>
              <a:t>sector</a:t>
            </a:r>
            <a:r>
              <a:rPr lang="fr-FR" sz="1500" dirty="0">
                <a:solidFill>
                  <a:schemeClr val="tx1"/>
                </a:solidFill>
              </a:rPr>
              <a:t> : 1400-1600€/</a:t>
            </a:r>
            <a:r>
              <a:rPr lang="fr-FR" sz="1500" dirty="0" err="1">
                <a:solidFill>
                  <a:schemeClr val="tx1"/>
                </a:solidFill>
              </a:rPr>
              <a:t>month</a:t>
            </a:r>
            <a:endParaRPr lang="fr-FR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6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Yu Gothic" panose="020B0400000000000000" pitchFamily="34" charset="-128"/>
              <a:ea typeface="Yu Gothic" panose="020B0400000000000000" pitchFamily="34" charset="-128"/>
              <a:cs typeface="Dubai Light" panose="020B0303030403030204" pitchFamily="34" charset="-78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049ECBD-3BA7-4B70-9DFC-E01554EE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51E43D49-3C56-4CBE-BB05-AC4DAF4F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a typeface="Yu Gothic" panose="020B0400000000000000" pitchFamily="34" charset="-128"/>
                <a:cs typeface="Dubai Light" panose="020B0303030403030204" pitchFamily="34" charset="-78"/>
              </a:rPr>
              <a:t>Application and </a:t>
            </a:r>
            <a:r>
              <a:rPr lang="fr-FR" dirty="0" err="1">
                <a:ea typeface="Yu Gothic" panose="020B0400000000000000" pitchFamily="34" charset="-128"/>
                <a:cs typeface="Dubai Light" panose="020B0303030403030204" pitchFamily="34" charset="-78"/>
              </a:rPr>
              <a:t>selection</a:t>
            </a:r>
            <a:r>
              <a:rPr lang="fr-FR" dirty="0">
                <a:ea typeface="Yu Gothic" panose="020B0400000000000000" pitchFamily="34" charset="-128"/>
                <a:cs typeface="Dubai Light" panose="020B0303030403030204" pitchFamily="34" charset="-78"/>
              </a:rPr>
              <a:t> process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87897F4-5BDF-4861-B3C6-4B3E1AB3B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002" y="2251985"/>
            <a:ext cx="3042138" cy="59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3077" tIns="43200" rIns="83077" bIns="43200">
            <a:spAutoFit/>
          </a:bodyPr>
          <a:lstStyle>
            <a:lvl1pPr marL="261938" indent="-261938" defTabSz="449263">
              <a:spcBef>
                <a:spcPct val="20000"/>
              </a:spcBef>
              <a:buFont typeface="Wingdings" panose="05000000000000000000" pitchFamily="2" charset="2"/>
              <a:buChar char="Ø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 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0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None/>
              <a:tabLst>
                <a:tab pos="3474514" algn="l"/>
                <a:tab pos="4160331" algn="l"/>
                <a:tab pos="5004414" algn="l"/>
                <a:tab pos="5848497" algn="l"/>
                <a:tab pos="6692579" algn="l"/>
                <a:tab pos="7536662" algn="l"/>
                <a:tab pos="8380745" algn="l"/>
                <a:tab pos="9224827" algn="l"/>
                <a:tab pos="10068910" algn="l"/>
                <a:tab pos="10912993" algn="l"/>
                <a:tab pos="11757075" algn="l"/>
                <a:tab pos="12601158" algn="l"/>
              </a:tabLst>
              <a:defRPr/>
            </a:pPr>
            <a:r>
              <a:rPr lang="en-US" altLang="fr-FR" sz="2000" dirty="0">
                <a:latin typeface="+mn-lt"/>
                <a:cs typeface="+mn-cs"/>
              </a:rPr>
              <a:t>Application process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endParaRPr lang="en-US" altLang="fr-FR" sz="1477" b="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xmlns="" id="{C524CD82-10F9-4932-8AAC-A03CC46C4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609144"/>
              </p:ext>
            </p:extLst>
          </p:nvPr>
        </p:nvGraphicFramePr>
        <p:xfrm>
          <a:off x="251520" y="1658588"/>
          <a:ext cx="8712967" cy="23699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12226">
                  <a:extLst>
                    <a:ext uri="{9D8B030D-6E8A-4147-A177-3AD203B41FA5}">
                      <a16:colId xmlns:a16="http://schemas.microsoft.com/office/drawing/2014/main" xmlns="" val="2288828626"/>
                    </a:ext>
                  </a:extLst>
                </a:gridCol>
                <a:gridCol w="1341142">
                  <a:extLst>
                    <a:ext uri="{9D8B030D-6E8A-4147-A177-3AD203B41FA5}">
                      <a16:colId xmlns:a16="http://schemas.microsoft.com/office/drawing/2014/main" xmlns="" val="844572087"/>
                    </a:ext>
                  </a:extLst>
                </a:gridCol>
                <a:gridCol w="1140017">
                  <a:extLst>
                    <a:ext uri="{9D8B030D-6E8A-4147-A177-3AD203B41FA5}">
                      <a16:colId xmlns:a16="http://schemas.microsoft.com/office/drawing/2014/main" xmlns="" val="745190376"/>
                    </a:ext>
                  </a:extLst>
                </a:gridCol>
                <a:gridCol w="1200336">
                  <a:extLst>
                    <a:ext uri="{9D8B030D-6E8A-4147-A177-3AD203B41FA5}">
                      <a16:colId xmlns:a16="http://schemas.microsoft.com/office/drawing/2014/main" xmlns="" val="580841574"/>
                    </a:ext>
                  </a:extLst>
                </a:gridCol>
                <a:gridCol w="1930246">
                  <a:extLst>
                    <a:ext uri="{9D8B030D-6E8A-4147-A177-3AD203B41FA5}">
                      <a16:colId xmlns:a16="http://schemas.microsoft.com/office/drawing/2014/main" xmlns="" val="525748829"/>
                    </a:ext>
                  </a:extLst>
                </a:gridCol>
                <a:gridCol w="1181419">
                  <a:extLst>
                    <a:ext uri="{9D8B030D-6E8A-4147-A177-3AD203B41FA5}">
                      <a16:colId xmlns:a16="http://schemas.microsoft.com/office/drawing/2014/main" xmlns="" val="3237628138"/>
                    </a:ext>
                  </a:extLst>
                </a:gridCol>
                <a:gridCol w="1107581">
                  <a:extLst>
                    <a:ext uri="{9D8B030D-6E8A-4147-A177-3AD203B41FA5}">
                      <a16:colId xmlns:a16="http://schemas.microsoft.com/office/drawing/2014/main" xmlns="" val="318970656"/>
                    </a:ext>
                  </a:extLst>
                </a:gridCol>
              </a:tblGrid>
              <a:tr h="625597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Phase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Nomination by EP-USP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Application online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Remote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Interview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ENPC Admission Jury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Deadline for 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baseline="0" dirty="0" err="1">
                          <a:solidFill>
                            <a:schemeClr val="tx1"/>
                          </a:solidFill>
                        </a:rPr>
                        <a:t>sending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baseline="0" dirty="0" err="1">
                          <a:solidFill>
                            <a:schemeClr val="tx1"/>
                          </a:solidFill>
                        </a:rPr>
                        <a:t>certificates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Beginning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of the </a:t>
                      </a:r>
                      <a:r>
                        <a:rPr lang="fr-FR" sz="1200" baseline="0" dirty="0" err="1">
                          <a:solidFill>
                            <a:schemeClr val="tx1"/>
                          </a:solidFill>
                        </a:rPr>
                        <a:t>academic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baseline="0" dirty="0" err="1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3313616"/>
                  </a:ext>
                </a:extLst>
              </a:tr>
              <a:tr h="480122">
                <a:tc>
                  <a:txBody>
                    <a:bodyPr/>
                    <a:lstStyle/>
                    <a:p>
                      <a:r>
                        <a:rPr lang="fr-FR" sz="1200" dirty="0"/>
                        <a:t>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aseline="0" dirty="0" err="1"/>
                        <a:t>Early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baseline="0" dirty="0" err="1"/>
                        <a:t>September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aseline="0" dirty="0" err="1"/>
                        <a:t>September</a:t>
                      </a:r>
                      <a:r>
                        <a:rPr lang="fr-FR" sz="1200" baseline="0" dirty="0"/>
                        <a:t> 30th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Mid-October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Mid</a:t>
                      </a:r>
                      <a:r>
                        <a:rPr lang="fr-FR" sz="1200" dirty="0"/>
                        <a:t>- </a:t>
                      </a:r>
                      <a:r>
                        <a:rPr lang="fr-FR" sz="1200" dirty="0" err="1"/>
                        <a:t>November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Early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dirty="0" err="1"/>
                        <a:t>June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Last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baseline="0" dirty="0" err="1"/>
                        <a:t>week</a:t>
                      </a:r>
                      <a:r>
                        <a:rPr lang="fr-FR" sz="1200" baseline="0" dirty="0"/>
                        <a:t> of August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3106957"/>
                  </a:ext>
                </a:extLst>
              </a:tr>
              <a:tr h="1249734">
                <a:tc>
                  <a:txBody>
                    <a:bodyPr/>
                    <a:lstStyle/>
                    <a:p>
                      <a:r>
                        <a:rPr lang="fr-FR" sz="1200" dirty="0" err="1"/>
                        <a:t>Criteria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GPA</a:t>
                      </a:r>
                    </a:p>
                    <a:p>
                      <a:r>
                        <a:rPr lang="fr-FR" sz="1200" dirty="0" err="1"/>
                        <a:t>Ranking</a:t>
                      </a:r>
                      <a:r>
                        <a:rPr lang="fr-FR" sz="1200" baseline="0" dirty="0"/>
                        <a:t> by class</a:t>
                      </a:r>
                    </a:p>
                    <a:p>
                      <a:r>
                        <a:rPr lang="fr-FR" sz="1200" baseline="0" dirty="0" err="1"/>
                        <a:t>Statement</a:t>
                      </a:r>
                      <a:r>
                        <a:rPr lang="fr-FR" sz="1200" baseline="0" dirty="0"/>
                        <a:t> of </a:t>
                      </a:r>
                      <a:r>
                        <a:rPr lang="fr-FR" sz="1200" baseline="0" dirty="0" err="1"/>
                        <a:t>purpose</a:t>
                      </a:r>
                      <a:endParaRPr lang="fr-FR" sz="1200" baseline="0" dirty="0"/>
                    </a:p>
                    <a:p>
                      <a:r>
                        <a:rPr lang="fr-FR" sz="1200" baseline="0" dirty="0" err="1"/>
                        <a:t>Letters</a:t>
                      </a:r>
                      <a:r>
                        <a:rPr lang="fr-FR" sz="1200" baseline="0" dirty="0"/>
                        <a:t> of </a:t>
                      </a:r>
                      <a:r>
                        <a:rPr lang="fr-FR" sz="1200" baseline="0" dirty="0" err="1"/>
                        <a:t>recommendation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hlinkClick r:id="rId3"/>
                        </a:rPr>
                        <a:t>https://crm.enpc.fr/community/enpc/custom_forms/184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0" dirty="0"/>
                        <a:t>30mn</a:t>
                      </a:r>
                    </a:p>
                    <a:p>
                      <a:r>
                        <a:rPr lang="fr-FR" sz="1200" b="0" baseline="0" dirty="0"/>
                        <a:t>Motivations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Academic</a:t>
                      </a:r>
                      <a:r>
                        <a:rPr lang="fr-FR" sz="1200" dirty="0"/>
                        <a:t> excellence</a:t>
                      </a:r>
                    </a:p>
                    <a:p>
                      <a:r>
                        <a:rPr lang="fr-FR" sz="1200" dirty="0" err="1"/>
                        <a:t>Clarity</a:t>
                      </a:r>
                      <a:r>
                        <a:rPr lang="fr-FR" sz="1200" baseline="0" dirty="0"/>
                        <a:t> of the </a:t>
                      </a:r>
                      <a:r>
                        <a:rPr lang="fr-FR" sz="1200" baseline="0" dirty="0" err="1"/>
                        <a:t>project</a:t>
                      </a:r>
                      <a:endParaRPr lang="fr-FR" sz="1200" baseline="0" dirty="0"/>
                    </a:p>
                    <a:p>
                      <a:r>
                        <a:rPr lang="fr-FR" sz="1200" baseline="0" dirty="0" err="1"/>
                        <a:t>Recommendation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baseline="0" dirty="0" err="1"/>
                        <a:t>letters</a:t>
                      </a:r>
                      <a:endParaRPr lang="fr-FR" sz="1200" baseline="0" dirty="0"/>
                    </a:p>
                    <a:p>
                      <a:r>
                        <a:rPr lang="fr-FR" sz="1200" baseline="0" dirty="0"/>
                        <a:t>Interview</a:t>
                      </a:r>
                    </a:p>
                    <a:p>
                      <a:r>
                        <a:rPr lang="fr-FR" sz="1200" b="1" dirty="0"/>
                        <a:t>Maximum</a:t>
                      </a:r>
                      <a:r>
                        <a:rPr lang="fr-FR" sz="1200" b="1" baseline="0" dirty="0"/>
                        <a:t> 6 </a:t>
                      </a:r>
                      <a:r>
                        <a:rPr lang="fr-FR" sz="1200" b="1" baseline="0" dirty="0" err="1"/>
                        <a:t>students</a:t>
                      </a:r>
                      <a:endParaRPr lang="fr-FR" sz="1200" b="1" baseline="0" dirty="0"/>
                    </a:p>
                    <a:p>
                      <a:r>
                        <a:rPr lang="fr-FR" sz="1200" b="1" baseline="0" dirty="0"/>
                        <a:t>Maximum 4/</a:t>
                      </a:r>
                      <a:r>
                        <a:rPr lang="fr-FR" sz="1200" b="1" baseline="0" dirty="0" err="1"/>
                        <a:t>departement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A2 in French</a:t>
                      </a:r>
                    </a:p>
                    <a:p>
                      <a:r>
                        <a:rPr lang="fr-FR" sz="1000" dirty="0"/>
                        <a:t>(B1</a:t>
                      </a:r>
                      <a:r>
                        <a:rPr lang="fr-FR" sz="1000" baseline="0" dirty="0"/>
                        <a:t> for VET </a:t>
                      </a:r>
                      <a:r>
                        <a:rPr lang="fr-FR" sz="1000" baseline="0" dirty="0" err="1"/>
                        <a:t>Urban</a:t>
                      </a:r>
                      <a:r>
                        <a:rPr lang="fr-FR" sz="1000" baseline="0" dirty="0"/>
                        <a:t> planning </a:t>
                      </a:r>
                      <a:r>
                        <a:rPr lang="fr-FR" sz="1000" baseline="0" dirty="0" err="1"/>
                        <a:t>track</a:t>
                      </a:r>
                      <a:r>
                        <a:rPr lang="fr-FR" sz="1000" baseline="0" dirty="0"/>
                        <a:t>)</a:t>
                      </a:r>
                    </a:p>
                    <a:p>
                      <a:endParaRPr lang="fr-FR" sz="1000" dirty="0"/>
                    </a:p>
                    <a:p>
                      <a:r>
                        <a:rPr lang="fr-FR" sz="1200" dirty="0"/>
                        <a:t>TOEIC 785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Assessment</a:t>
                      </a:r>
                      <a:r>
                        <a:rPr lang="fr-FR" sz="1200" dirty="0"/>
                        <a:t> of </a:t>
                      </a:r>
                      <a:r>
                        <a:rPr lang="fr-FR" sz="1200" dirty="0" err="1"/>
                        <a:t>language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level</a:t>
                      </a:r>
                      <a:r>
                        <a:rPr lang="fr-FR" sz="1200" dirty="0"/>
                        <a:t>, and </a:t>
                      </a:r>
                      <a:r>
                        <a:rPr lang="fr-FR" sz="1200" dirty="0" err="1"/>
                        <a:t>upgrading</a:t>
                      </a:r>
                      <a:r>
                        <a:rPr lang="fr-FR" sz="1200" dirty="0"/>
                        <a:t> courses in </a:t>
                      </a:r>
                      <a:r>
                        <a:rPr lang="fr-FR" sz="1200" dirty="0" err="1"/>
                        <a:t>mechanics</a:t>
                      </a:r>
                      <a:r>
                        <a:rPr lang="fr-FR" sz="1200" dirty="0"/>
                        <a:t> (in </a:t>
                      </a:r>
                      <a:r>
                        <a:rPr lang="fr-FR" sz="1200" dirty="0" err="1"/>
                        <a:t>September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7000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4F063DE-ECA4-4FD5-9536-1CE6C9A38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349745"/>
            <a:ext cx="3105787" cy="30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3077" tIns="43200" rIns="83077" bIns="43200">
            <a:spAutoFit/>
          </a:bodyPr>
          <a:lstStyle>
            <a:lvl1pPr marL="261938" indent="-261938" defTabSz="449263">
              <a:spcBef>
                <a:spcPct val="20000"/>
              </a:spcBef>
              <a:buFont typeface="Wingdings" panose="05000000000000000000" pitchFamily="2" charset="2"/>
              <a:buChar char="Ø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 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0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None/>
              <a:tabLst>
                <a:tab pos="3474514" algn="l"/>
                <a:tab pos="4160331" algn="l"/>
                <a:tab pos="5004414" algn="l"/>
                <a:tab pos="5848497" algn="l"/>
                <a:tab pos="6692579" algn="l"/>
                <a:tab pos="7536662" algn="l"/>
                <a:tab pos="8380745" algn="l"/>
                <a:tab pos="9224827" algn="l"/>
                <a:tab pos="10068910" algn="l"/>
                <a:tab pos="10912993" algn="l"/>
                <a:tab pos="11757075" algn="l"/>
                <a:tab pos="12601158" algn="l"/>
              </a:tabLst>
              <a:defRPr/>
            </a:pPr>
            <a:r>
              <a:rPr lang="en-US" altLang="fr-FR" sz="1600" b="1" dirty="0">
                <a:solidFill>
                  <a:schemeClr val="accent3"/>
                </a:solidFill>
                <a:latin typeface="+mn-lt"/>
                <a:cs typeface="+mn-cs"/>
              </a:rPr>
              <a:t>European Autumn session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E481D4-F1E8-44D7-9236-A4F8A847F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38" y="4224253"/>
            <a:ext cx="8856984" cy="30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3077" tIns="43200" rIns="83077" bIns="43200">
            <a:spAutoFit/>
          </a:bodyPr>
          <a:lstStyle>
            <a:lvl1pPr marL="261938" indent="-261938" defTabSz="449263">
              <a:spcBef>
                <a:spcPct val="20000"/>
              </a:spcBef>
              <a:buFont typeface="Wingdings" panose="05000000000000000000" pitchFamily="2" charset="2"/>
              <a:buChar char="Ø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 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0" defTabSz="91440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None/>
              <a:tabLst>
                <a:tab pos="3474514" algn="l"/>
                <a:tab pos="4160331" algn="l"/>
                <a:tab pos="5004414" algn="l"/>
                <a:tab pos="5848497" algn="l"/>
                <a:tab pos="6692579" algn="l"/>
                <a:tab pos="7536662" algn="l"/>
                <a:tab pos="8380745" algn="l"/>
                <a:tab pos="9224827" algn="l"/>
                <a:tab pos="10068910" algn="l"/>
                <a:tab pos="10912993" algn="l"/>
                <a:tab pos="11757075" algn="l"/>
                <a:tab pos="12601158" algn="l"/>
              </a:tabLst>
              <a:defRPr/>
            </a:pPr>
            <a:r>
              <a:rPr lang="en-US" altLang="fr-FR" sz="1600" b="1" dirty="0">
                <a:solidFill>
                  <a:schemeClr val="accent3"/>
                </a:solidFill>
                <a:latin typeface="+mn-lt"/>
                <a:cs typeface="+mn-cs"/>
              </a:rPr>
              <a:t>European Spring session : for non degree exchange students only (2 semesters of coursework)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xmlns="" id="{9C6379CD-B6AB-48ED-A0D8-2AA4E2A36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605645"/>
              </p:ext>
            </p:extLst>
          </p:nvPr>
        </p:nvGraphicFramePr>
        <p:xfrm>
          <a:off x="248246" y="4533096"/>
          <a:ext cx="8712968" cy="1920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39634">
                  <a:extLst>
                    <a:ext uri="{9D8B030D-6E8A-4147-A177-3AD203B41FA5}">
                      <a16:colId xmlns:a16="http://schemas.microsoft.com/office/drawing/2014/main" xmlns="" val="2288828626"/>
                    </a:ext>
                  </a:extLst>
                </a:gridCol>
                <a:gridCol w="1551517">
                  <a:extLst>
                    <a:ext uri="{9D8B030D-6E8A-4147-A177-3AD203B41FA5}">
                      <a16:colId xmlns:a16="http://schemas.microsoft.com/office/drawing/2014/main" xmlns="" val="844572087"/>
                    </a:ext>
                  </a:extLst>
                </a:gridCol>
                <a:gridCol w="1318843">
                  <a:extLst>
                    <a:ext uri="{9D8B030D-6E8A-4147-A177-3AD203B41FA5}">
                      <a16:colId xmlns:a16="http://schemas.microsoft.com/office/drawing/2014/main" xmlns="" val="745190376"/>
                    </a:ext>
                  </a:extLst>
                </a:gridCol>
                <a:gridCol w="1388625">
                  <a:extLst>
                    <a:ext uri="{9D8B030D-6E8A-4147-A177-3AD203B41FA5}">
                      <a16:colId xmlns:a16="http://schemas.microsoft.com/office/drawing/2014/main" xmlns="" val="580841574"/>
                    </a:ext>
                  </a:extLst>
                </a:gridCol>
                <a:gridCol w="2233029">
                  <a:extLst>
                    <a:ext uri="{9D8B030D-6E8A-4147-A177-3AD203B41FA5}">
                      <a16:colId xmlns:a16="http://schemas.microsoft.com/office/drawing/2014/main" xmlns="" val="525748829"/>
                    </a:ext>
                  </a:extLst>
                </a:gridCol>
                <a:gridCol w="1281320">
                  <a:extLst>
                    <a:ext uri="{9D8B030D-6E8A-4147-A177-3AD203B41FA5}">
                      <a16:colId xmlns:a16="http://schemas.microsoft.com/office/drawing/2014/main" xmlns="" val="318970656"/>
                    </a:ext>
                  </a:extLst>
                </a:gridCol>
              </a:tblGrid>
              <a:tr h="431658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Phase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Nomination by EP-USP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Application online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Remote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Interview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ENPC Admission Jury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Beginning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of the </a:t>
                      </a:r>
                      <a:r>
                        <a:rPr lang="fr-FR" sz="1200" baseline="0" dirty="0" err="1">
                          <a:solidFill>
                            <a:schemeClr val="tx1"/>
                          </a:solidFill>
                        </a:rPr>
                        <a:t>academic</a:t>
                      </a:r>
                      <a:r>
                        <a:rPr lang="fr-FR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baseline="0" dirty="0" err="1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3313616"/>
                  </a:ext>
                </a:extLst>
              </a:tr>
              <a:tr h="431658">
                <a:tc>
                  <a:txBody>
                    <a:bodyPr/>
                    <a:lstStyle/>
                    <a:p>
                      <a:r>
                        <a:rPr lang="fr-FR" sz="1200" dirty="0"/>
                        <a:t>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aseline="0" dirty="0" err="1"/>
                        <a:t>Mid</a:t>
                      </a:r>
                      <a:r>
                        <a:rPr lang="fr-FR" sz="1200" baseline="0" dirty="0"/>
                        <a:t> March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aseline="0" dirty="0"/>
                        <a:t>March 31st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Mid</a:t>
                      </a:r>
                      <a:r>
                        <a:rPr lang="fr-FR" sz="1200" dirty="0"/>
                        <a:t>-April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Early</a:t>
                      </a:r>
                      <a:r>
                        <a:rPr lang="fr-FR" sz="1200" baseline="0" dirty="0"/>
                        <a:t> May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Last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baseline="0" dirty="0" err="1"/>
                        <a:t>week</a:t>
                      </a:r>
                      <a:r>
                        <a:rPr lang="fr-FR" sz="1200" baseline="0" dirty="0"/>
                        <a:t> of August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3106957"/>
                  </a:ext>
                </a:extLst>
              </a:tr>
              <a:tr h="949648">
                <a:tc>
                  <a:txBody>
                    <a:bodyPr/>
                    <a:lstStyle/>
                    <a:p>
                      <a:r>
                        <a:rPr lang="fr-FR" sz="1200" dirty="0" err="1"/>
                        <a:t>Criteria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GPA</a:t>
                      </a:r>
                    </a:p>
                    <a:p>
                      <a:r>
                        <a:rPr lang="fr-FR" sz="1200" dirty="0" err="1"/>
                        <a:t>Ranking</a:t>
                      </a:r>
                      <a:r>
                        <a:rPr lang="fr-FR" sz="1200" baseline="0" dirty="0"/>
                        <a:t> by class</a:t>
                      </a:r>
                    </a:p>
                    <a:p>
                      <a:r>
                        <a:rPr lang="fr-FR" sz="1200" baseline="0" dirty="0" err="1"/>
                        <a:t>Statement</a:t>
                      </a:r>
                      <a:r>
                        <a:rPr lang="fr-FR" sz="1200" baseline="0" dirty="0"/>
                        <a:t> of </a:t>
                      </a:r>
                      <a:r>
                        <a:rPr lang="fr-FR" sz="1200" baseline="0" dirty="0" err="1"/>
                        <a:t>purpose</a:t>
                      </a:r>
                      <a:endParaRPr lang="fr-FR" sz="1200" baseline="0" dirty="0"/>
                    </a:p>
                    <a:p>
                      <a:r>
                        <a:rPr lang="fr-FR" sz="1200" baseline="0" dirty="0" err="1"/>
                        <a:t>Letters</a:t>
                      </a:r>
                      <a:r>
                        <a:rPr lang="fr-FR" sz="1200" baseline="0" dirty="0"/>
                        <a:t> of </a:t>
                      </a:r>
                      <a:r>
                        <a:rPr lang="fr-FR" sz="1200" baseline="0" dirty="0" err="1"/>
                        <a:t>recommendation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hlinkClick r:id="rId3"/>
                        </a:rPr>
                        <a:t>https://crm.enpc.fr/community/enpc/custom_forms/184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0" dirty="0"/>
                        <a:t>30mn</a:t>
                      </a:r>
                      <a:r>
                        <a:rPr lang="fr-FR" sz="1200" b="0" baseline="0" dirty="0"/>
                        <a:t> </a:t>
                      </a:r>
                    </a:p>
                    <a:p>
                      <a:r>
                        <a:rPr lang="fr-FR" sz="1200" b="0" baseline="0" dirty="0"/>
                        <a:t>Motivations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Academic</a:t>
                      </a:r>
                      <a:r>
                        <a:rPr lang="fr-FR" sz="1200" dirty="0"/>
                        <a:t> excellence</a:t>
                      </a:r>
                    </a:p>
                    <a:p>
                      <a:r>
                        <a:rPr lang="fr-FR" sz="1200" dirty="0" err="1"/>
                        <a:t>Clarity</a:t>
                      </a:r>
                      <a:r>
                        <a:rPr lang="fr-FR" sz="1200" baseline="0" dirty="0"/>
                        <a:t> of the </a:t>
                      </a:r>
                      <a:r>
                        <a:rPr lang="fr-FR" sz="1200" baseline="0" dirty="0" err="1"/>
                        <a:t>project</a:t>
                      </a:r>
                      <a:endParaRPr lang="fr-FR" sz="1200" baseline="0" dirty="0"/>
                    </a:p>
                    <a:p>
                      <a:r>
                        <a:rPr lang="fr-FR" sz="1200" baseline="0" dirty="0" err="1"/>
                        <a:t>Recommendation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baseline="0" dirty="0" err="1"/>
                        <a:t>letters</a:t>
                      </a:r>
                      <a:endParaRPr lang="fr-FR" sz="1200" baseline="0" dirty="0"/>
                    </a:p>
                    <a:p>
                      <a:r>
                        <a:rPr lang="fr-FR" sz="1200" baseline="0" dirty="0"/>
                        <a:t>Interview</a:t>
                      </a:r>
                    </a:p>
                    <a:p>
                      <a:r>
                        <a:rPr lang="fr-FR" sz="1200" b="1" dirty="0"/>
                        <a:t>Maximum</a:t>
                      </a:r>
                      <a:r>
                        <a:rPr lang="fr-FR" sz="1200" b="1" baseline="0" dirty="0"/>
                        <a:t> 3 </a:t>
                      </a:r>
                      <a:r>
                        <a:rPr lang="fr-FR" sz="1200" b="1" baseline="0" dirty="0" err="1"/>
                        <a:t>students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Assessment</a:t>
                      </a:r>
                      <a:r>
                        <a:rPr lang="fr-FR" sz="1200" dirty="0"/>
                        <a:t> of </a:t>
                      </a:r>
                      <a:r>
                        <a:rPr lang="fr-FR" sz="1200" dirty="0" err="1"/>
                        <a:t>language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level</a:t>
                      </a:r>
                      <a:r>
                        <a:rPr lang="fr-FR" sz="1200" dirty="0"/>
                        <a:t>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7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2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A6BA95BD-7148-4559-9B0A-BDC2DD9CA77B}"/>
              </a:ext>
            </a:extLst>
          </p:cNvPr>
          <p:cNvGrpSpPr/>
          <p:nvPr/>
        </p:nvGrpSpPr>
        <p:grpSpPr>
          <a:xfrm>
            <a:off x="847160" y="4146742"/>
            <a:ext cx="7325240" cy="1862048"/>
            <a:chOff x="847160" y="4146742"/>
            <a:chExt cx="7325240" cy="1862048"/>
          </a:xfrm>
        </p:grpSpPr>
        <p:sp>
          <p:nvSpPr>
            <p:cNvPr id="15" name="Rectangle 14"/>
            <p:cNvSpPr/>
            <p:nvPr/>
          </p:nvSpPr>
          <p:spPr>
            <a:xfrm>
              <a:off x="3727140" y="4146742"/>
              <a:ext cx="444526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00ABC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Special scholarships program for international students</a:t>
              </a:r>
            </a:p>
            <a:p>
              <a:pPr marL="342900" indent="-342900">
                <a:spcBef>
                  <a:spcPts val="600"/>
                </a:spcBef>
                <a:buClr>
                  <a:srgbClr val="00ABC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Corporate Scholarship (</a:t>
              </a:r>
              <a:r>
                <a:rPr lang="en-US" sz="2000" dirty="0" err="1"/>
                <a:t>Meridiam</a:t>
              </a:r>
              <a:r>
                <a:rPr lang="en-US" sz="2000" dirty="0"/>
                <a:t>)</a:t>
              </a:r>
            </a:p>
            <a:p>
              <a:pPr marL="342900" indent="-342900">
                <a:spcBef>
                  <a:spcPts val="600"/>
                </a:spcBef>
                <a:buClr>
                  <a:srgbClr val="00ABC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Excellence awards</a:t>
              </a:r>
            </a:p>
            <a:p>
              <a:pPr marL="342900" indent="-342900">
                <a:spcBef>
                  <a:spcPts val="600"/>
                </a:spcBef>
                <a:buClr>
                  <a:srgbClr val="00ABC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latin typeface="Calibri"/>
                </a:rPr>
                <a:t>A powerful network of donors</a:t>
              </a: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160" y="4363391"/>
              <a:ext cx="1428750" cy="1428750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3728268" y="1538512"/>
            <a:ext cx="478421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20 000 </a:t>
            </a:r>
            <a:r>
              <a:rPr lang="fr-FR" sz="2000" dirty="0" err="1"/>
              <a:t>alumni</a:t>
            </a:r>
            <a:r>
              <a:rPr lang="fr-FR" sz="2000" dirty="0"/>
              <a:t> </a:t>
            </a:r>
            <a:r>
              <a:rPr lang="fr-FR" sz="2000" dirty="0" err="1"/>
              <a:t>worldwide</a:t>
            </a:r>
            <a:r>
              <a:rPr lang="fr-FR" sz="2000" dirty="0"/>
              <a:t>, holding leadership positions in 100 countries</a:t>
            </a:r>
          </a:p>
          <a:p>
            <a:pPr marL="342900" indent="-342900">
              <a:spcBef>
                <a:spcPts val="600"/>
              </a:spcBef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14 international groups</a:t>
            </a:r>
          </a:p>
          <a:p>
            <a:pPr marL="342900" indent="-342900">
              <a:spcBef>
                <a:spcPts val="600"/>
              </a:spcBef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 err="1"/>
              <a:t>Bespoke</a:t>
            </a:r>
            <a:r>
              <a:rPr lang="fr-FR" sz="2000" dirty="0"/>
              <a:t> </a:t>
            </a:r>
            <a:r>
              <a:rPr lang="fr-FR" sz="2000" dirty="0" err="1"/>
              <a:t>mentoring</a:t>
            </a:r>
            <a:r>
              <a:rPr lang="fr-FR" sz="2000" dirty="0"/>
              <a:t> for international </a:t>
            </a:r>
            <a:r>
              <a:rPr lang="fr-FR" sz="2000" dirty="0" err="1"/>
              <a:t>students</a:t>
            </a:r>
            <a:r>
              <a:rPr lang="fr-FR" sz="2000" dirty="0"/>
              <a:t> over </a:t>
            </a:r>
            <a:r>
              <a:rPr lang="fr-FR" sz="2000" dirty="0" err="1"/>
              <a:t>their</a:t>
            </a:r>
            <a:r>
              <a:rPr lang="fr-FR" sz="2000" dirty="0"/>
              <a:t> </a:t>
            </a:r>
            <a:r>
              <a:rPr lang="fr-FR" sz="2000" dirty="0" err="1"/>
              <a:t>stay</a:t>
            </a:r>
            <a:r>
              <a:rPr lang="fr-FR" sz="2000" dirty="0"/>
              <a:t> in France</a:t>
            </a:r>
          </a:p>
          <a:p>
            <a:pPr marL="342900" indent="-342900">
              <a:spcBef>
                <a:spcPts val="600"/>
              </a:spcBef>
              <a:buClr>
                <a:srgbClr val="00ABC4"/>
              </a:buClr>
              <a:buFont typeface="Arial" panose="020B0604020202020204" pitchFamily="34" charset="0"/>
              <a:buChar char="•"/>
              <a:defRPr/>
            </a:pPr>
            <a:r>
              <a:rPr lang="fr-FR" sz="2000" dirty="0"/>
              <a:t>Support for </a:t>
            </a:r>
            <a:r>
              <a:rPr lang="fr-FR" sz="2000" dirty="0" err="1"/>
              <a:t>careers</a:t>
            </a:r>
            <a:r>
              <a:rPr lang="fr-FR" sz="2000" dirty="0"/>
              <a:t> and </a:t>
            </a:r>
            <a:r>
              <a:rPr lang="fr-FR" sz="2000" dirty="0" err="1"/>
              <a:t>internships</a:t>
            </a:r>
            <a:endParaRPr lang="fr-FR" sz="2000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xmlns="" id="{D38F0953-EAE9-4F61-BCF9-11183E325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Alumni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endowment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support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4B97F37-8319-49AB-9092-923D4240B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7951"/>
            <a:ext cx="2344469" cy="234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4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8277" y="1476426"/>
            <a:ext cx="7920880" cy="5101795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cs typeface="Arial" panose="020B0604020202020204" pitchFamily="34" charset="0"/>
              </a:rPr>
              <a:t>A School </a:t>
            </a:r>
            <a:r>
              <a:rPr lang="fr-FR" sz="2000" b="1" dirty="0" err="1">
                <a:cs typeface="Arial" panose="020B0604020202020204" pitchFamily="34" charset="0"/>
              </a:rPr>
              <a:t>with</a:t>
            </a:r>
            <a:r>
              <a:rPr lang="fr-FR" sz="2000" b="1" dirty="0">
                <a:cs typeface="Arial" panose="020B0604020202020204" pitchFamily="34" charset="0"/>
              </a:rPr>
              <a:t> a long and </a:t>
            </a:r>
            <a:r>
              <a:rPr lang="fr-FR" sz="2000" b="1" dirty="0" err="1">
                <a:cs typeface="Arial" panose="020B0604020202020204" pitchFamily="34" charset="0"/>
              </a:rPr>
              <a:t>prestigious</a:t>
            </a:r>
            <a:r>
              <a:rPr lang="fr-FR" sz="2000" b="1" dirty="0">
                <a:cs typeface="Arial" panose="020B0604020202020204" pitchFamily="34" charset="0"/>
              </a:rPr>
              <a:t> </a:t>
            </a:r>
            <a:r>
              <a:rPr lang="fr-FR" sz="2000" b="1" dirty="0" err="1">
                <a:cs typeface="Arial" panose="020B0604020202020204" pitchFamily="34" charset="0"/>
              </a:rPr>
              <a:t>history</a:t>
            </a:r>
            <a:endParaRPr lang="fr-FR" sz="2000" b="1" dirty="0"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cs typeface="Arial" panose="020B0604020202020204" pitchFamily="34" charset="0"/>
              </a:rPr>
              <a:t>Creation</a:t>
            </a:r>
            <a:r>
              <a:rPr lang="fr-FR" sz="2000" dirty="0">
                <a:cs typeface="Arial" panose="020B0604020202020204" pitchFamily="34" charset="0"/>
              </a:rPr>
              <a:t> by 1747 by King Louis XV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Nobel </a:t>
            </a:r>
            <a:r>
              <a:rPr lang="fr-FR" sz="2000" dirty="0" err="1">
                <a:cs typeface="Arial" panose="020B0604020202020204" pitchFamily="34" charset="0"/>
              </a:rPr>
              <a:t>prizes</a:t>
            </a:r>
            <a:r>
              <a:rPr lang="fr-FR" sz="2000" dirty="0">
                <a:cs typeface="Arial" panose="020B0604020202020204" pitchFamily="34" charset="0"/>
              </a:rPr>
              <a:t> and </a:t>
            </a:r>
            <a:r>
              <a:rPr lang="fr-FR" sz="2000" dirty="0" err="1">
                <a:cs typeface="Arial" panose="020B0604020202020204" pitchFamily="34" charset="0"/>
              </a:rPr>
              <a:t>renowned</a:t>
            </a:r>
            <a:r>
              <a:rPr lang="fr-FR" sz="2000" dirty="0">
                <a:cs typeface="Arial" panose="020B0604020202020204" pitchFamily="34" charset="0"/>
              </a:rPr>
              <a:t> </a:t>
            </a:r>
            <a:r>
              <a:rPr lang="fr-FR" sz="2000" dirty="0" err="1">
                <a:cs typeface="Arial" panose="020B0604020202020204" pitchFamily="34" charset="0"/>
              </a:rPr>
              <a:t>scientists</a:t>
            </a:r>
            <a:endParaRPr lang="fr-FR" sz="2000" dirty="0"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unique combination of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fundamental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applied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sciences to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transform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business and society :</a:t>
            </a:r>
            <a:endParaRPr lang="en-US" sz="20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Flexible and interdisciplinary engineering curriculum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leading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to top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level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positions in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governments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or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companies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world-class </a:t>
            </a:r>
            <a:r>
              <a:rPr lang="fr-FR" sz="21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Higher</a:t>
            </a: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Education and </a:t>
            </a:r>
            <a:r>
              <a:rPr lang="fr-FR" sz="21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Research</a:t>
            </a: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Institution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200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worldwide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(QS) or top 500 (THE) in 2024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20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worldwide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in 2024 for HEI &lt; 5 000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students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(THE)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11 in France en 2023 (L’Etudiant)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public engineering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school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dedicated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to the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ecological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transition :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Reporting Ministry : Ministry for the Ecological Transition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And the Ministry for Higher Education, Research and Innovation.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with an international outlook 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with close links with industries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76D1D04-76E8-4132-B397-CCA6BC21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7E16-283B-4563-984A-653B717160C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16EE1507-004D-4C32-B76D-32D726626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140" y="181478"/>
            <a:ext cx="7359015" cy="10719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Ecole nationale des ponts et </a:t>
            </a:r>
            <a:r>
              <a:rPr lang="fr-FR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haussées ?</a:t>
            </a:r>
          </a:p>
        </p:txBody>
      </p:sp>
    </p:spTree>
    <p:extLst>
      <p:ext uri="{BB962C8B-B14F-4D97-AF65-F5344CB8AC3E}">
        <p14:creationId xmlns:p14="http://schemas.microsoft.com/office/powerpoint/2010/main" val="30565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CF2827-B1FC-43F9-9484-436A97AA5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1124744"/>
            <a:ext cx="864096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8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 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endParaRPr lang="fr-FR" altLang="fr-FR" dirty="0">
              <a:solidFill>
                <a:schemeClr val="accent3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fr-FR" altLang="fr-FR" sz="2000" b="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9D16C83-3216-4608-876F-05247ED1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462075D5-68A6-49CF-84F3-C387B021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33256"/>
            <a:ext cx="7886700" cy="598834"/>
          </a:xfrm>
        </p:spPr>
        <p:txBody>
          <a:bodyPr>
            <a:normAutofit fontScale="90000"/>
          </a:bodyPr>
          <a:lstStyle/>
          <a:p>
            <a:pPr algn="ctr">
              <a:spcBef>
                <a:spcPts val="600"/>
              </a:spcBef>
            </a:pPr>
            <a:r>
              <a:rPr lang="fr-FR" altLang="fr-FR" dirty="0">
                <a:latin typeface="Calibri" panose="020F0502020204030204" pitchFamily="34" charset="0"/>
              </a:rPr>
              <a:t/>
            </a:r>
            <a:br>
              <a:rPr lang="fr-FR" altLang="fr-FR" dirty="0">
                <a:latin typeface="Calibri" panose="020F0502020204030204" pitchFamily="34" charset="0"/>
              </a:rPr>
            </a:br>
            <a:r>
              <a:rPr lang="fr-FR" altLang="fr-FR" dirty="0">
                <a:latin typeface="Calibri" panose="020F0502020204030204" pitchFamily="34" charset="0"/>
              </a:rPr>
              <a:t/>
            </a:r>
            <a:br>
              <a:rPr lang="fr-FR" altLang="fr-FR" dirty="0">
                <a:latin typeface="Calibri" panose="020F0502020204030204" pitchFamily="34" charset="0"/>
              </a:rPr>
            </a:br>
            <a:r>
              <a:rPr lang="fr-FR" altLang="fr-FR" b="0" dirty="0"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ecoledesponts.fr/en</a:t>
            </a:r>
            <a:r>
              <a:rPr lang="fr-FR" altLang="fr-FR" b="0" dirty="0">
                <a:latin typeface="Calibri" panose="020F0502020204030204" pitchFamily="34" charset="0"/>
              </a:rPr>
              <a:t/>
            </a:r>
            <a:br>
              <a:rPr lang="fr-FR" altLang="fr-FR" b="0" dirty="0">
                <a:latin typeface="Calibri" panose="020F0502020204030204" pitchFamily="34" charset="0"/>
              </a:rPr>
            </a:br>
            <a:r>
              <a:rPr lang="fr-FR" altLang="fr-FR" b="0" dirty="0">
                <a:latin typeface="Calibri" panose="020F0502020204030204" pitchFamily="34" charset="0"/>
              </a:rPr>
              <a:t/>
            </a:r>
            <a:br>
              <a:rPr lang="fr-FR" altLang="fr-FR" b="0" dirty="0">
                <a:latin typeface="Calibri" panose="020F0502020204030204" pitchFamily="34" charset="0"/>
              </a:rPr>
            </a:b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A0A833B-3D76-4268-9600-7B8D3B843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804544"/>
            <a:ext cx="9649072" cy="492871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fr-FR" altLang="fr-FR" sz="4600" b="1" dirty="0">
                <a:solidFill>
                  <a:schemeClr val="tx1"/>
                </a:solidFill>
                <a:latin typeface="Calibri" panose="020F0502020204030204" pitchFamily="34" charset="0"/>
              </a:rPr>
              <a:t>Contacts @ ENPC : </a:t>
            </a:r>
          </a:p>
          <a:p>
            <a:pPr algn="ctr">
              <a:buNone/>
            </a:pPr>
            <a:endParaRPr lang="fr-FR" altLang="fr-FR" sz="4600" b="1" dirty="0">
              <a:latin typeface="Calibri" panose="020F0502020204030204" pitchFamily="34" charset="0"/>
            </a:endParaRPr>
          </a:p>
          <a:p>
            <a:pPr algn="ctr">
              <a:buNone/>
            </a:pPr>
            <a:endParaRPr lang="fr-FR" altLang="fr-FR" sz="3200" dirty="0">
              <a:latin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altLang="fr-FR" b="1" dirty="0">
                <a:latin typeface="Calibri" panose="020F0502020204030204" pitchFamily="34" charset="0"/>
              </a:rPr>
              <a:t>Marie-Christine BERT, </a:t>
            </a:r>
            <a:r>
              <a:rPr lang="fr-FR" altLang="fr-FR" dirty="0" err="1">
                <a:latin typeface="Calibri" panose="020F0502020204030204" pitchFamily="34" charset="0"/>
              </a:rPr>
              <a:t>Director</a:t>
            </a:r>
            <a:r>
              <a:rPr lang="fr-FR" altLang="fr-FR" dirty="0">
                <a:latin typeface="Calibri" panose="020F0502020204030204" pitchFamily="34" charset="0"/>
              </a:rPr>
              <a:t> of International Relations : </a:t>
            </a:r>
          </a:p>
          <a:p>
            <a:pPr algn="ctr"/>
            <a:r>
              <a:rPr lang="fr-FR" sz="3200" b="0" dirty="0"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marie-christine.bert@enpc.fr</a:t>
            </a:r>
            <a:r>
              <a:rPr lang="fr-FR" sz="3200" b="0" dirty="0">
                <a:latin typeface="Calibri" panose="020F0502020204030204" pitchFamily="34" charset="0"/>
              </a:rPr>
              <a:t> </a:t>
            </a:r>
            <a:endParaRPr lang="fr-FR" altLang="fr-FR" sz="3200" b="0" dirty="0">
              <a:latin typeface="Calibri" panose="020F0502020204030204" pitchFamily="34" charset="0"/>
            </a:endParaRPr>
          </a:p>
          <a:p>
            <a:pPr algn="ctr">
              <a:buNone/>
            </a:pPr>
            <a:endParaRPr lang="fr-FR" altLang="fr-FR" dirty="0">
              <a:latin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altLang="fr-FR" sz="3200" b="1" dirty="0">
                <a:latin typeface="Calibri" panose="020F0502020204030204" pitchFamily="34" charset="0"/>
              </a:rPr>
              <a:t>Emmanuel SIMANTOV</a:t>
            </a:r>
            <a:r>
              <a:rPr lang="fr-FR" altLang="fr-FR" sz="3200" dirty="0">
                <a:latin typeface="Calibri" panose="020F0502020204030204" pitchFamily="34" charset="0"/>
              </a:rPr>
              <a:t>, </a:t>
            </a:r>
            <a:r>
              <a:rPr lang="fr-FR" altLang="fr-FR" sz="3200" b="0" dirty="0">
                <a:latin typeface="Calibri" panose="020F0502020204030204" pitchFamily="34" charset="0"/>
              </a:rPr>
              <a:t>Head of International Mobility</a:t>
            </a:r>
          </a:p>
          <a:p>
            <a:pPr algn="ctr">
              <a:buNone/>
            </a:pPr>
            <a:r>
              <a:rPr lang="fr-FR" sz="3200" b="0" dirty="0"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Emmanuel.simantov@enpc.fr</a:t>
            </a:r>
            <a:r>
              <a:rPr lang="fr-FR" sz="3200" b="0" dirty="0">
                <a:latin typeface="Calibri" panose="020F0502020204030204" pitchFamily="34" charset="0"/>
              </a:rPr>
              <a:t> </a:t>
            </a:r>
          </a:p>
          <a:p>
            <a:pPr algn="ctr">
              <a:buNone/>
            </a:pPr>
            <a:endParaRPr lang="fr-FR" altLang="fr-FR" dirty="0">
              <a:latin typeface="Calibri" panose="020F0502020204030204" pitchFamily="34" charset="0"/>
            </a:endParaRPr>
          </a:p>
          <a:p>
            <a:pPr algn="ctr">
              <a:buNone/>
            </a:pPr>
            <a:r>
              <a:rPr lang="fr-FR" altLang="fr-FR" dirty="0">
                <a:latin typeface="Calibri" panose="020F0502020204030204" pitchFamily="34" charset="0"/>
              </a:rPr>
              <a:t>www.</a:t>
            </a:r>
            <a:r>
              <a:rPr lang="fr-FR" altLang="fr-FR" sz="3200" b="0" dirty="0">
                <a:latin typeface="Calibri" panose="020F0502020204030204" pitchFamily="34" charset="0"/>
              </a:rPr>
              <a:t>ecoledesponts.fr/en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41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250576" y="600918"/>
            <a:ext cx="2737247" cy="362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MAY 2025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/>
          <a:stretch/>
        </p:blipFill>
        <p:spPr>
          <a:xfrm>
            <a:off x="0" y="1149531"/>
            <a:ext cx="9144000" cy="44189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79327" y="5798143"/>
            <a:ext cx="762733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rgbClr val="31A5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L’ÉCOLE NATIONALE DES PONTS ET CHAUSSÉES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00AB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Building the </a:t>
            </a:r>
            <a:r>
              <a:rPr lang="fr-FR" sz="2400" dirty="0" err="1">
                <a:solidFill>
                  <a:srgbClr val="00AB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worlds</a:t>
            </a:r>
            <a:r>
              <a:rPr lang="fr-FR" sz="2400" dirty="0">
                <a:solidFill>
                  <a:srgbClr val="00AB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fr-FR" sz="2400" dirty="0" err="1">
                <a:solidFill>
                  <a:srgbClr val="00ABC4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tomorrow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ABC4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37478F5-6ED3-46EC-B60F-E45F95D8D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7" y="5628833"/>
            <a:ext cx="997200" cy="126897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FEAA245-250E-4E27-AAD6-AC263078E532}"/>
              </a:ext>
            </a:extLst>
          </p:cNvPr>
          <p:cNvSpPr txBox="1"/>
          <p:nvPr/>
        </p:nvSpPr>
        <p:spPr>
          <a:xfrm>
            <a:off x="1379327" y="6452530"/>
            <a:ext cx="4576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fr-FR" sz="1800" i="1" dirty="0">
                <a:latin typeface="Euphemia" panose="020B0503040102020104" pitchFamily="34" charset="0"/>
                <a:cs typeface="Estrangelo Edessa" panose="03080600000000000000" pitchFamily="66" charset="0"/>
              </a:rPr>
              <a:t>www.enpc.fr/en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B578A16-CC92-4438-94E9-30838B2D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79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 txBox="1">
            <a:spLocks/>
          </p:cNvSpPr>
          <p:nvPr/>
        </p:nvSpPr>
        <p:spPr>
          <a:xfrm>
            <a:off x="1231041" y="1160775"/>
            <a:ext cx="7589431" cy="2026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00ABC4"/>
                </a:solidFill>
                <a:cs typeface="Arial" panose="020B0604020202020204" pitchFamily="34" charset="0"/>
              </a:rPr>
              <a:t>Among the oldest schools of engineering in Europe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ABC4"/>
                </a:solidFill>
                <a:cs typeface="Arial" panose="020B0604020202020204" pitchFamily="34" charset="0"/>
              </a:rPr>
              <a:t>1747: </a:t>
            </a:r>
            <a:r>
              <a:rPr lang="en-US" sz="1800" dirty="0"/>
              <a:t>École </a:t>
            </a:r>
            <a:r>
              <a:rPr lang="en-US" sz="1800" dirty="0" err="1"/>
              <a:t>nationale</a:t>
            </a:r>
            <a:r>
              <a:rPr lang="en-US" sz="1800" dirty="0"/>
              <a:t> des </a:t>
            </a:r>
            <a:r>
              <a:rPr lang="en-US" sz="1800" dirty="0" err="1"/>
              <a:t>ponts</a:t>
            </a:r>
            <a:r>
              <a:rPr lang="en-US" sz="1800" dirty="0"/>
              <a:t> et chaussées (ENPC) founded by King Louis XV</a:t>
            </a:r>
          </a:p>
          <a:p>
            <a:pPr marL="0"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00ABC4"/>
                </a:solidFill>
                <a:cs typeface="Arial" panose="020B0604020202020204" pitchFamily="34" charset="0"/>
              </a:rPr>
              <a:t>1851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sz="1800" dirty="0"/>
              <a:t>First research laboratory</a:t>
            </a:r>
          </a:p>
          <a:p>
            <a:pPr marL="0"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00ABC4"/>
                </a:solidFill>
                <a:cs typeface="Arial" panose="020B0604020202020204" pitchFamily="34" charset="0"/>
              </a:rPr>
              <a:t>1988: </a:t>
            </a:r>
            <a:r>
              <a:rPr lang="en-US" sz="1800" dirty="0"/>
              <a:t>1st Double Degree agreement with international universities </a:t>
            </a:r>
          </a:p>
          <a:p>
            <a:pPr marL="0"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00ABC4"/>
                </a:solidFill>
                <a:cs typeface="Arial" panose="020B0604020202020204" pitchFamily="34" charset="0"/>
              </a:rPr>
              <a:t>1997: </a:t>
            </a:r>
            <a:r>
              <a:rPr lang="en-US" sz="1800" dirty="0"/>
              <a:t>Relocation in Marne-la-</a:t>
            </a:r>
            <a:r>
              <a:rPr lang="en-US" sz="1800" dirty="0" err="1"/>
              <a:t>Vallée</a:t>
            </a:r>
            <a:r>
              <a:rPr lang="en-US" sz="1800" dirty="0"/>
              <a:t>, Green City Campus</a:t>
            </a:r>
          </a:p>
          <a:p>
            <a:pPr marL="0"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00ABC4"/>
                </a:solidFill>
                <a:cs typeface="Arial" panose="020B0604020202020204" pitchFamily="34" charset="0"/>
              </a:rPr>
              <a:t>2021:</a:t>
            </a:r>
            <a:r>
              <a:rPr lang="en-US" sz="1800" dirty="0"/>
              <a:t> Founding member of EELISA European University</a:t>
            </a:r>
          </a:p>
          <a:p>
            <a:pPr marL="0">
              <a:lnSpc>
                <a:spcPct val="10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00ABC4"/>
                </a:solidFill>
                <a:cs typeface="Arial" panose="020B0604020202020204" pitchFamily="34" charset="0"/>
              </a:rPr>
              <a:t>2024:</a:t>
            </a:r>
            <a:r>
              <a:rPr lang="en-US" sz="1800" dirty="0"/>
              <a:t> Integration to Institute Polytechnique of Paris</a:t>
            </a:r>
          </a:p>
        </p:txBody>
      </p:sp>
      <p:graphicFrame>
        <p:nvGraphicFramePr>
          <p:cNvPr id="5" name="Group 26"/>
          <p:cNvGraphicFramePr>
            <a:graphicFrameLocks noGrp="1"/>
          </p:cNvGraphicFramePr>
          <p:nvPr/>
        </p:nvGraphicFramePr>
        <p:xfrm>
          <a:off x="1066926" y="3356992"/>
          <a:ext cx="7189788" cy="3478531"/>
        </p:xfrm>
        <a:graphic>
          <a:graphicData uri="http://schemas.openxmlformats.org/drawingml/2006/table">
            <a:tbl>
              <a:tblPr/>
              <a:tblGrid>
                <a:gridCol w="1797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86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70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70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112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93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Henri Becquerel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1852-1908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Physicist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Nobel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prize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1903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Augustin Cauchy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1789-1857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Mathematician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One of the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founders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modern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analysis</a:t>
                      </a: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Eugène Freyssinet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1879-1962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Engineer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entrepreneur-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father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prestressed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concrete</a:t>
                      </a: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Louis Ménard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1931-1978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Engineer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Developer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the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pressiometer</a:t>
                      </a: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8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93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Claude-Louis-Marie-Henri Navier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1785-1836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Engineer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scientist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Inventor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general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theory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elasticity</a:t>
                      </a: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Jean </a:t>
                      </a:r>
                      <a:r>
                        <a:rPr kumimoji="0" lang="fr-FR" altLang="fr-FR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Résal</a:t>
                      </a:r>
                      <a:endParaRPr kumimoji="0" lang="fr-FR" altLang="fr-F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1854-1919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Engineer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Builder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the pont Mirabeau and pont Alexandre III in Paris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Jean </a:t>
                      </a:r>
                      <a:r>
                        <a:rPr kumimoji="0" lang="fr-FR" altLang="fr-FR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Tirole</a:t>
                      </a:r>
                      <a:endParaRPr kumimoji="0" lang="fr-FR" altLang="fr-F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1953-…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Economist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Nobel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prize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Louis Joseph Vicat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1786-1861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Engineer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Inventor</a:t>
                      </a: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kumimoji="0" lang="fr-FR" altLang="fr-FR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concrete</a:t>
                      </a: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Picture 53" descr="becquerel6-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14" y="3363836"/>
            <a:ext cx="698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4" descr="220px-Augustin-Louis_Cauchy_19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14" y="3368498"/>
            <a:ext cx="5730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5" descr="freyssinet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89" y="3347861"/>
            <a:ext cx="7778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6" descr="louis-mena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914" y="3357386"/>
            <a:ext cx="7651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7" descr="Claude-Louis_Navi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14" y="5003623"/>
            <a:ext cx="5984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8" descr="res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76" y="5009973"/>
            <a:ext cx="6000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9" descr="ref_08_medaille_h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76" y="5014736"/>
            <a:ext cx="5349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0" descr="vicat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76" y="5006798"/>
            <a:ext cx="566738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3" descr="Prix-nobe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35" y="4162248"/>
            <a:ext cx="455727" cy="42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3" descr="Prix-nobe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61" y="5818011"/>
            <a:ext cx="455727" cy="42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821629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60358" y="6821629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8C4493C5-79FD-4D77-8E5D-D9839404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57C2EFDA-5808-4CAF-AEBD-CAFC6B71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long and </a:t>
            </a:r>
            <a:r>
              <a:rPr lang="fr-FR" dirty="0" err="1"/>
              <a:t>prestigious</a:t>
            </a:r>
            <a:r>
              <a:rPr lang="fr-FR" dirty="0"/>
              <a:t> </a:t>
            </a:r>
            <a:r>
              <a:rPr lang="fr-FR" dirty="0" err="1"/>
              <a:t>history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54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altLang="fr-FR" b="1" dirty="0">
                <a:solidFill>
                  <a:schemeClr val="bg1"/>
                </a:solidFill>
              </a:rPr>
              <a:t>A long-term relationship between </a:t>
            </a:r>
            <a:br>
              <a:rPr lang="en-US" altLang="fr-FR" b="1" dirty="0">
                <a:solidFill>
                  <a:schemeClr val="bg1"/>
                </a:solidFill>
              </a:rPr>
            </a:br>
            <a:r>
              <a:rPr lang="en-US" altLang="fr-FR" b="1" dirty="0">
                <a:solidFill>
                  <a:schemeClr val="bg1"/>
                </a:solidFill>
              </a:rPr>
              <a:t>ENCP &amp; China</a:t>
            </a:r>
            <a:endParaRPr lang="fr-FR" altLang="fr-FR" b="0" dirty="0">
              <a:solidFill>
                <a:schemeClr val="tx1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43DF07C7-E4E7-4B5E-B81B-7867B93C8A8C}"/>
              </a:ext>
            </a:extLst>
          </p:cNvPr>
          <p:cNvGrpSpPr>
            <a:grpSpLocks/>
          </p:cNvGrpSpPr>
          <p:nvPr/>
        </p:nvGrpSpPr>
        <p:grpSpPr bwMode="auto">
          <a:xfrm>
            <a:off x="1248508" y="1759927"/>
            <a:ext cx="3389435" cy="2209986"/>
            <a:chOff x="1352550" y="1620838"/>
            <a:chExt cx="3671888" cy="2394151"/>
          </a:xfrm>
        </p:grpSpPr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xmlns="" id="{C9DCDB09-0CF9-4032-BDB3-6DB945F9A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613" y="1620838"/>
              <a:ext cx="3297237" cy="203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xmlns="" id="{5136E8A5-37AD-479D-8664-4D6DE5AF6A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2550" y="3668713"/>
              <a:ext cx="3671888" cy="34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Ø"/>
                <a:defRPr sz="2800" b="1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 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477" dirty="0"/>
                <a:t>Viaduc Millau </a:t>
              </a:r>
              <a:r>
                <a:rPr lang="fr-FR" altLang="fr-FR" sz="1477" b="0" dirty="0"/>
                <a:t>- Michel </a:t>
              </a:r>
              <a:r>
                <a:rPr lang="fr-FR" altLang="fr-FR" sz="1477" b="0" dirty="0" err="1"/>
                <a:t>Virlogeux</a:t>
              </a:r>
              <a:endParaRPr lang="fr-FR" altLang="fr-FR" sz="1477" b="0" dirty="0"/>
            </a:p>
          </p:txBody>
        </p:sp>
      </p:grpSp>
      <p:sp>
        <p:nvSpPr>
          <p:cNvPr id="19" name="CustomShape 2">
            <a:extLst>
              <a:ext uri="{FF2B5EF4-FFF2-40B4-BE49-F238E27FC236}">
                <a16:creationId xmlns:a16="http://schemas.microsoft.com/office/drawing/2014/main" xmlns="" id="{FD12E431-4AA3-4338-985C-430F3103766E}"/>
              </a:ext>
            </a:extLst>
          </p:cNvPr>
          <p:cNvSpPr>
            <a:spLocks/>
          </p:cNvSpPr>
          <p:nvPr/>
        </p:nvSpPr>
        <p:spPr>
          <a:xfrm>
            <a:off x="1555784" y="337463"/>
            <a:ext cx="7200000" cy="993600"/>
          </a:xfrm>
          <a:prstGeom prst="rect">
            <a:avLst/>
          </a:prstGeom>
          <a:solidFill>
            <a:srgbClr val="00ABC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Remarkable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works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designed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by </a:t>
            </a:r>
          </a:p>
          <a:p>
            <a:pPr>
              <a:lnSpc>
                <a:spcPct val="100000"/>
              </a:lnSpc>
            </a:pP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Ponts Alumni</a:t>
            </a:r>
          </a:p>
        </p:txBody>
      </p:sp>
      <p:pic>
        <p:nvPicPr>
          <p:cNvPr id="20" name="Picture 17" descr="http://servicedoc.enpc.fr/wp-content/uploads/2012/04/globo_extrait.jpg">
            <a:extLst>
              <a:ext uri="{FF2B5EF4-FFF2-40B4-BE49-F238E27FC236}">
                <a16:creationId xmlns:a16="http://schemas.microsoft.com/office/drawing/2014/main" xmlns="" id="{59EC3EB7-1BC8-4BAF-ABCA-C098FA9DB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823" y="4002519"/>
            <a:ext cx="2718958" cy="205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6">
            <a:extLst>
              <a:ext uri="{FF2B5EF4-FFF2-40B4-BE49-F238E27FC236}">
                <a16:creationId xmlns:a16="http://schemas.microsoft.com/office/drawing/2014/main" xmlns="" id="{3FE93E6B-3554-4146-86EE-73BDD99F0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520" y="6087208"/>
            <a:ext cx="3323492" cy="54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8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 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77" dirty="0"/>
              <a:t>Cristo </a:t>
            </a:r>
            <a:r>
              <a:rPr lang="fr-FR" altLang="fr-FR" sz="1477" dirty="0" err="1"/>
              <a:t>Redentor</a:t>
            </a:r>
            <a:r>
              <a:rPr lang="fr-FR" altLang="fr-FR" sz="1477" dirty="0"/>
              <a:t/>
            </a:r>
            <a:br>
              <a:rPr lang="fr-FR" altLang="fr-FR" sz="1477" dirty="0"/>
            </a:br>
            <a:r>
              <a:rPr lang="fr-FR" altLang="fr-FR" sz="1477" dirty="0"/>
              <a:t>Albert Caquot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0B83809-8DD1-45F9-ABCA-16D24302E30D}"/>
              </a:ext>
            </a:extLst>
          </p:cNvPr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1A5B29F-FDE6-48EC-ADE1-256D28958BAA}"/>
              </a:ext>
            </a:extLst>
          </p:cNvPr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4" name="CustomShape 1">
            <a:extLst>
              <a:ext uri="{FF2B5EF4-FFF2-40B4-BE49-F238E27FC236}">
                <a16:creationId xmlns:a16="http://schemas.microsoft.com/office/drawing/2014/main" xmlns="" id="{9AF69B77-DAC5-46B2-9174-BA9BA9E38691}"/>
              </a:ext>
            </a:extLst>
          </p:cNvPr>
          <p:cNvSpPr/>
          <p:nvPr/>
        </p:nvSpPr>
        <p:spPr>
          <a:xfrm>
            <a:off x="1444420" y="338287"/>
            <a:ext cx="70880" cy="993600"/>
          </a:xfrm>
          <a:prstGeom prst="rect">
            <a:avLst/>
          </a:prstGeom>
          <a:solidFill>
            <a:srgbClr val="00A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98C7BB95-FC67-4FAE-98A0-F588D0A83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426" y="1788755"/>
            <a:ext cx="3204069" cy="186151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1DC9B43-EDA3-4BF1-A27E-A8D0E55AB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660" y="4095073"/>
            <a:ext cx="4270086" cy="2483148"/>
          </a:xfrm>
          <a:prstGeom prst="rect">
            <a:avLst/>
          </a:prstGeom>
        </p:spPr>
      </p:pic>
      <p:sp>
        <p:nvSpPr>
          <p:cNvPr id="27" name="Text Box 8">
            <a:extLst>
              <a:ext uri="{FF2B5EF4-FFF2-40B4-BE49-F238E27FC236}">
                <a16:creationId xmlns:a16="http://schemas.microsoft.com/office/drawing/2014/main" xmlns="" id="{0319D9D6-8C90-4C7A-98B3-5007C0989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742" y="3666577"/>
            <a:ext cx="3389435" cy="31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280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 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77" dirty="0"/>
              <a:t>Beijing </a:t>
            </a:r>
            <a:r>
              <a:rPr lang="fr-FR" altLang="fr-FR" sz="1477" dirty="0" err="1"/>
              <a:t>Opera</a:t>
            </a:r>
            <a:r>
              <a:rPr lang="fr-FR" altLang="fr-FR" sz="1477" dirty="0"/>
              <a:t> </a:t>
            </a:r>
            <a:r>
              <a:rPr lang="fr-FR" altLang="fr-FR" sz="1477" b="0" dirty="0"/>
              <a:t>– Paul </a:t>
            </a:r>
            <a:r>
              <a:rPr lang="fr-FR" altLang="fr-FR" sz="1477" b="0" dirty="0" err="1"/>
              <a:t>Andreu</a:t>
            </a:r>
            <a:endParaRPr lang="fr-FR" altLang="fr-FR" sz="1477" b="0" dirty="0"/>
          </a:p>
        </p:txBody>
      </p:sp>
    </p:spTree>
    <p:extLst>
      <p:ext uri="{BB962C8B-B14F-4D97-AF65-F5344CB8AC3E}">
        <p14:creationId xmlns:p14="http://schemas.microsoft.com/office/powerpoint/2010/main" val="305323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altLang="fr-FR" b="1" dirty="0">
                <a:solidFill>
                  <a:schemeClr val="bg1"/>
                </a:solidFill>
              </a:rPr>
              <a:t>A long-term relationship between </a:t>
            </a:r>
            <a:br>
              <a:rPr lang="en-US" altLang="fr-FR" b="1" dirty="0">
                <a:solidFill>
                  <a:schemeClr val="bg1"/>
                </a:solidFill>
              </a:rPr>
            </a:br>
            <a:r>
              <a:rPr lang="en-US" altLang="fr-FR" b="1" dirty="0">
                <a:solidFill>
                  <a:schemeClr val="bg1"/>
                </a:solidFill>
              </a:rPr>
              <a:t>ENCP &amp; China</a:t>
            </a:r>
            <a:endParaRPr lang="fr-FR" altLang="fr-FR" b="0" dirty="0">
              <a:solidFill>
                <a:schemeClr val="tx1"/>
              </a:solidFill>
            </a:endParaRPr>
          </a:p>
        </p:txBody>
      </p:sp>
      <p:sp>
        <p:nvSpPr>
          <p:cNvPr id="19" name="CustomShape 2">
            <a:extLst>
              <a:ext uri="{FF2B5EF4-FFF2-40B4-BE49-F238E27FC236}">
                <a16:creationId xmlns:a16="http://schemas.microsoft.com/office/drawing/2014/main" xmlns="" id="{FD12E431-4AA3-4338-985C-430F3103766E}"/>
              </a:ext>
            </a:extLst>
          </p:cNvPr>
          <p:cNvSpPr>
            <a:spLocks/>
          </p:cNvSpPr>
          <p:nvPr/>
        </p:nvSpPr>
        <p:spPr>
          <a:xfrm>
            <a:off x="1555784" y="337463"/>
            <a:ext cx="7200000" cy="993600"/>
          </a:xfrm>
          <a:prstGeom prst="rect">
            <a:avLst/>
          </a:prstGeom>
          <a:solidFill>
            <a:srgbClr val="00ABC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Remarkable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works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designed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by </a:t>
            </a:r>
          </a:p>
          <a:p>
            <a:pPr>
              <a:lnSpc>
                <a:spcPct val="100000"/>
              </a:lnSpc>
            </a:pP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Ponts Alumni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0B83809-8DD1-45F9-ABCA-16D24302E30D}"/>
              </a:ext>
            </a:extLst>
          </p:cNvPr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4" name="CustomShape 1">
            <a:extLst>
              <a:ext uri="{FF2B5EF4-FFF2-40B4-BE49-F238E27FC236}">
                <a16:creationId xmlns:a16="http://schemas.microsoft.com/office/drawing/2014/main" xmlns="" id="{9AF69B77-DAC5-46B2-9174-BA9BA9E38691}"/>
              </a:ext>
            </a:extLst>
          </p:cNvPr>
          <p:cNvSpPr/>
          <p:nvPr/>
        </p:nvSpPr>
        <p:spPr>
          <a:xfrm>
            <a:off x="1444420" y="338287"/>
            <a:ext cx="70880" cy="993600"/>
          </a:xfrm>
          <a:prstGeom prst="rect">
            <a:avLst/>
          </a:prstGeom>
          <a:solidFill>
            <a:srgbClr val="00A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xmlns="" id="{3C63B090-EF6D-475A-9702-815F33A64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1275194"/>
            <a:ext cx="7811363" cy="408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00ADCB"/>
              </a:buClr>
            </a:pPr>
            <a:r>
              <a:rPr lang="pt-BR" sz="2000" dirty="0"/>
              <a:t>Academic partnerships, and Research cooperation</a:t>
            </a:r>
            <a:endParaRPr lang="pt-BR" sz="2000" b="1" dirty="0">
              <a:solidFill>
                <a:srgbClr val="00ADCB"/>
              </a:solidFill>
              <a:latin typeface="Calibri" pitchFamily="34" charset="0"/>
            </a:endParaRPr>
          </a:p>
          <a:p>
            <a:pPr indent="-285750">
              <a:buClr>
                <a:srgbClr val="00ADCB"/>
              </a:buClr>
              <a:buFontTx/>
              <a:buChar char="•"/>
            </a:pPr>
            <a:r>
              <a:rPr lang="pt-BR" sz="2000" dirty="0"/>
              <a:t>Long standing relations with top Universities </a:t>
            </a:r>
          </a:p>
          <a:p>
            <a:pPr>
              <a:buClr>
                <a:srgbClr val="00ADCB"/>
              </a:buClr>
              <a:buFontTx/>
              <a:buChar char="•"/>
            </a:pPr>
            <a:endParaRPr lang="pt-BR" sz="1662" dirty="0">
              <a:latin typeface="Calibri" pitchFamily="34" charset="0"/>
            </a:endParaRPr>
          </a:p>
          <a:p>
            <a:pPr>
              <a:buClr>
                <a:srgbClr val="00ADCB"/>
              </a:buClr>
            </a:pPr>
            <a:endParaRPr lang="pt-BR" sz="1662" dirty="0">
              <a:latin typeface="Calibri" pitchFamily="34" charset="0"/>
            </a:endParaRPr>
          </a:p>
          <a:p>
            <a:pPr>
              <a:buClr>
                <a:srgbClr val="00ADCB"/>
              </a:buClr>
            </a:pPr>
            <a:endParaRPr lang="pt-BR" sz="1662" dirty="0">
              <a:latin typeface="Calibri" pitchFamily="34" charset="0"/>
            </a:endParaRPr>
          </a:p>
          <a:p>
            <a:pPr>
              <a:buClr>
                <a:srgbClr val="00ADCB"/>
              </a:buClr>
            </a:pPr>
            <a:endParaRPr lang="pt-BR" sz="1662" dirty="0">
              <a:latin typeface="Calibri" pitchFamily="34" charset="0"/>
            </a:endParaRPr>
          </a:p>
          <a:p>
            <a:pPr>
              <a:buClr>
                <a:srgbClr val="00ADCB"/>
              </a:buClr>
            </a:pPr>
            <a:r>
              <a:rPr lang="fr-FR" sz="1662" dirty="0">
                <a:latin typeface="Calibri" pitchFamily="34" charset="0"/>
              </a:rPr>
              <a:t> </a:t>
            </a:r>
          </a:p>
          <a:p>
            <a:pPr>
              <a:buClr>
                <a:srgbClr val="00ADCB"/>
              </a:buClr>
              <a:buFontTx/>
              <a:buChar char="•"/>
            </a:pPr>
            <a:endParaRPr lang="pt-BR" sz="2000" dirty="0"/>
          </a:p>
          <a:p>
            <a:pPr>
              <a:buClr>
                <a:srgbClr val="00ADCB"/>
              </a:buClr>
              <a:buFontTx/>
              <a:buChar char="•"/>
            </a:pPr>
            <a:r>
              <a:rPr lang="pt-BR" sz="2000" dirty="0"/>
              <a:t>Brazilian students are #1 international students : 15 / year</a:t>
            </a:r>
          </a:p>
          <a:p>
            <a:pPr>
              <a:buClr>
                <a:srgbClr val="00ADCB"/>
              </a:buClr>
              <a:buFontTx/>
              <a:buChar char="•"/>
            </a:pPr>
            <a:endParaRPr lang="pt-BR" sz="2000" dirty="0"/>
          </a:p>
          <a:p>
            <a:pPr lvl="1">
              <a:buClr>
                <a:srgbClr val="00ADCB"/>
              </a:buClr>
              <a:buFontTx/>
              <a:buChar char="•"/>
            </a:pPr>
            <a:r>
              <a:rPr lang="pt-BR" sz="2000" dirty="0"/>
              <a:t>ENPC x EP-USP agreement : 23 years !</a:t>
            </a:r>
          </a:p>
          <a:p>
            <a:pPr>
              <a:buClr>
                <a:srgbClr val="00ADCB"/>
              </a:buClr>
              <a:buFontTx/>
              <a:buChar char="•"/>
            </a:pPr>
            <a:endParaRPr lang="pt-BR" sz="2000" dirty="0"/>
          </a:p>
          <a:p>
            <a:pPr>
              <a:buClr>
                <a:srgbClr val="00ADCB"/>
              </a:buClr>
              <a:buFontTx/>
              <a:buChar char="•"/>
            </a:pPr>
            <a:endParaRPr lang="pt-BR" sz="1662" dirty="0">
              <a:latin typeface="Calibri" pitchFamily="34" charset="0"/>
            </a:endParaRPr>
          </a:p>
          <a:p>
            <a:pPr>
              <a:buClr>
                <a:srgbClr val="00ADCB"/>
              </a:buClr>
              <a:buFontTx/>
              <a:buChar char="•"/>
            </a:pPr>
            <a:r>
              <a:rPr lang="pt-BR" sz="2000" dirty="0"/>
              <a:t>Active community of Alumni in Brazil (250 members)</a:t>
            </a:r>
          </a:p>
        </p:txBody>
      </p:sp>
      <p:pic>
        <p:nvPicPr>
          <p:cNvPr id="28" name="Imagem 18" descr="images.png">
            <a:extLst>
              <a:ext uri="{FF2B5EF4-FFF2-40B4-BE49-F238E27FC236}">
                <a16:creationId xmlns:a16="http://schemas.microsoft.com/office/drawing/2014/main" xmlns="" id="{D1DA7857-B96D-4C70-B154-5A1E70E07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212" y="2338567"/>
            <a:ext cx="1889671" cy="764867"/>
          </a:xfrm>
          <a:prstGeom prst="rect">
            <a:avLst/>
          </a:prstGeom>
        </p:spPr>
      </p:pic>
      <p:pic>
        <p:nvPicPr>
          <p:cNvPr id="30" name="Imagem 20" descr="imagem_logo_poli.jpg">
            <a:extLst>
              <a:ext uri="{FF2B5EF4-FFF2-40B4-BE49-F238E27FC236}">
                <a16:creationId xmlns:a16="http://schemas.microsoft.com/office/drawing/2014/main" xmlns="" id="{9E2A38D3-5B1B-4F96-BBA3-AA846C7C2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530" y="2229946"/>
            <a:ext cx="951899" cy="1009013"/>
          </a:xfrm>
          <a:prstGeom prst="rect">
            <a:avLst/>
          </a:prstGeom>
        </p:spPr>
      </p:pic>
      <p:pic>
        <p:nvPicPr>
          <p:cNvPr id="31" name="Imagem 21" descr="IME_logo_v1.jpg">
            <a:extLst>
              <a:ext uri="{FF2B5EF4-FFF2-40B4-BE49-F238E27FC236}">
                <a16:creationId xmlns:a16="http://schemas.microsoft.com/office/drawing/2014/main" xmlns="" id="{9F930F7F-730E-4028-AA0A-D0B747084F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03196" y="2205066"/>
            <a:ext cx="776115" cy="894220"/>
          </a:xfrm>
          <a:prstGeom prst="rect">
            <a:avLst/>
          </a:prstGeom>
        </p:spPr>
      </p:pic>
      <p:pic>
        <p:nvPicPr>
          <p:cNvPr id="32" name="Imagem 22" descr="pixture_reloaded_favicon.png">
            <a:extLst>
              <a:ext uri="{FF2B5EF4-FFF2-40B4-BE49-F238E27FC236}">
                <a16:creationId xmlns:a16="http://schemas.microsoft.com/office/drawing/2014/main" xmlns="" id="{C43C0B89-2E35-4DCC-82DD-FD6DC785D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610" y="2206687"/>
            <a:ext cx="1290090" cy="60578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B740FB96-6DCB-49B7-987A-3D8730C38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4081" y="5298338"/>
            <a:ext cx="2191476" cy="145553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8A1A412B-6FB7-4C9B-AC47-D1C5B5E1D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909" y="5298338"/>
            <a:ext cx="2146294" cy="145553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F3902A2A-BF67-4197-B0C9-161F6ADDAE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0713" y="2229530"/>
            <a:ext cx="791937" cy="781424"/>
          </a:xfrm>
          <a:prstGeom prst="rect">
            <a:avLst/>
          </a:prstGeom>
        </p:spPr>
      </p:pic>
      <p:pic>
        <p:nvPicPr>
          <p:cNvPr id="2050" name="Picture 2" descr="CONCURSO DE BIBLIOTECONOMIA - UFMG ...">
            <a:extLst>
              <a:ext uri="{FF2B5EF4-FFF2-40B4-BE49-F238E27FC236}">
                <a16:creationId xmlns:a16="http://schemas.microsoft.com/office/drawing/2014/main" xmlns="" id="{06FD4826-62A5-4FD3-8ED8-CCF5C3FF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8" y="2475578"/>
            <a:ext cx="1398728" cy="59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8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78221"/>
            <a:ext cx="6960358" cy="279779"/>
          </a:xfrm>
          <a:prstGeom prst="rect">
            <a:avLst/>
          </a:prstGeom>
          <a:solidFill>
            <a:srgbClr val="31A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1A5C4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358" y="6578221"/>
            <a:ext cx="2183642" cy="279779"/>
          </a:xfrm>
          <a:prstGeom prst="rect">
            <a:avLst/>
          </a:prstGeom>
          <a:solidFill>
            <a:srgbClr val="00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A6C8"/>
              </a:solidFill>
              <a:latin typeface="Euphemia" panose="020B0503040102020104" pitchFamily="34" charset="0"/>
              <a:cs typeface="Estrangelo Edessa" panose="03080600000000000000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8277" y="1476426"/>
            <a:ext cx="7920880" cy="5101795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with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 long and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prestigious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history</a:t>
            </a:r>
            <a:endParaRPr lang="fr-FR" sz="2000" b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Creation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by 1747 by King Louis XV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Nobel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prizes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renowned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scientists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cs typeface="Arial" panose="020B0604020202020204" pitchFamily="34" charset="0"/>
              </a:rPr>
              <a:t>A unique combination of </a:t>
            </a:r>
            <a:r>
              <a:rPr lang="fr-FR" sz="2000" b="1" dirty="0" err="1">
                <a:cs typeface="Arial" panose="020B0604020202020204" pitchFamily="34" charset="0"/>
              </a:rPr>
              <a:t>fundamental</a:t>
            </a:r>
            <a:r>
              <a:rPr lang="fr-FR" sz="2000" b="1" dirty="0">
                <a:cs typeface="Arial" panose="020B0604020202020204" pitchFamily="34" charset="0"/>
              </a:rPr>
              <a:t> and </a:t>
            </a:r>
            <a:r>
              <a:rPr lang="fr-FR" sz="2000" b="1" dirty="0" err="1">
                <a:cs typeface="Arial" panose="020B0604020202020204" pitchFamily="34" charset="0"/>
              </a:rPr>
              <a:t>applied</a:t>
            </a:r>
            <a:r>
              <a:rPr lang="fr-FR" sz="2000" b="1" dirty="0">
                <a:cs typeface="Arial" panose="020B0604020202020204" pitchFamily="34" charset="0"/>
              </a:rPr>
              <a:t> sciences to </a:t>
            </a:r>
            <a:r>
              <a:rPr lang="fr-FR" sz="2000" b="1" dirty="0" err="1">
                <a:cs typeface="Arial" panose="020B0604020202020204" pitchFamily="34" charset="0"/>
              </a:rPr>
              <a:t>transform</a:t>
            </a:r>
            <a:r>
              <a:rPr lang="fr-FR" sz="2000" b="1" dirty="0">
                <a:cs typeface="Arial" panose="020B0604020202020204" pitchFamily="34" charset="0"/>
              </a:rPr>
              <a:t> business and society :</a:t>
            </a:r>
            <a:endParaRPr lang="en-US" sz="2000" b="1" dirty="0">
              <a:cs typeface="Arial" panose="020B0604020202020204" pitchFamily="34" charset="0"/>
            </a:endParaRP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Flexible and interdisciplinary engineering curriculum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 err="1">
                <a:cs typeface="Arial" panose="020B0604020202020204" pitchFamily="34" charset="0"/>
              </a:rPr>
              <a:t>leading</a:t>
            </a:r>
            <a:r>
              <a:rPr lang="fr-FR" sz="2000" dirty="0">
                <a:cs typeface="Arial" panose="020B0604020202020204" pitchFamily="34" charset="0"/>
              </a:rPr>
              <a:t> to top </a:t>
            </a:r>
            <a:r>
              <a:rPr lang="fr-FR" sz="2000" dirty="0" err="1">
                <a:cs typeface="Arial" panose="020B0604020202020204" pitchFamily="34" charset="0"/>
              </a:rPr>
              <a:t>level</a:t>
            </a:r>
            <a:r>
              <a:rPr lang="fr-FR" sz="2000" dirty="0">
                <a:cs typeface="Arial" panose="020B0604020202020204" pitchFamily="34" charset="0"/>
              </a:rPr>
              <a:t> positions in </a:t>
            </a:r>
            <a:r>
              <a:rPr lang="fr-FR" sz="2000" dirty="0" err="1">
                <a:cs typeface="Arial" panose="020B0604020202020204" pitchFamily="34" charset="0"/>
              </a:rPr>
              <a:t>governments</a:t>
            </a:r>
            <a:r>
              <a:rPr lang="fr-FR" sz="2000" dirty="0">
                <a:cs typeface="Arial" panose="020B0604020202020204" pitchFamily="34" charset="0"/>
              </a:rPr>
              <a:t> or </a:t>
            </a:r>
            <a:r>
              <a:rPr lang="fr-FR" sz="2000" dirty="0" err="1">
                <a:cs typeface="Arial" panose="020B0604020202020204" pitchFamily="34" charset="0"/>
              </a:rPr>
              <a:t>companies</a:t>
            </a:r>
            <a:endParaRPr lang="fr-FR" sz="2000" dirty="0">
              <a:cs typeface="Arial" panose="020B0604020202020204" pitchFamily="34" charset="0"/>
            </a:endParaRP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world-class </a:t>
            </a:r>
            <a:r>
              <a:rPr lang="fr-FR" sz="21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Higher</a:t>
            </a: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Education and </a:t>
            </a:r>
            <a:r>
              <a:rPr lang="fr-FR" sz="21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Research</a:t>
            </a:r>
            <a:r>
              <a:rPr lang="fr-FR" sz="21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Institution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200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worldwide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(QS) or top 500 (THE) in 2024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20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worldwide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in 2024 for HEI &lt; 5 000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students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(THE)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Top 11 in France en 2023 (L’Etudiant)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public engineering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school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dedicated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to the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ecological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 transition :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Reporting Ministry : Ministry for the Ecological Transition</a:t>
            </a:r>
          </a:p>
          <a:p>
            <a:pPr marL="638175" lvl="1" indent="-180975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And the Ministry for Higher Education, Research and Innovation.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with an international outlook  </a:t>
            </a:r>
          </a:p>
          <a:p>
            <a:pPr marL="180975" indent="-180975">
              <a:spcBef>
                <a:spcPts val="1200"/>
              </a:spcBef>
              <a:buClr>
                <a:srgbClr val="00ABC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A school with close links with industries</a:t>
            </a:r>
            <a:endParaRPr lang="fr-FR" sz="20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F9788FB-BCB6-4C1E-B96D-3443F4C37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E7E16-283B-4563-984A-653B717160C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16EE1507-004D-4C32-B76D-32D72662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32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Ecole nationale des ponts et </a:t>
            </a:r>
            <a:r>
              <a:rPr lang="fr-FR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</a:t>
            </a:r>
            <a:r>
              <a:rPr lang="fr-FR" sz="3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haussées ?</a:t>
            </a:r>
          </a:p>
        </p:txBody>
      </p:sp>
    </p:spTree>
    <p:extLst>
      <p:ext uri="{BB962C8B-B14F-4D97-AF65-F5344CB8AC3E}">
        <p14:creationId xmlns:p14="http://schemas.microsoft.com/office/powerpoint/2010/main" val="339804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1919" y="0"/>
            <a:ext cx="1286346" cy="166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grpSp>
        <p:nvGrpSpPr>
          <p:cNvPr id="6" name="object 6"/>
          <p:cNvGrpSpPr/>
          <p:nvPr/>
        </p:nvGrpSpPr>
        <p:grpSpPr>
          <a:xfrm>
            <a:off x="649508" y="1598546"/>
            <a:ext cx="2001898" cy="2480812"/>
            <a:chOff x="1115567" y="1719072"/>
            <a:chExt cx="1973580" cy="2362200"/>
          </a:xfrm>
        </p:grpSpPr>
        <p:sp>
          <p:nvSpPr>
            <p:cNvPr id="7" name="object 7"/>
            <p:cNvSpPr/>
            <p:nvPr/>
          </p:nvSpPr>
          <p:spPr>
            <a:xfrm>
              <a:off x="1115567" y="1719072"/>
              <a:ext cx="1973580" cy="2362200"/>
            </a:xfrm>
            <a:custGeom>
              <a:avLst/>
              <a:gdLst/>
              <a:ahLst/>
              <a:cxnLst/>
              <a:rect l="l" t="t" r="r" b="b"/>
              <a:pathLst>
                <a:path w="1973580" h="2362200">
                  <a:moveTo>
                    <a:pt x="1973580" y="0"/>
                  </a:moveTo>
                  <a:lnTo>
                    <a:pt x="0" y="0"/>
                  </a:lnTo>
                  <a:lnTo>
                    <a:pt x="0" y="2362200"/>
                  </a:lnTo>
                  <a:lnTo>
                    <a:pt x="1973580" y="2362200"/>
                  </a:lnTo>
                  <a:lnTo>
                    <a:pt x="1973580" y="0"/>
                  </a:lnTo>
                  <a:close/>
                </a:path>
              </a:pathLst>
            </a:custGeom>
            <a:solidFill>
              <a:srgbClr val="00AB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3827" y="1863775"/>
              <a:ext cx="1591296" cy="137637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833867" y="1588817"/>
            <a:ext cx="1973580" cy="2421870"/>
            <a:chOff x="6118859" y="1720595"/>
            <a:chExt cx="1973580" cy="2360930"/>
          </a:xfrm>
        </p:grpSpPr>
        <p:sp>
          <p:nvSpPr>
            <p:cNvPr id="10" name="object 10"/>
            <p:cNvSpPr/>
            <p:nvPr/>
          </p:nvSpPr>
          <p:spPr>
            <a:xfrm>
              <a:off x="6118859" y="1720595"/>
              <a:ext cx="1973580" cy="2360930"/>
            </a:xfrm>
            <a:custGeom>
              <a:avLst/>
              <a:gdLst/>
              <a:ahLst/>
              <a:cxnLst/>
              <a:rect l="l" t="t" r="r" b="b"/>
              <a:pathLst>
                <a:path w="1973579" h="2360929">
                  <a:moveTo>
                    <a:pt x="1973580" y="0"/>
                  </a:moveTo>
                  <a:lnTo>
                    <a:pt x="0" y="0"/>
                  </a:lnTo>
                  <a:lnTo>
                    <a:pt x="0" y="2360676"/>
                  </a:lnTo>
                  <a:lnTo>
                    <a:pt x="1973580" y="2360676"/>
                  </a:lnTo>
                  <a:lnTo>
                    <a:pt x="1973580" y="0"/>
                  </a:lnTo>
                  <a:close/>
                </a:path>
              </a:pathLst>
            </a:custGeom>
            <a:solidFill>
              <a:srgbClr val="00AB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8128" y="1827275"/>
              <a:ext cx="1534308" cy="133908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677365" y="1599711"/>
            <a:ext cx="2245490" cy="236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474345" marR="48831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Diane</a:t>
            </a:r>
            <a:r>
              <a:rPr kumimoji="0" lang="fr-FR" sz="14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fr-FR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D’Arras </a:t>
            </a:r>
            <a:r>
              <a:rPr kumimoji="0" lang="fr-FR" sz="1400" b="1" i="0" u="none" strike="noStrike" kern="1200" cap="none" spc="-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fr-FR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Ponts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77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  <a:p>
            <a:pPr marL="257810" marR="273685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Europe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Delegate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 for Water,</a:t>
            </a:r>
            <a:r>
              <a:rPr lang="fr-FR" sz="1400" spc="-55" dirty="0">
                <a:solidFill>
                  <a:srgbClr val="FFFFFF"/>
                </a:solidFill>
                <a:cs typeface="Arial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President</a:t>
            </a:r>
            <a:r>
              <a:rPr kumimoji="0" lang="fr-FR" sz="14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fr-FR" sz="1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IWA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06321" y="1577719"/>
            <a:ext cx="1880317" cy="2484238"/>
          </a:xfrm>
          <a:custGeom>
            <a:avLst/>
            <a:gdLst/>
            <a:ahLst/>
            <a:cxnLst/>
            <a:rect l="l" t="t" r="r" b="b"/>
            <a:pathLst>
              <a:path w="1975484" h="2321559">
                <a:moveTo>
                  <a:pt x="1975103" y="0"/>
                </a:moveTo>
                <a:lnTo>
                  <a:pt x="0" y="0"/>
                </a:lnTo>
                <a:lnTo>
                  <a:pt x="0" y="2321052"/>
                </a:lnTo>
                <a:lnTo>
                  <a:pt x="1975103" y="2321052"/>
                </a:lnTo>
                <a:lnTo>
                  <a:pt x="1975103" y="0"/>
                </a:lnTo>
                <a:close/>
              </a:path>
            </a:pathLst>
          </a:custGeom>
          <a:solidFill>
            <a:srgbClr val="00AB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249680" y="197827"/>
            <a:ext cx="108585" cy="585470"/>
          </a:xfrm>
          <a:custGeom>
            <a:avLst/>
            <a:gdLst/>
            <a:ahLst/>
            <a:cxnLst/>
            <a:rect l="l" t="t" r="r" b="b"/>
            <a:pathLst>
              <a:path w="108584" h="585469">
                <a:moveTo>
                  <a:pt x="108203" y="0"/>
                </a:moveTo>
                <a:lnTo>
                  <a:pt x="0" y="0"/>
                </a:lnTo>
                <a:lnTo>
                  <a:pt x="0" y="585215"/>
                </a:lnTo>
                <a:lnTo>
                  <a:pt x="108203" y="585215"/>
                </a:lnTo>
                <a:lnTo>
                  <a:pt x="108203" y="0"/>
                </a:lnTo>
                <a:close/>
              </a:path>
            </a:pathLst>
          </a:custGeom>
          <a:solidFill>
            <a:srgbClr val="00AB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CC34F3B4-2A44-458D-B239-6D8BDA62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E7E16-283B-4563-984A-653B717160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CEE0998-8092-44EC-8906-C14407339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spc="-30" dirty="0">
                <a:latin typeface="Arial" panose="020B0604020202020204" pitchFamily="34" charset="0"/>
                <a:cs typeface="Arial" panose="020B0604020202020204" pitchFamily="34" charset="0"/>
              </a:rPr>
              <a:t>Alumni in </a:t>
            </a:r>
            <a:r>
              <a:rPr lang="fr-FR" sz="3200" spc="-30" dirty="0" err="1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fr-FR" sz="3200" spc="-3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3200" spc="-30" dirty="0" err="1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endParaRPr lang="fr-FR" dirty="0"/>
          </a:p>
        </p:txBody>
      </p:sp>
      <p:sp>
        <p:nvSpPr>
          <p:cNvPr id="17" name="object 17"/>
          <p:cNvSpPr txBox="1"/>
          <p:nvPr/>
        </p:nvSpPr>
        <p:spPr>
          <a:xfrm>
            <a:off x="419018" y="3195999"/>
            <a:ext cx="2361655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4655" marR="39116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Elisabeth</a:t>
            </a:r>
            <a:r>
              <a:rPr lang="fr-FR" sz="14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Borne</a:t>
            </a:r>
            <a:endParaRPr kumimoji="0" lang="fr-FR" sz="140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</a:endParaRPr>
          </a:p>
          <a:p>
            <a:pPr marL="414655" marR="39116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3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Ponts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  <a:r>
              <a:rPr kumimoji="0" lang="fr-FR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19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86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/>
            </a:endParaRPr>
          </a:p>
          <a:p>
            <a:pPr marL="205740" marR="18097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Former Prime </a:t>
            </a:r>
            <a:r>
              <a:rPr kumimoji="0" lang="fr-FR" sz="1400" b="0" i="0" u="none" strike="noStrike" kern="1200" cap="none" spc="-5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Minister</a:t>
            </a:r>
            <a:r>
              <a:rPr kumimoji="0" lang="fr-FR" sz="1400" b="0" i="0" u="none" strike="noStrike" kern="1200" cap="none" spc="-5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, </a:t>
            </a:r>
            <a:r>
              <a:rPr kumimoji="0" lang="fr-FR" sz="1200" b="0" i="0" u="none" strike="noStrike" kern="1200" cap="none" spc="-5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Minister</a:t>
            </a:r>
            <a:r>
              <a:rPr kumimoji="0" lang="fr-FR" sz="1200" b="0" i="0" u="none" strike="noStrike" kern="1200" cap="none" spc="-5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  <a:r>
              <a:rPr kumimoji="0" lang="fr-FR" sz="1200" b="0" i="0" u="none" strike="noStrike" kern="1200" cap="none" spc="-5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Research</a:t>
            </a:r>
            <a:r>
              <a:rPr kumimoji="0" lang="fr-FR" sz="1200" b="0" i="0" u="none" strike="noStrike" kern="1200" cap="none" spc="-5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 &amp; Education</a:t>
            </a:r>
            <a:endParaRPr kumimoji="0" lang="fr-FR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35831" y="1650282"/>
            <a:ext cx="2172388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/>
            </a:endParaRPr>
          </a:p>
          <a:p>
            <a:pPr marL="617220" marR="441959" lvl="0" indent="-19812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Benoit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de</a:t>
            </a:r>
            <a:r>
              <a:rPr lang="fr-FR" sz="1400" b="1" spc="-30" dirty="0">
                <a:solidFill>
                  <a:srgbClr val="FFFFFF"/>
                </a:solidFill>
                <a:cs typeface="Calibri"/>
              </a:rPr>
              <a:t>  R</a:t>
            </a:r>
            <a:r>
              <a:rPr kumimoji="0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uffray</a:t>
            </a:r>
            <a:endParaRPr lang="fr-FR" sz="1400" b="1" spc="-10" dirty="0">
              <a:solidFill>
                <a:srgbClr val="FFFFFF"/>
              </a:solidFill>
              <a:cs typeface="Calibri"/>
            </a:endParaRPr>
          </a:p>
          <a:p>
            <a:pPr marL="617220" marR="441959" lvl="0" indent="-19812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2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Ponts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fr-FR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19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93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Calibri"/>
            </a:endParaRPr>
          </a:p>
          <a:p>
            <a:pPr marL="617220" marR="441959" lvl="0" indent="-19812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CEO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/>
              </a:rPr>
              <a:t>Eiffage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67381" y="4205297"/>
            <a:ext cx="1973580" cy="2453036"/>
            <a:chOff x="740663" y="4125467"/>
            <a:chExt cx="1973580" cy="2362454"/>
          </a:xfrm>
        </p:grpSpPr>
        <p:sp>
          <p:nvSpPr>
            <p:cNvPr id="20" name="object 20"/>
            <p:cNvSpPr/>
            <p:nvPr/>
          </p:nvSpPr>
          <p:spPr>
            <a:xfrm>
              <a:off x="740663" y="4125467"/>
              <a:ext cx="1973580" cy="2342515"/>
            </a:xfrm>
            <a:custGeom>
              <a:avLst/>
              <a:gdLst/>
              <a:ahLst/>
              <a:cxnLst/>
              <a:rect l="l" t="t" r="r" b="b"/>
              <a:pathLst>
                <a:path w="1973580" h="2342515">
                  <a:moveTo>
                    <a:pt x="1973580" y="0"/>
                  </a:moveTo>
                  <a:lnTo>
                    <a:pt x="0" y="0"/>
                  </a:lnTo>
                  <a:lnTo>
                    <a:pt x="0" y="2342387"/>
                  </a:lnTo>
                  <a:lnTo>
                    <a:pt x="1973580" y="2342387"/>
                  </a:lnTo>
                  <a:lnTo>
                    <a:pt x="1973580" y="0"/>
                  </a:lnTo>
                  <a:close/>
                </a:path>
              </a:pathLst>
            </a:custGeom>
            <a:solidFill>
              <a:srgbClr val="00AB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40663" y="5612891"/>
              <a:ext cx="1973580" cy="875030"/>
            </a:xfrm>
            <a:custGeom>
              <a:avLst/>
              <a:gdLst/>
              <a:ahLst/>
              <a:cxnLst/>
              <a:rect l="l" t="t" r="r" b="b"/>
              <a:pathLst>
                <a:path w="1973580" h="875029">
                  <a:moveTo>
                    <a:pt x="1973580" y="0"/>
                  </a:moveTo>
                  <a:lnTo>
                    <a:pt x="0" y="0"/>
                  </a:lnTo>
                  <a:lnTo>
                    <a:pt x="0" y="874776"/>
                  </a:lnTo>
                  <a:lnTo>
                    <a:pt x="1973580" y="874776"/>
                  </a:lnTo>
                  <a:lnTo>
                    <a:pt x="1973580" y="0"/>
                  </a:lnTo>
                  <a:close/>
                </a:path>
              </a:pathLst>
            </a:custGeom>
            <a:solidFill>
              <a:srgbClr val="00ABC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45578" y="5784489"/>
            <a:ext cx="2343012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645" marR="45339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Estelle </a:t>
            </a:r>
            <a:r>
              <a:rPr kumimoji="0" lang="fr-FR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Brachlianoff</a:t>
            </a:r>
            <a:endParaRPr kumimoji="0" lang="fr-FR" sz="1400" b="1" i="0" u="none" strike="noStrike" kern="120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</a:endParaRPr>
          </a:p>
          <a:p>
            <a:pPr marL="461645" marR="45339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Ponts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  <a:r>
              <a:rPr lang="fr-FR" sz="1400" b="1" dirty="0">
                <a:solidFill>
                  <a:srgbClr val="FFFFFF"/>
                </a:solidFill>
                <a:cs typeface="Arial"/>
              </a:rPr>
              <a:t>1997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/>
            </a:endParaRPr>
          </a:p>
          <a:p>
            <a:pPr marL="473709" marR="467995" lvl="0" indent="63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spc="-5" dirty="0">
                <a:solidFill>
                  <a:srgbClr val="FFFFFF"/>
                </a:solidFill>
                <a:cs typeface="Arial"/>
              </a:rPr>
              <a:t>CEO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 V</a:t>
            </a:r>
            <a:r>
              <a:rPr kumimoji="0" lang="fr-FR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olia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06320" y="4220944"/>
            <a:ext cx="1860101" cy="2452771"/>
          </a:xfrm>
          <a:custGeom>
            <a:avLst/>
            <a:gdLst/>
            <a:ahLst/>
            <a:cxnLst/>
            <a:rect l="l" t="t" r="r" b="b"/>
            <a:pathLst>
              <a:path w="1975485" h="2350134">
                <a:moveTo>
                  <a:pt x="1975103" y="0"/>
                </a:moveTo>
                <a:lnTo>
                  <a:pt x="0" y="0"/>
                </a:lnTo>
                <a:lnTo>
                  <a:pt x="0" y="2350008"/>
                </a:lnTo>
                <a:lnTo>
                  <a:pt x="1975103" y="2350008"/>
                </a:lnTo>
                <a:lnTo>
                  <a:pt x="1975103" y="0"/>
                </a:lnTo>
                <a:close/>
              </a:path>
            </a:pathLst>
          </a:custGeom>
          <a:solidFill>
            <a:srgbClr val="00AB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51406" y="4292862"/>
            <a:ext cx="2135935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509270" marR="502284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M</a:t>
            </a:r>
            <a:r>
              <a:rPr kumimoji="0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o</a:t>
            </a:r>
            <a:r>
              <a:rPr kumimoji="0" sz="1400" b="1" i="0" u="none" strike="noStrike" kern="1200" cap="none" spc="-1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s</a:t>
            </a:r>
            <a:r>
              <a:rPr kumimoji="0" sz="14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t</a:t>
            </a:r>
            <a:r>
              <a:rPr kumimoji="0" sz="1400" b="1" i="0" u="none" strike="noStrike" kern="1200" cap="none" spc="-2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af</a:t>
            </a:r>
            <a:r>
              <a:rPr kumimoji="0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a</a:t>
            </a:r>
            <a:r>
              <a:rPr kumimoji="0" sz="1400" b="1" i="0" u="none" strike="noStrike" kern="1200" cap="none" spc="-10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T</a:t>
            </a:r>
            <a:r>
              <a:rPr kumimoji="0" sz="14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e</a:t>
            </a:r>
            <a:r>
              <a:rPr kumimoji="0" sz="1400" b="1" i="0" u="none" strike="noStrike" kern="1200" cap="none" spc="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r</a:t>
            </a:r>
            <a:r>
              <a:rPr kumimoji="0" sz="1400" b="1" i="0" u="none" strike="noStrike" kern="1200" cap="none" spc="-2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r</a:t>
            </a:r>
            <a:r>
              <a:rPr kumimoji="0" sz="14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a</a:t>
            </a:r>
            <a:r>
              <a:rPr kumimoji="0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b</a:t>
            </a:r>
            <a:endParaRPr lang="fr-FR" sz="1400" b="1" dirty="0">
              <a:solidFill>
                <a:srgbClr val="FFFFFF"/>
              </a:solidFill>
              <a:cs typeface="Calibri"/>
            </a:endParaRPr>
          </a:p>
          <a:p>
            <a:pPr marL="509270" marR="502284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Pont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lang="fr-FR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19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79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CEO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OCP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/>
              </a:rPr>
              <a:t>Group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6664" y="4309336"/>
            <a:ext cx="1275587" cy="145083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30922" y="1788031"/>
            <a:ext cx="1443893" cy="1327403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4808278" y="4220943"/>
            <a:ext cx="1999169" cy="2452771"/>
            <a:chOff x="3018911" y="1651557"/>
            <a:chExt cx="1648191" cy="2360590"/>
          </a:xfrm>
        </p:grpSpPr>
        <p:sp>
          <p:nvSpPr>
            <p:cNvPr id="31" name="CustomShape 10"/>
            <p:cNvSpPr/>
            <p:nvPr/>
          </p:nvSpPr>
          <p:spPr>
            <a:xfrm>
              <a:off x="3018911" y="1651557"/>
              <a:ext cx="1648191" cy="2360590"/>
            </a:xfrm>
            <a:prstGeom prst="rect">
              <a:avLst/>
            </a:prstGeom>
            <a:solidFill>
              <a:srgbClr val="00A6C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2" name="CustomShape 11"/>
            <p:cNvSpPr/>
            <p:nvPr/>
          </p:nvSpPr>
          <p:spPr>
            <a:xfrm>
              <a:off x="3035063" y="3137582"/>
              <a:ext cx="1615550" cy="832776"/>
            </a:xfrm>
            <a:prstGeom prst="rect">
              <a:avLst/>
            </a:prstGeom>
            <a:solidFill>
              <a:srgbClr val="00ABC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</a:rPr>
                <a:t>Christelle </a:t>
              </a:r>
              <a:r>
                <a:rPr lang="fr-FR" sz="1400" b="1" strike="noStrike" spc="-1" dirty="0" err="1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</a:rPr>
                <a:t>Heydemann</a:t>
              </a:r>
              <a:r>
                <a:rPr lang="fr-FR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</a:rPr>
                <a:t/>
              </a:r>
              <a:br>
                <a:rPr lang="fr-FR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</a:rPr>
              </a:br>
              <a:r>
                <a:rPr lang="fr-FR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</a:rPr>
                <a:t>Ponts 1997</a:t>
              </a:r>
              <a:endParaRPr lang="fr-FR" sz="14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400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</a:rPr>
                <a:t>CEO Orange</a:t>
              </a:r>
              <a:endParaRPr lang="fr-FR" sz="14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6939313" y="1598546"/>
            <a:ext cx="1849408" cy="2406254"/>
            <a:chOff x="6867495" y="4133168"/>
            <a:chExt cx="1648191" cy="2348889"/>
          </a:xfrm>
        </p:grpSpPr>
        <p:sp>
          <p:nvSpPr>
            <p:cNvPr id="34" name="CustomShape 8"/>
            <p:cNvSpPr/>
            <p:nvPr/>
          </p:nvSpPr>
          <p:spPr>
            <a:xfrm>
              <a:off x="6867495" y="4133168"/>
              <a:ext cx="1648191" cy="2334179"/>
            </a:xfrm>
            <a:prstGeom prst="rect">
              <a:avLst/>
            </a:prstGeom>
            <a:solidFill>
              <a:srgbClr val="00A6C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5" name="CustomShape 13"/>
            <p:cNvSpPr/>
            <p:nvPr/>
          </p:nvSpPr>
          <p:spPr>
            <a:xfrm>
              <a:off x="6867495" y="5663657"/>
              <a:ext cx="1648191" cy="818400"/>
            </a:xfrm>
            <a:prstGeom prst="rect">
              <a:avLst/>
            </a:prstGeom>
            <a:solidFill>
              <a:srgbClr val="00ABC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Jean-Marc </a:t>
              </a:r>
              <a:r>
                <a:rPr lang="fr-FR" sz="1400" b="1" strike="noStrike" spc="-1" dirty="0" err="1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Samuelian</a:t>
              </a:r>
              <a:endParaRPr lang="fr-FR" sz="1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fr-FR" sz="1400" b="1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Ponts 2011</a:t>
              </a:r>
              <a:endParaRPr lang="fr-FR" sz="1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1400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CEO Alan / </a:t>
              </a:r>
              <a:r>
                <a:rPr lang="fr-FR" sz="1400" strike="noStrike" spc="-1" dirty="0" err="1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Expliseat</a:t>
              </a:r>
              <a:endParaRPr lang="fr-FR" sz="14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7" name="Imag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462" y="4292862"/>
            <a:ext cx="1448389" cy="1448389"/>
          </a:xfrm>
          <a:prstGeom prst="rect">
            <a:avLst/>
          </a:prstGeom>
        </p:spPr>
      </p:pic>
      <p:sp>
        <p:nvSpPr>
          <p:cNvPr id="39" name="object 13"/>
          <p:cNvSpPr/>
          <p:nvPr/>
        </p:nvSpPr>
        <p:spPr>
          <a:xfrm>
            <a:off x="6915857" y="4223594"/>
            <a:ext cx="1906882" cy="2450120"/>
          </a:xfrm>
          <a:custGeom>
            <a:avLst/>
            <a:gdLst/>
            <a:ahLst/>
            <a:cxnLst/>
            <a:rect l="l" t="t" r="r" b="b"/>
            <a:pathLst>
              <a:path w="1975485" h="2360929">
                <a:moveTo>
                  <a:pt x="1975104" y="0"/>
                </a:moveTo>
                <a:lnTo>
                  <a:pt x="0" y="0"/>
                </a:lnTo>
                <a:lnTo>
                  <a:pt x="0" y="2360676"/>
                </a:lnTo>
                <a:lnTo>
                  <a:pt x="1975104" y="2360676"/>
                </a:lnTo>
                <a:lnTo>
                  <a:pt x="1975104" y="0"/>
                </a:lnTo>
                <a:close/>
              </a:path>
            </a:pathLst>
          </a:custGeom>
          <a:solidFill>
            <a:srgbClr val="00AB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1" name="object 15"/>
          <p:cNvSpPr txBox="1"/>
          <p:nvPr/>
        </p:nvSpPr>
        <p:spPr>
          <a:xfrm>
            <a:off x="6910043" y="4154666"/>
            <a:ext cx="1975485" cy="236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129539" marR="123189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Fa</a:t>
            </a:r>
            <a:r>
              <a:rPr kumimoji="0" lang="fr-FR" sz="14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brice</a:t>
            </a:r>
            <a:r>
              <a:rPr kumimoji="0" lang="fr-FR" sz="1400" b="1" i="0" u="none" strike="noStrike" kern="1200" cap="none" spc="-5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 Fourcade</a:t>
            </a:r>
            <a:endParaRPr kumimoji="0" lang="fr-FR" sz="140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rial"/>
            </a:endParaRPr>
          </a:p>
          <a:p>
            <a:pPr marL="129539" marR="123189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Ponts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  <a:r>
              <a:rPr kumimoji="0" lang="fr-FR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19</a:t>
            </a:r>
            <a:r>
              <a:rPr kumimoji="0" sz="1400" b="1" i="0" u="none" strike="noStrike" kern="1200" cap="none" spc="-3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/>
              </a:rPr>
              <a:t> </a:t>
            </a:r>
            <a:r>
              <a:rPr lang="fr-FR" sz="1400" b="1" dirty="0">
                <a:solidFill>
                  <a:srgbClr val="FFFFFF"/>
                </a:solidFill>
                <a:cs typeface="Arial"/>
              </a:rPr>
              <a:t>89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/>
            </a:endParaRPr>
          </a:p>
          <a:p>
            <a:pPr marL="186055" marR="18034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rgbClr val="FFFFFF"/>
                </a:solidFill>
                <a:cs typeface="Arial"/>
              </a:rPr>
              <a:t>Chairman EDF China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/>
            </a:endParaRPr>
          </a:p>
        </p:txBody>
      </p:sp>
      <p:pic>
        <p:nvPicPr>
          <p:cNvPr id="1026" name="Picture 2" descr="https://www.internationalcapitalconference.com/sites/default/files/styles/team_detail_thumbnail/public/fabriceFourcade.jpg?itok=jGAhJxs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31" y="4317545"/>
            <a:ext cx="1538484" cy="153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250" y="4400722"/>
            <a:ext cx="1780996" cy="125782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1119" y="1715474"/>
            <a:ext cx="1472516" cy="147251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A0EA73A3-6BB1-4242-8359-270B436597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9" y="118028"/>
            <a:ext cx="762141" cy="129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2_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28650</TotalTime>
  <Words>3417</Words>
  <Application>Microsoft Office PowerPoint</Application>
  <PresentationFormat>Apresentação no Ecrã (4:3)</PresentationFormat>
  <Paragraphs>788</Paragraphs>
  <Slides>41</Slides>
  <Notes>33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14</vt:i4>
      </vt:variant>
      <vt:variant>
        <vt:lpstr>Tema</vt:lpstr>
      </vt:variant>
      <vt:variant>
        <vt:i4>7</vt:i4>
      </vt:variant>
      <vt:variant>
        <vt:lpstr>Títulos dos diapositivos</vt:lpstr>
      </vt:variant>
      <vt:variant>
        <vt:i4>41</vt:i4>
      </vt:variant>
    </vt:vector>
  </HeadingPairs>
  <TitlesOfParts>
    <vt:vector size="62" baseType="lpstr">
      <vt:lpstr>Yu Gothic</vt:lpstr>
      <vt:lpstr>Arial</vt:lpstr>
      <vt:lpstr>Calibri</vt:lpstr>
      <vt:lpstr>Calibri Light</vt:lpstr>
      <vt:lpstr>Century Gothic</vt:lpstr>
      <vt:lpstr>Dubai Light</vt:lpstr>
      <vt:lpstr>Estrangelo Edessa</vt:lpstr>
      <vt:lpstr>Euphemia</vt:lpstr>
      <vt:lpstr>Noto Sans JP</vt:lpstr>
      <vt:lpstr>Noto Sans JP Bold</vt:lpstr>
      <vt:lpstr>Palatino Linotype</vt:lpstr>
      <vt:lpstr>Poppins</vt:lpstr>
      <vt:lpstr>Times New Roman</vt:lpstr>
      <vt:lpstr>Wingdings</vt:lpstr>
      <vt:lpstr>Office Theme</vt:lpstr>
      <vt:lpstr>1_Conception personnalisée</vt:lpstr>
      <vt:lpstr>2_Conception personnalisée</vt:lpstr>
      <vt:lpstr>Thème Office</vt:lpstr>
      <vt:lpstr>Conception personnalisée</vt:lpstr>
      <vt:lpstr>1_Office Theme</vt:lpstr>
      <vt:lpstr>2_Office Theme</vt:lpstr>
      <vt:lpstr>Apresentação do PowerPoint</vt:lpstr>
      <vt:lpstr>ENPC in a nutshell</vt:lpstr>
      <vt:lpstr>A few words about Ecole nationale des ponts et chaussées</vt:lpstr>
      <vt:lpstr>What is Ecole nationale des ponts et chaussées ?</vt:lpstr>
      <vt:lpstr>A long and prestigious history</vt:lpstr>
      <vt:lpstr>A long-term relationship between  ENCP &amp; China</vt:lpstr>
      <vt:lpstr>A long-term relationship between  ENCP &amp; China</vt:lpstr>
      <vt:lpstr>What is Ecole nationale des ponts et chaussées ?</vt:lpstr>
      <vt:lpstr>Alumni in industry and government</vt:lpstr>
      <vt:lpstr>EP-USP ENPC double-degree alumni</vt:lpstr>
      <vt:lpstr>What is Ecole nationale des ponts et chaussées ?</vt:lpstr>
      <vt:lpstr>What is Ecole nationale des ponts et chaussées ?</vt:lpstr>
      <vt:lpstr>The School of the Ecological Transition</vt:lpstr>
      <vt:lpstr>The Research at ENPC – 4 issues</vt:lpstr>
      <vt:lpstr>The Research at ENPC – 12 labs</vt:lpstr>
      <vt:lpstr>What is Ecole nationale des ponts et chaussées ?</vt:lpstr>
      <vt:lpstr>International partnerships</vt:lpstr>
      <vt:lpstr>Example of international cooperation :  The European Engineer, for Sustainable Development Goals</vt:lpstr>
      <vt:lpstr>What is Ecole nationale des ponts et chaussées ?</vt:lpstr>
      <vt:lpstr>Close links with industry</vt:lpstr>
      <vt:lpstr>Career Events : discover, choose, create your path</vt:lpstr>
      <vt:lpstr>Careers and placement</vt:lpstr>
      <vt:lpstr>The Co-Innovation Lab Collaborative platforms improving transfer to industry</vt:lpstr>
      <vt:lpstr>Maker space  | d.school</vt:lpstr>
      <vt:lpstr>Library, Heritage and Publishing.</vt:lpstr>
      <vt:lpstr>Engineering degree programme at  Ecole nationale des ponts et chaussées </vt:lpstr>
      <vt:lpstr>Our MSc in Engineering (« Diplôme d’ingénieur »)</vt:lpstr>
      <vt:lpstr>Your engineering degree at ENPC</vt:lpstr>
      <vt:lpstr>Apresentação do PowerPoint</vt:lpstr>
      <vt:lpstr>Academics: Departments of studies</vt:lpstr>
      <vt:lpstr>Civil and Structural Engineering</vt:lpstr>
      <vt:lpstr>City Environment Transportation</vt:lpstr>
      <vt:lpstr>Mechanical Engineering and Materials Science</vt:lpstr>
      <vt:lpstr>Industrial Engineering</vt:lpstr>
      <vt:lpstr>An entrepreneurial ecosystem for students</vt:lpstr>
      <vt:lpstr>Campus Cité Descartes Greater Paris green cluster</vt:lpstr>
      <vt:lpstr>Financial and practical issues </vt:lpstr>
      <vt:lpstr>Application and selection process</vt:lpstr>
      <vt:lpstr>Alumni endowment and support</vt:lpstr>
      <vt:lpstr>  ecoledesponts.fr/en  </vt:lpstr>
      <vt:lpstr>Apresentação do PowerPoint</vt:lpstr>
    </vt:vector>
  </TitlesOfParts>
  <Company>Ecole des Ponts Paristech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Direction de la communication</dc:creator>
  <cp:lastModifiedBy>poli</cp:lastModifiedBy>
  <cp:revision>485</cp:revision>
  <cp:lastPrinted>2024-09-18T08:30:56Z</cp:lastPrinted>
  <dcterms:created xsi:type="dcterms:W3CDTF">2017-02-23T11:21:43Z</dcterms:created>
  <dcterms:modified xsi:type="dcterms:W3CDTF">2025-05-23T15:40:57Z</dcterms:modified>
</cp:coreProperties>
</file>